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32"/>
  </p:notesMasterIdLst>
  <p:sldIdLst>
    <p:sldId id="1566" r:id="rId2"/>
    <p:sldId id="1790" r:id="rId3"/>
    <p:sldId id="2050" r:id="rId4"/>
    <p:sldId id="1982" r:id="rId5"/>
    <p:sldId id="1983" r:id="rId6"/>
    <p:sldId id="1984" r:id="rId7"/>
    <p:sldId id="2001" r:id="rId8"/>
    <p:sldId id="1985" r:id="rId9"/>
    <p:sldId id="2051" r:id="rId10"/>
    <p:sldId id="1986" r:id="rId11"/>
    <p:sldId id="1987" r:id="rId12"/>
    <p:sldId id="1838" r:id="rId13"/>
    <p:sldId id="1839" r:id="rId14"/>
    <p:sldId id="1841" r:id="rId15"/>
    <p:sldId id="1842" r:id="rId16"/>
    <p:sldId id="2058" r:id="rId17"/>
    <p:sldId id="1849" r:id="rId18"/>
    <p:sldId id="1850" r:id="rId19"/>
    <p:sldId id="1852" r:id="rId20"/>
    <p:sldId id="1993" r:id="rId21"/>
    <p:sldId id="1989" r:id="rId22"/>
    <p:sldId id="2053" r:id="rId23"/>
    <p:sldId id="2054" r:id="rId24"/>
    <p:sldId id="2055" r:id="rId25"/>
    <p:sldId id="2056" r:id="rId26"/>
    <p:sldId id="2057" r:id="rId27"/>
    <p:sldId id="1992" r:id="rId28"/>
    <p:sldId id="1991" r:id="rId29"/>
    <p:sldId id="1994" r:id="rId30"/>
    <p:sldId id="2052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97E4FF"/>
    <a:srgbClr val="FFFF93"/>
    <a:srgbClr val="FFCCCC"/>
    <a:srgbClr val="FFCC99"/>
    <a:srgbClr val="99FFCC"/>
    <a:srgbClr val="FFFFCC"/>
    <a:srgbClr val="FFFF81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9" autoAdjust="0"/>
    <p:restoredTop sz="86429" autoAdjust="0"/>
  </p:normalViewPr>
  <p:slideViewPr>
    <p:cSldViewPr>
      <p:cViewPr varScale="1">
        <p:scale>
          <a:sx n="149" d="100"/>
          <a:sy n="149" d="100"/>
        </p:scale>
        <p:origin x="126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2020-04-27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2020-04-27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2020-04-27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2020-04-27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2020-04-27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2020-04-27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2020-04-27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2020-04-27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2020-04-27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2020-04-27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2020-04-27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2020-04-27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2020-04-27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129450"/>
            <a:ext cx="8991600" cy="110251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THE PHYSICAL GENOME ACRROSS EVOLUTION</a:t>
            </a:r>
            <a:endParaRPr lang="en-US" sz="4400" b="1" dirty="0">
              <a:solidFill>
                <a:schemeClr val="tx1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5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https://i.pinimg.com/originals/89/73/8e/89738e4f93a9502de07d4a8a1c1320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05" y="753620"/>
            <a:ext cx="5972495" cy="42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" y="76200"/>
            <a:ext cx="8305800" cy="2857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pacta Blk BT" panose="020B0904040702060204" pitchFamily="34" charset="0"/>
              </a:rPr>
              <a:t>CORAL SYMBIOSIS</a:t>
            </a:r>
            <a:endParaRPr lang="en-US" dirty="0">
              <a:solidFill>
                <a:schemeClr val="tx1"/>
              </a:solidFill>
              <a:latin typeface="Compacta Blk BT" panose="020B09040407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00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170" name="Picture 2" descr="https://newsroom.unsw.edu.au/sites/default/files/styles/half_width/public/thumbnails/image_uncropped/15_coralimage1_1.jpg?itok=zRimiD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47" y="1066289"/>
            <a:ext cx="4431880" cy="235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4800" y="76200"/>
            <a:ext cx="8305800" cy="2857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pacta Blk BT" panose="020B0904040702060204" pitchFamily="34" charset="0"/>
              </a:rPr>
              <a:t>CORAL BLEACHING</a:t>
            </a:r>
            <a:endParaRPr lang="en-US" dirty="0">
              <a:solidFill>
                <a:schemeClr val="tx1"/>
              </a:solidFill>
              <a:latin typeface="Compacta Blk BT" panose="020B09040407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17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6145" y="93107"/>
            <a:ext cx="8839200" cy="2688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pacta Blk BT" panose="020B0904040702060204" pitchFamily="34" charset="0"/>
              </a:rPr>
              <a:t>HI-C SCAFFOLDING</a:t>
            </a:r>
            <a:endParaRPr lang="en-US" sz="1600" dirty="0">
              <a:solidFill>
                <a:schemeClr val="tx1"/>
              </a:solidFill>
              <a:latin typeface="Compacta Blk BT" panose="020B090404070206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795" y="471759"/>
            <a:ext cx="4402409" cy="453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6145" y="93107"/>
            <a:ext cx="8839200" cy="2688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pacta Blk BT" panose="020B0904040702060204" pitchFamily="34" charset="0"/>
              </a:rPr>
              <a:t>HI-C SCAFFOLDING</a:t>
            </a:r>
            <a:endParaRPr lang="en-US" sz="1600" dirty="0">
              <a:solidFill>
                <a:schemeClr val="tx1"/>
              </a:solidFill>
              <a:latin typeface="Compacta Blk BT" panose="020B090404070206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687" y="818148"/>
            <a:ext cx="3466626" cy="396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6145" y="93107"/>
            <a:ext cx="8839200" cy="2688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pacta Blk BT" panose="020B0904040702060204" pitchFamily="34" charset="0"/>
              </a:rPr>
              <a:t>BROAD STRUCTURE:</a:t>
            </a:r>
            <a:endParaRPr lang="en-US" sz="1600" dirty="0">
              <a:solidFill>
                <a:schemeClr val="tx1"/>
              </a:solidFill>
              <a:latin typeface="Compacta Blk BT" panose="020B090404070206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5675" y="452690"/>
            <a:ext cx="194125" cy="290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461544"/>
            <a:ext cx="609600" cy="4548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972" y="399908"/>
            <a:ext cx="4226055" cy="461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8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6145" y="93107"/>
            <a:ext cx="8839200" cy="2688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pacta Blk BT" panose="020B0904040702060204" pitchFamily="34" charset="0"/>
              </a:rPr>
              <a:t>DOMAIN STRUCTURE:</a:t>
            </a:r>
            <a:endParaRPr lang="en-US" sz="1600" dirty="0">
              <a:solidFill>
                <a:schemeClr val="tx1"/>
              </a:solidFill>
              <a:latin typeface="Compacta Blk BT" panose="020B090404070206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675" y="452690"/>
            <a:ext cx="5112649" cy="45574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15675" y="452690"/>
            <a:ext cx="194125" cy="290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461544"/>
            <a:ext cx="609600" cy="4548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51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15675" y="452690"/>
            <a:ext cx="194125" cy="290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461544"/>
            <a:ext cx="609600" cy="4548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621353"/>
            <a:ext cx="8312727" cy="39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7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15675" y="452690"/>
            <a:ext cx="194125" cy="290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461544"/>
            <a:ext cx="609600" cy="4548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89" y="361950"/>
            <a:ext cx="8230423" cy="388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0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6145" y="93107"/>
            <a:ext cx="8839200" cy="2688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pacta Blk BT" panose="020B0904040702060204" pitchFamily="34" charset="0"/>
              </a:rPr>
              <a:t>DOMAIN </a:t>
            </a:r>
            <a:r>
              <a:rPr lang="en-US" sz="1600" dirty="0" smtClean="0">
                <a:solidFill>
                  <a:schemeClr val="tx1"/>
                </a:solidFill>
                <a:latin typeface="Compacta Blk BT" panose="020B0904040702060204" pitchFamily="34" charset="0"/>
              </a:rPr>
              <a:t>BOUNDARIES AND ABSENCE OF LOOPS</a:t>
            </a:r>
            <a:endParaRPr lang="en-US" sz="1600" dirty="0">
              <a:solidFill>
                <a:schemeClr val="tx1"/>
              </a:solidFill>
              <a:latin typeface="Compacta Blk BT" panose="020B090404070206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5675" y="452690"/>
            <a:ext cx="194125" cy="290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461544"/>
            <a:ext cx="609600" cy="4548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62" y="1275497"/>
            <a:ext cx="8875076" cy="259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7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6145" y="93107"/>
            <a:ext cx="8839200" cy="2688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pacta Blk BT" panose="020B0904040702060204" pitchFamily="34" charset="0"/>
              </a:rPr>
              <a:t>WHAT IS THE MECHANISM?</a:t>
            </a:r>
            <a:endParaRPr lang="en-US" sz="1600" dirty="0">
              <a:solidFill>
                <a:schemeClr val="tx1"/>
              </a:solidFill>
              <a:latin typeface="Compacta Blk BT" panose="020B090404070206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145" y="390123"/>
            <a:ext cx="4797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Transcription-induced supercoiling is one possibility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042" y="878326"/>
            <a:ext cx="5919914" cy="394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90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52400" y="114300"/>
            <a:ext cx="2438400" cy="3238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pacta Blk BT" panose="020B0904040702060204" pitchFamily="34" charset="0"/>
              </a:rPr>
              <a:t>EUKARYOTE TREE</a:t>
            </a:r>
            <a:endParaRPr lang="en-US" dirty="0">
              <a:solidFill>
                <a:schemeClr val="tx1"/>
              </a:solidFill>
              <a:latin typeface="Compacta Blk BT" panose="020B090404070206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360" y="75635"/>
            <a:ext cx="4235640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6145" y="93107"/>
            <a:ext cx="8839200" cy="2688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pacta Blk BT" panose="020B0904040702060204" pitchFamily="34" charset="0"/>
              </a:rPr>
              <a:t>PREDICTION:</a:t>
            </a:r>
            <a:endParaRPr lang="en-US" sz="1600" dirty="0">
              <a:solidFill>
                <a:schemeClr val="tx1"/>
              </a:solidFill>
              <a:latin typeface="Compacta Blk BT" panose="020B090404070206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443" y="514350"/>
            <a:ext cx="48440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transcription is blocked, domains should disappear</a:t>
            </a:r>
          </a:p>
        </p:txBody>
      </p:sp>
    </p:spTree>
    <p:extLst>
      <p:ext uri="{BB962C8B-B14F-4D97-AF65-F5344CB8AC3E}">
        <p14:creationId xmlns:p14="http://schemas.microsoft.com/office/powerpoint/2010/main" val="16582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15675" y="452690"/>
            <a:ext cx="194125" cy="290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461544"/>
            <a:ext cx="609600" cy="4548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799" y="100349"/>
            <a:ext cx="5782402" cy="494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6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15675" y="452690"/>
            <a:ext cx="194125" cy="290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461544"/>
            <a:ext cx="609600" cy="4548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020" y="446337"/>
            <a:ext cx="6453958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4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15675" y="452690"/>
            <a:ext cx="194125" cy="290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461544"/>
            <a:ext cx="609600" cy="4548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68" y="233796"/>
            <a:ext cx="6870263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5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15675" y="452690"/>
            <a:ext cx="194125" cy="290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461544"/>
            <a:ext cx="609600" cy="4548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518" y="233796"/>
            <a:ext cx="6260963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2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15675" y="452690"/>
            <a:ext cx="194125" cy="290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461544"/>
            <a:ext cx="609600" cy="4548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103" y="233796"/>
            <a:ext cx="4325792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04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15675" y="452690"/>
            <a:ext cx="194125" cy="290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461544"/>
            <a:ext cx="609600" cy="4548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175" y="233796"/>
            <a:ext cx="3593651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2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6145" y="93107"/>
            <a:ext cx="1957455" cy="2688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Compacta Blk BT" panose="020B0904040702060204" pitchFamily="34" charset="0"/>
              </a:rPr>
              <a:t>Caulobacter</a:t>
            </a:r>
            <a:endParaRPr lang="en-US" sz="1600" dirty="0">
              <a:solidFill>
                <a:schemeClr val="tx1"/>
              </a:solidFill>
              <a:latin typeface="Compacta Blk BT" panose="020B090404070206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5675" y="452690"/>
            <a:ext cx="194125" cy="290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461544"/>
            <a:ext cx="609600" cy="4548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4" y="100349"/>
            <a:ext cx="5001346" cy="49428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221" y="558284"/>
            <a:ext cx="1224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prokaryote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6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6145" y="93107"/>
            <a:ext cx="1957455" cy="2688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pacta Blk BT" panose="020B0904040702060204" pitchFamily="34" charset="0"/>
              </a:rPr>
              <a:t>Trypanosoma</a:t>
            </a:r>
            <a:endParaRPr lang="en-US" sz="1600" dirty="0">
              <a:solidFill>
                <a:schemeClr val="tx1"/>
              </a:solidFill>
              <a:latin typeface="Compacta Blk BT" panose="020B090404070206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5675" y="452690"/>
            <a:ext cx="194125" cy="290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77000" y="461544"/>
            <a:ext cx="609600" cy="4548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62" y="399384"/>
            <a:ext cx="7978338" cy="43447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62200" y="42862"/>
            <a:ext cx="441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eukaryote with gene arrays but also with histones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81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6145" y="93107"/>
            <a:ext cx="8839200" cy="2688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pacta Blk BT" panose="020B0904040702060204" pitchFamily="34" charset="0"/>
              </a:rPr>
              <a:t>CONCLUSIONS</a:t>
            </a:r>
            <a:endParaRPr lang="en-US" sz="1600" dirty="0">
              <a:solidFill>
                <a:schemeClr val="tx1"/>
              </a:solidFill>
              <a:latin typeface="Compacta Blk BT" panose="020B090404070206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442" y="514350"/>
            <a:ext cx="86847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 smtClean="0">
                <a:cs typeface="Calibri" panose="020F0502020204030204" pitchFamily="34" charset="0"/>
              </a:rPr>
              <a:t>Str</a:t>
            </a:r>
            <a:r>
              <a:rPr lang="en-US" sz="1600" dirty="0">
                <a:cs typeface="Calibri" panose="020F0502020204030204" pitchFamily="34" charset="0"/>
              </a:rPr>
              <a:t>o</a:t>
            </a:r>
            <a:r>
              <a:rPr lang="en-US" sz="1600" dirty="0" smtClean="0">
                <a:cs typeface="Calibri" panose="020F0502020204030204" pitchFamily="34" charset="0"/>
              </a:rPr>
              <a:t>ng insulation domains are observed in the </a:t>
            </a:r>
            <a:r>
              <a:rPr lang="en-US" sz="1600" i="1" dirty="0" smtClean="0">
                <a:cs typeface="Calibri" panose="020F0502020204030204" pitchFamily="34" charset="0"/>
              </a:rPr>
              <a:t>Symbiodinium</a:t>
            </a:r>
            <a:r>
              <a:rPr lang="en-US" sz="1600" dirty="0" smtClean="0">
                <a:cs typeface="Calibri" panose="020F0502020204030204" pitchFamily="34" charset="0"/>
              </a:rPr>
              <a:t> genome</a:t>
            </a:r>
          </a:p>
          <a:p>
            <a:pPr marL="285750" indent="-285750">
              <a:buFontTx/>
              <a:buChar char="-"/>
            </a:pPr>
            <a:endParaRPr lang="en-US" sz="1600" dirty="0" smtClean="0"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cs typeface="Calibri" panose="020F0502020204030204" pitchFamily="34" charset="0"/>
              </a:rPr>
              <a:t>These appear to correspond to pairs of divergent </a:t>
            </a:r>
            <a:r>
              <a:rPr lang="en-US" sz="1600" dirty="0" err="1" smtClean="0">
                <a:cs typeface="Calibri" panose="020F0502020204030204" pitchFamily="34" charset="0"/>
              </a:rPr>
              <a:t>multicistronic</a:t>
            </a:r>
            <a:r>
              <a:rPr lang="en-US" sz="1600" dirty="0" smtClean="0">
                <a:cs typeface="Calibri" panose="020F0502020204030204" pitchFamily="34" charset="0"/>
              </a:rPr>
              <a:t> gene arrays</a:t>
            </a:r>
          </a:p>
          <a:p>
            <a:pPr marL="285750" indent="-285750">
              <a:buFontTx/>
              <a:buChar char="-"/>
            </a:pPr>
            <a:endParaRPr lang="en-US" sz="1600" dirty="0"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cs typeface="Calibri" panose="020F0502020204030204" pitchFamily="34" charset="0"/>
              </a:rPr>
              <a:t>Clear loop contacts are not immediately obvious</a:t>
            </a:r>
          </a:p>
          <a:p>
            <a:pPr marL="285750" indent="-285750">
              <a:buFontTx/>
              <a:buChar char="-"/>
            </a:pPr>
            <a:endParaRPr lang="en-US" sz="1600" dirty="0"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>
                <a:cs typeface="Calibri" panose="020F0502020204030204" pitchFamily="34" charset="0"/>
              </a:rPr>
              <a:t>Transcription-induced supercoiling </a:t>
            </a:r>
            <a:r>
              <a:rPr lang="en-US" sz="1600" dirty="0" smtClean="0">
                <a:cs typeface="Calibri" panose="020F0502020204030204" pitchFamily="34" charset="0"/>
              </a:rPr>
              <a:t>appears to be the mechanism driving their formation</a:t>
            </a:r>
          </a:p>
          <a:p>
            <a:pPr marL="285750" indent="-285750">
              <a:buFontTx/>
              <a:buChar char="-"/>
            </a:pPr>
            <a:endParaRPr lang="en-US" sz="1600" dirty="0"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cs typeface="Calibri" panose="020F0502020204030204" pitchFamily="34" charset="0"/>
              </a:rPr>
              <a:t>Supercoiling emerges as another fundamental topological force shaping genome folding</a:t>
            </a:r>
          </a:p>
          <a:p>
            <a:pPr marL="285750" indent="-285750">
              <a:buFontTx/>
              <a:buChar char="-"/>
            </a:pPr>
            <a:endParaRPr lang="en-US" sz="1600" dirty="0"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cs typeface="Calibri" panose="020F0502020204030204" pitchFamily="34" charset="0"/>
              </a:rPr>
              <a:t>Its effects are masked in most eukaryotes by the presence of nucleosomes – interactions between histones block the formation of </a:t>
            </a:r>
            <a:r>
              <a:rPr lang="en-US" sz="1600" dirty="0" err="1" smtClean="0">
                <a:cs typeface="Calibri" panose="020F0502020204030204" pitchFamily="34" charset="0"/>
              </a:rPr>
              <a:t>plectonemes</a:t>
            </a:r>
            <a:endParaRPr 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9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6145" y="169307"/>
            <a:ext cx="8839200" cy="2688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pacta Blk BT" panose="020B0904040702060204" pitchFamily="34" charset="0"/>
              </a:rPr>
              <a:t>GENERAL QUESTIONS:</a:t>
            </a:r>
            <a:endParaRPr lang="en-US" sz="1600" dirty="0">
              <a:solidFill>
                <a:schemeClr val="tx1"/>
              </a:solidFill>
              <a:latin typeface="Compacta Blk BT" panose="020B090404070206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145" y="666750"/>
            <a:ext cx="8839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What are the deepest principles of chromatin organization and gene expression? Studying its extremes can make apparent previously obscured features.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Such deviations from the norm are known, but have generally not been studied at all with modern tools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How did the regulatory apparatus and mechanisms evolve across the eukaryotic tree of life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How many times did distal enhancers originate? Why and how?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What are the conserved and derived chromatin states across different lineages?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What is the relationship between genome organization and organismal complexity?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What does all of that tells us about mammalian genomes?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Finally, some things are just too cool on their own to not be studied.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28890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6145" y="93107"/>
            <a:ext cx="8839200" cy="2688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pacta Blk BT" panose="020B0904040702060204" pitchFamily="34" charset="0"/>
              </a:rPr>
              <a:t>OPEN QUESTIONS</a:t>
            </a:r>
            <a:endParaRPr lang="en-US" sz="1600" dirty="0">
              <a:solidFill>
                <a:schemeClr val="tx1"/>
              </a:solidFill>
              <a:latin typeface="Compacta Blk BT" panose="020B090404070206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442" y="514350"/>
            <a:ext cx="86847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600" dirty="0">
                <a:cs typeface="Calibri" panose="020F0502020204030204" pitchFamily="34" charset="0"/>
              </a:rPr>
              <a:t>How exactly is supercoiling creating self-interacting domains?</a:t>
            </a:r>
          </a:p>
          <a:p>
            <a:pPr marL="285750" indent="-285750">
              <a:buFontTx/>
              <a:buChar char="-"/>
            </a:pPr>
            <a:endParaRPr lang="en-US" sz="1600" dirty="0"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cs typeface="Calibri" panose="020F0502020204030204" pitchFamily="34" charset="0"/>
              </a:rPr>
              <a:t>How could supercoiling create sharp boundaries?</a:t>
            </a:r>
          </a:p>
          <a:p>
            <a:pPr marL="285750" indent="-285750">
              <a:buFontTx/>
              <a:buChar char="-"/>
            </a:pPr>
            <a:endParaRPr lang="en-US" sz="1600" dirty="0"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cs typeface="Calibri" panose="020F0502020204030204" pitchFamily="34" charset="0"/>
              </a:rPr>
              <a:t>Can these patterns be reproduced computationally?</a:t>
            </a:r>
          </a:p>
          <a:p>
            <a:pPr marL="285750" indent="-285750">
              <a:buFontTx/>
              <a:buChar char="-"/>
            </a:pPr>
            <a:endParaRPr lang="en-US" sz="1600" dirty="0"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smtClean="0">
                <a:cs typeface="Calibri" panose="020F0502020204030204" pitchFamily="34" charset="0"/>
              </a:rPr>
              <a:t>Alternative hypotheses: it </a:t>
            </a:r>
            <a:r>
              <a:rPr lang="en-US" sz="1600" dirty="0" smtClean="0">
                <a:cs typeface="Calibri" panose="020F0502020204030204" pitchFamily="34" charset="0"/>
              </a:rPr>
              <a:t>is possible that there are specific boundary elements with a distinct chromatin state</a:t>
            </a:r>
            <a:r>
              <a:rPr lang="en-US" sz="1600" dirty="0">
                <a:cs typeface="Calibri" panose="020F0502020204030204" pitchFamily="34" charset="0"/>
              </a:rPr>
              <a:t>, </a:t>
            </a:r>
            <a:r>
              <a:rPr lang="en-US" sz="1600" dirty="0" smtClean="0">
                <a:cs typeface="Calibri" panose="020F0502020204030204" pitchFamily="34" charset="0"/>
              </a:rPr>
              <a:t>e.g. perhaps that is where the histones are</a:t>
            </a:r>
          </a:p>
          <a:p>
            <a:pPr marL="285750" indent="-285750">
              <a:buFontTx/>
              <a:buChar char="-"/>
            </a:pPr>
            <a:endParaRPr lang="en-US" sz="1600" dirty="0">
              <a:cs typeface="Calibri" panose="020F050202020403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cs typeface="Calibri" panose="020F0502020204030204" pitchFamily="34" charset="0"/>
              </a:rPr>
              <a:t>As it is at present not possible to answer that question without extensive additional experiments involving raising antibodies, ChIP-seq, mass-spectrometry, etc., we hope to use computational modelling to gain insights into the possible mechanisms</a:t>
            </a:r>
            <a:endParaRPr 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4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Picture 2" descr="E:\WoldLab\papers\unpublished\2014 PZ ENCODE\Fi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19" y="40478"/>
            <a:ext cx="4183984" cy="504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52400" y="152400"/>
            <a:ext cx="2369216" cy="4381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ompacta Blk BT" panose="020B0904040702060204" pitchFamily="34" charset="0"/>
              </a:rPr>
              <a:t>DINOFLAGELLATES</a:t>
            </a:r>
            <a:endParaRPr lang="en-US" sz="1400" dirty="0">
              <a:solidFill>
                <a:schemeClr val="tx1"/>
              </a:solidFill>
              <a:latin typeface="Compacta Blk BT" panose="020B090404070206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19800" y="532076"/>
            <a:ext cx="685800" cy="287074"/>
          </a:xfrm>
          <a:prstGeom prst="roundRect">
            <a:avLst/>
          </a:prstGeom>
          <a:solidFill>
            <a:srgbClr val="FF505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3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6145" y="169307"/>
            <a:ext cx="8839200" cy="2688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pacta Blk BT" panose="020B0904040702060204" pitchFamily="34" charset="0"/>
              </a:rPr>
              <a:t>DINOFLAGELLATES AND THEIR SPECIAL FEATURES</a:t>
            </a:r>
            <a:endParaRPr lang="en-US" sz="1600" dirty="0">
              <a:solidFill>
                <a:schemeClr val="tx1"/>
              </a:solidFill>
              <a:latin typeface="Compacta Blk BT" panose="020B090404070206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145" y="819150"/>
            <a:ext cx="8839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Permanently condensed </a:t>
            </a:r>
            <a:r>
              <a:rPr lang="en-US" sz="1400" dirty="0" err="1" smtClean="0"/>
              <a:t>fibrilar</a:t>
            </a:r>
            <a:r>
              <a:rPr lang="en-US" sz="1400" dirty="0" smtClean="0"/>
              <a:t> chromosomes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Very low protein-to-DNA ratio (~1/10</a:t>
            </a:r>
            <a:r>
              <a:rPr lang="en-US" sz="1400" baseline="30000" dirty="0" smtClean="0"/>
              <a:t>th</a:t>
            </a:r>
            <a:r>
              <a:rPr lang="en-US" sz="1400" dirty="0" smtClean="0"/>
              <a:t> of the usual)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Histones are in low abundance, long thought to be completely absent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High percentage of 5-hydroxymethyluracile (up to 40%)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Huge genomes, often with tandem arrays of the same gene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Extremely intron rich (19 introns per gene on average); unique splice sites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Few transcription factors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Gene regulation is hypothesized to happen either at the </a:t>
            </a:r>
            <a:r>
              <a:rPr lang="en-US" sz="1400" dirty="0" err="1" smtClean="0"/>
              <a:t>posttrascriptional</a:t>
            </a:r>
            <a:r>
              <a:rPr lang="en-US" sz="1400" dirty="0" smtClean="0"/>
              <a:t> level or at the level of the control of chromatin looping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8550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8382000" cy="28575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mpacta Blk BT" panose="020B0904040702060204" pitchFamily="34" charset="0"/>
              </a:rPr>
              <a:t>DINOFLAGELLATE CHROMOSOMES</a:t>
            </a:r>
            <a:endParaRPr lang="en-US" dirty="0">
              <a:solidFill>
                <a:schemeClr val="tx1"/>
              </a:solidFill>
              <a:latin typeface="Compacta Blk BT" panose="020B0904040702060204" pitchFamily="34" charset="0"/>
            </a:endParaRPr>
          </a:p>
        </p:txBody>
      </p:sp>
      <p:pic>
        <p:nvPicPr>
          <p:cNvPr id="1026" name="Picture 2" descr="https://media.springernature.com/lw900/springer-static/image/art%3A10.1038%2Fs41598-018-35785-7/MediaObjects/41598_2018_35785_Fig1_HTM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67" y="586272"/>
            <a:ext cx="5855133" cy="44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63304" y="4580751"/>
            <a:ext cx="14807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Cuadrado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et al. 2019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9647" y="819150"/>
            <a:ext cx="1828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Note: these are interphase chromosomes!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670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7" y="285750"/>
            <a:ext cx="8312727" cy="41272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63304" y="4580751"/>
            <a:ext cx="18843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Livoland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Bouligand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1978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6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76145" y="169307"/>
            <a:ext cx="8839200" cy="26884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ompacta Blk BT" panose="020B0904040702060204" pitchFamily="34" charset="0"/>
              </a:rPr>
              <a:t>GENERAL DINOFLAGELLATE QUESTIONS:</a:t>
            </a:r>
            <a:endParaRPr lang="en-US" sz="1600" dirty="0">
              <a:solidFill>
                <a:schemeClr val="tx1"/>
              </a:solidFill>
              <a:latin typeface="Compacta Blk BT" panose="020B090404070206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145" y="666750"/>
            <a:ext cx="8839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smtClean="0"/>
              <a:t>How is chromatin organized in 3D space in permanently condensed chromosomes mostly without histones?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How is transcriptional regulation (if it exists) accomplished in such an environment?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How has the transcriptional machinery adapted to transcribing through DVNPs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What is the role of the very divergent histones?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What is the role of </a:t>
            </a:r>
            <a:r>
              <a:rPr lang="en-US" sz="1400" dirty="0" err="1" smtClean="0"/>
              <a:t>dhmU</a:t>
            </a:r>
            <a:r>
              <a:rPr lang="en-US" sz="1400" dirty="0" smtClean="0"/>
              <a:t>?</a:t>
            </a:r>
          </a:p>
          <a:p>
            <a:pPr marL="285750" indent="-285750">
              <a:buFontTx/>
              <a:buChar char="-"/>
            </a:pPr>
            <a:endParaRPr lang="en-US" sz="1400" dirty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and many others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8368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129450"/>
            <a:ext cx="8991600" cy="110251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SYMBIODINIUM HI-C</a:t>
            </a:r>
            <a:endParaRPr lang="en-US" sz="4400" b="1" dirty="0">
              <a:solidFill>
                <a:schemeClr val="tx1"/>
              </a:solidFill>
              <a:latin typeface="Compacta Blk BT" panose="020B090404070206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26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33657</TotalTime>
  <Words>541</Words>
  <Application>Microsoft Office PowerPoint</Application>
  <PresentationFormat>On-screen Show (16:9)</PresentationFormat>
  <Paragraphs>117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Calibri</vt:lpstr>
      <vt:lpstr>Compacta Blk BT</vt:lpstr>
      <vt:lpstr>Franklin Gothic Book</vt:lpstr>
      <vt:lpstr>Perpetua</vt:lpstr>
      <vt:lpstr>Wingdings 2</vt:lpstr>
      <vt:lpstr>Equity</vt:lpstr>
      <vt:lpstr>THE PHYSICAL GENOME ACRROSS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SYMBIODINIUM HI-C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User</cp:lastModifiedBy>
  <cp:revision>3103</cp:revision>
  <dcterms:created xsi:type="dcterms:W3CDTF">2009-02-17T08:29:48Z</dcterms:created>
  <dcterms:modified xsi:type="dcterms:W3CDTF">2020-04-28T12:39:11Z</dcterms:modified>
</cp:coreProperties>
</file>