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2" r:id="rId1"/>
  </p:sldMasterIdLst>
  <p:notesMasterIdLst>
    <p:notesMasterId r:id="rId37"/>
  </p:notesMasterIdLst>
  <p:sldIdLst>
    <p:sldId id="305" r:id="rId2"/>
    <p:sldId id="1049" r:id="rId3"/>
    <p:sldId id="1217" r:id="rId4"/>
    <p:sldId id="1215" r:id="rId5"/>
    <p:sldId id="1216" r:id="rId6"/>
    <p:sldId id="1071" r:id="rId7"/>
    <p:sldId id="1072" r:id="rId8"/>
    <p:sldId id="1073" r:id="rId9"/>
    <p:sldId id="1050" r:id="rId10"/>
    <p:sldId id="1074" r:id="rId11"/>
    <p:sldId id="1218" r:id="rId12"/>
    <p:sldId id="1219" r:id="rId13"/>
    <p:sldId id="1220" r:id="rId14"/>
    <p:sldId id="1221" r:id="rId15"/>
    <p:sldId id="1076" r:id="rId16"/>
    <p:sldId id="1077" r:id="rId17"/>
    <p:sldId id="1079" r:id="rId18"/>
    <p:sldId id="1081" r:id="rId19"/>
    <p:sldId id="1229" r:id="rId20"/>
    <p:sldId id="1227" r:id="rId21"/>
    <p:sldId id="1228" r:id="rId22"/>
    <p:sldId id="1080" r:id="rId23"/>
    <p:sldId id="1222" r:id="rId24"/>
    <p:sldId id="1230" r:id="rId25"/>
    <p:sldId id="1231" r:id="rId26"/>
    <p:sldId id="1082" r:id="rId27"/>
    <p:sldId id="1232" r:id="rId28"/>
    <p:sldId id="1212" r:id="rId29"/>
    <p:sldId id="1223" r:id="rId30"/>
    <p:sldId id="1225" r:id="rId31"/>
    <p:sldId id="1224" r:id="rId32"/>
    <p:sldId id="1233" r:id="rId33"/>
    <p:sldId id="1226" r:id="rId34"/>
    <p:sldId id="1234" r:id="rId35"/>
    <p:sldId id="1235" r:id="rId36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424"/>
    <a:srgbClr val="FF5050"/>
    <a:srgbClr val="FFFF93"/>
    <a:srgbClr val="97E4FF"/>
    <a:srgbClr val="FFCCCC"/>
    <a:srgbClr val="FFCC99"/>
    <a:srgbClr val="99FFCC"/>
    <a:srgbClr val="FFFFCC"/>
    <a:srgbClr val="FFFF8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91" autoAdjust="0"/>
    <p:restoredTop sz="86429" autoAdjust="0"/>
  </p:normalViewPr>
  <p:slideViewPr>
    <p:cSldViewPr>
      <p:cViewPr varScale="1">
        <p:scale>
          <a:sx n="150" d="100"/>
          <a:sy n="150" d="100"/>
        </p:scale>
        <p:origin x="114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1E605F3-DAB6-4034-B7BA-181631FF0764}" type="datetimeFigureOut">
              <a:rPr lang="en-US" smtClean="0"/>
              <a:pPr/>
              <a:t>2018-09-19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A9A96DE-1578-4FF1-BDBD-52F7D246A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91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8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8AA2-7003-417C-8B52-B9741F1CEEA6}" type="datetime1">
              <a:rPr lang="en-US" smtClean="0"/>
              <a:t>2018-09-19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6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6" y="1047542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6" y="2232488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50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968-4C13-4672-B696-C86B33EBDCC0}" type="datetime1">
              <a:rPr lang="en-US" smtClean="0"/>
              <a:t>2018-09-19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1168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D46-71A9-412E-A238-5B184B55797B}" type="datetime1">
              <a:rPr lang="en-US" smtClean="0"/>
              <a:t>2018-09-19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24A4-B8A8-472A-8553-B0DBFBACCD64}" type="datetime1">
              <a:rPr lang="en-US" smtClean="0"/>
              <a:t>2018-09-19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8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5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7E32-4A38-408C-BF5B-83F52F99E1A5}" type="datetime1">
              <a:rPr lang="en-US" smtClean="0"/>
              <a:t>2018-09-19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7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50" y="1756109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10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49B8-F8B2-4B5B-A3FD-AD27FC015899}" type="datetime1">
              <a:rPr lang="en-US" smtClean="0"/>
              <a:t>2018-09-19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F83D6-20D7-4BF8-8A66-A88D3F4DF2AE}" type="datetime1">
              <a:rPr lang="en-US" smtClean="0"/>
              <a:t>2018-09-19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C541-C3FF-4A09-836D-F81A90E687C2}" type="datetime1">
              <a:rPr lang="en-US" smtClean="0"/>
              <a:t>2018-09-19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CB01-03A0-4F3A-A9F0-5A24292E124D}" type="datetime1">
              <a:rPr lang="en-US" smtClean="0"/>
              <a:t>2018-09-19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7B22-A398-44D2-9521-3EF4326379E7}" type="datetime1">
              <a:rPr lang="en-US" smtClean="0"/>
              <a:t>2018-09-19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B6C4-030C-4656-B16D-2A9C585F0231}" type="datetime1">
              <a:rPr lang="en-US" smtClean="0"/>
              <a:t>2018-09-19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13" y="3487858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5" y="3579921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13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8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8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25CF98C-1BE5-491C-BD73-AE659352CF89}" type="datetime1">
              <a:rPr lang="en-US" smtClean="0"/>
              <a:t>2018-09-19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129450"/>
            <a:ext cx="8991600" cy="110251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Compacta Blk BT" panose="020B0904040702060204" pitchFamily="34" charset="0"/>
                <a:cs typeface="Calibri" panose="020F0502020204030204" pitchFamily="34" charset="0"/>
              </a:rPr>
              <a:t>LONG-RANGE SINGLE MOLECULE MAPPING FOR MAPPING THE MULTIKILOBASE ORGANIZATION OF ACCESSIBLE CHROMATIN</a:t>
            </a:r>
            <a:endParaRPr lang="en-US" sz="4400" b="1" dirty="0">
              <a:solidFill>
                <a:schemeClr val="tx1"/>
              </a:solidFill>
              <a:latin typeface="Compacta Blk BT" panose="020B090404070206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04800" y="2400300"/>
            <a:ext cx="8534400" cy="120015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ctr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  <a:latin typeface="Compacta Blk BT" pitchFamily="34" charset="0"/>
              </a:rPr>
              <a:t>ZOHAR SHIPHONY</a:t>
            </a:r>
          </a:p>
          <a:p>
            <a:r>
              <a:rPr lang="en-US" sz="2800" dirty="0" smtClean="0">
                <a:solidFill>
                  <a:schemeClr val="accent1"/>
                </a:solidFill>
                <a:latin typeface="Compacta Blk BT" pitchFamily="34" charset="0"/>
              </a:rPr>
              <a:t>GEORGI K. MARINOV</a:t>
            </a:r>
          </a:p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September 19th 2018</a:t>
            </a: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Image result for greenleaf lab stanfo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212" y="4324350"/>
            <a:ext cx="1470388" cy="55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99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514350"/>
            <a:ext cx="8312727" cy="45195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LOW RESOLUTION OF CG/GC METHYLTRANSFERASE-BASED ASSAYS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2724150"/>
            <a:ext cx="6096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73927" y="2695575"/>
            <a:ext cx="6096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73236" y="2724150"/>
            <a:ext cx="6096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51763" y="2695575"/>
            <a:ext cx="6096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1073" y="2724150"/>
            <a:ext cx="6096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229600" y="2695575"/>
            <a:ext cx="6096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3480" y="209550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TECHNICAL PROBLEM REMAIN: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935" y="608469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Bisulfite treatment fragments DNA, only short fragments can be assayed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 resolution due to rarity of CG/GC nucleotides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2400" y="15409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SOLUTION: NANOPORE SEQUENCING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857911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Can generate very long reads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Can read DNA modifications directly. 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Can be used with methyltransferases other than CG/GC</a:t>
            </a:r>
          </a:p>
        </p:txBody>
      </p:sp>
    </p:spTree>
    <p:extLst>
      <p:ext uri="{BB962C8B-B14F-4D97-AF65-F5344CB8AC3E}">
        <p14:creationId xmlns:p14="http://schemas.microsoft.com/office/powerpoint/2010/main" val="154106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SMAC-SEQ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985" y="497813"/>
            <a:ext cx="4326031" cy="451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0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514350"/>
            <a:ext cx="8312727" cy="45195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THEORETICAL SMAC-SEQ RESOLUTION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78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129450"/>
            <a:ext cx="8991600" cy="110251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Compacta Blk BT" panose="020B0904040702060204" pitchFamily="34" charset="0"/>
                <a:cs typeface="Calibri" panose="020F0502020204030204" pitchFamily="34" charset="0"/>
              </a:rPr>
              <a:t>SMAC-SEQ PILOT STUDY IN YEAST</a:t>
            </a:r>
            <a:endParaRPr lang="en-US" sz="5400" b="1" dirty="0">
              <a:solidFill>
                <a:schemeClr val="tx1"/>
              </a:solidFill>
              <a:latin typeface="Compacta Blk BT" panose="020B090404070206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7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75" y="1211607"/>
            <a:ext cx="8068251" cy="32651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SMAC-SEQ REPRODUCES KNOWN FEATURES OF ACCESSIBLE CHROMATIN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7" y="1509427"/>
            <a:ext cx="8963827" cy="21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1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7" y="1427630"/>
            <a:ext cx="8963827" cy="22882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SMAC-SEQ RESOLVES CHROMATIN STRUCTURE IN REPETITIVE AREAS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0087" y="1047750"/>
            <a:ext cx="4634313" cy="3200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0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A SINGLE-MOLECULE POPULATION-SCALE VIEW OF CHROMATIN STATES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06805"/>
            <a:ext cx="8312728" cy="44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8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A SINGLE-MOLECULE POPULATION-SCALE VIEW OF CHROMATIN STATES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2" y="1123419"/>
            <a:ext cx="8875076" cy="289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REGULATORY ELEMENTS IN EUKARYOTES ARE NUCLEOSOME-DEPLETED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2114550"/>
            <a:ext cx="237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2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TRANSCRIPTION FACTOR FOOTPRINTING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32" y="542490"/>
            <a:ext cx="5857134" cy="44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0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TRANSCRIPTION FACTOR FOOTPRINTING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70" y="521754"/>
            <a:ext cx="6560860" cy="45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7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A SINGLE-MOLECULE POPULATION-SCALE VIEW OF CHROMATIN STATES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114550"/>
            <a:ext cx="3717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NUCLEOSOME/PROMOTERS FIGURE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COACCESSIBILITY PATTERNS IN THE YEAST GENOME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" y="944844"/>
            <a:ext cx="9015581" cy="254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2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COACCESSIBILITY PATTERNS IN THE YEAST GENOME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97" y="758661"/>
            <a:ext cx="6802003" cy="362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3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COACCESSIBILITY PATTERNS IN THE YEAST GENOME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693" y="516694"/>
            <a:ext cx="6426613" cy="449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5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XXXXXX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2114550"/>
            <a:ext cx="327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COACCESSIBILITY FIGURE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25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A SINGLE-MOLECULE VIEW OF THE CHROMATIN-LEVEL RESPONSE TO STRESS 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114550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DIAMIDE FIGURE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3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" y="114300"/>
            <a:ext cx="86868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ACKNOWLEDGEMENTS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881" y="590550"/>
            <a:ext cx="8338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XXX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XXX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XXX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XXX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XXX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27442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79" y="100349"/>
            <a:ext cx="3583621" cy="49428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2400" y="114300"/>
            <a:ext cx="3810000" cy="9334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BINARIZATION OF NANOPORE METHYLATION CALLS: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56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ACCESSIBLE CHROMATIN IS SUSCEPTIBLE TO ENZYMATIC CLEAVAGE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6" name="Picture 2" descr="https://informatics.fas.harvard.edu/images/over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95350"/>
            <a:ext cx="5267285" cy="316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4904" y="575892"/>
            <a:ext cx="12342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ATAC-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904" y="3965985"/>
            <a:ext cx="30766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DNAse-seq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MNAse-seq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147778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97" y="114536"/>
            <a:ext cx="3422703" cy="4914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494" y="89964"/>
            <a:ext cx="3776128" cy="496357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2400" y="114300"/>
            <a:ext cx="1295400" cy="400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rDNA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1" y="550922"/>
            <a:ext cx="8717298" cy="404165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0" y="114300"/>
            <a:ext cx="5943600" cy="4000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ACCESSIBILITY SWITCHES (ARTIFACT)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2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7" y="1959234"/>
            <a:ext cx="8963827" cy="1831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7" y="1274251"/>
            <a:ext cx="8963827" cy="61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7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95550"/>
            <a:ext cx="2316508" cy="25587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495550"/>
            <a:ext cx="2316508" cy="25587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2" y="2495550"/>
            <a:ext cx="2316508" cy="255875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" y="57150"/>
            <a:ext cx="2316508" cy="2558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7150"/>
            <a:ext cx="2316508" cy="25587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7150"/>
            <a:ext cx="2316508" cy="25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2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7" y="2666805"/>
            <a:ext cx="8963827" cy="1733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7" y="1089059"/>
            <a:ext cx="8963827" cy="148269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28800" y="2555714"/>
            <a:ext cx="152400" cy="2149636"/>
          </a:xfrm>
          <a:prstGeom prst="roundRect">
            <a:avLst/>
          </a:prstGeom>
          <a:solidFill>
            <a:srgbClr val="FCB424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276600" y="2571750"/>
            <a:ext cx="152400" cy="2149636"/>
          </a:xfrm>
          <a:prstGeom prst="roundRect">
            <a:avLst/>
          </a:prstGeom>
          <a:solidFill>
            <a:srgbClr val="FCB424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2667000" y="1428750"/>
            <a:ext cx="152400" cy="152400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5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7" y="2666805"/>
            <a:ext cx="8963827" cy="17337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28800" y="2555714"/>
            <a:ext cx="152400" cy="2149636"/>
          </a:xfrm>
          <a:prstGeom prst="roundRect">
            <a:avLst/>
          </a:prstGeom>
          <a:solidFill>
            <a:srgbClr val="FCB424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276600" y="2571750"/>
            <a:ext cx="152400" cy="2149636"/>
          </a:xfrm>
          <a:prstGeom prst="roundRect">
            <a:avLst/>
          </a:prstGeom>
          <a:solidFill>
            <a:srgbClr val="FCB424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2667000" y="1428750"/>
            <a:ext cx="152400" cy="152400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7" y="1089059"/>
            <a:ext cx="8963827" cy="1482691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2590800" y="1504950"/>
            <a:ext cx="152400" cy="152400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5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A TYPICAL SNAPSHOT OF A MAMMALIAN GENOME: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90" y="606924"/>
            <a:ext cx="6995220" cy="4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2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OPEN CHROMATIN IN YEAST (SMALL COMPACT GENOME)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7" y="1401174"/>
            <a:ext cx="8963827" cy="2341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39155" y="1608951"/>
            <a:ext cx="7710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ATAC-</a:t>
            </a:r>
            <a:r>
              <a:rPr lang="en-US" sz="1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8200" y="2114550"/>
            <a:ext cx="8819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DNAse-seq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2721" y="2572249"/>
            <a:ext cx="17370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Positioned nucleosomes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9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QUESTIONS: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68226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the accessibility of distant open chromatin regions independently regulated or are they correlated?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is the distribution of open chromatin states within the population?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scATAC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does not answer these questions because of how sparse it is and because of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diploidy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" y="297727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TEC</a:t>
            </a:r>
            <a:r>
              <a:rPr lang="en-US" sz="1600" dirty="0">
                <a:solidFill>
                  <a:schemeClr val="tx1"/>
                </a:solidFill>
                <a:latin typeface="Compacta Blk BT" panose="020B0904040702060204" pitchFamily="34" charset="0"/>
              </a:rPr>
              <a:t>H</a:t>
            </a:r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NICAL PROBLEM: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855" y="3376196"/>
            <a:ext cx="85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ATAC/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DNAse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/etc. reactions cut DNA, and linkage between fragments is lost.</a:t>
            </a:r>
          </a:p>
        </p:txBody>
      </p:sp>
    </p:spTree>
    <p:extLst>
      <p:ext uri="{BB962C8B-B14F-4D97-AF65-F5344CB8AC3E}">
        <p14:creationId xmlns:p14="http://schemas.microsoft.com/office/powerpoint/2010/main" val="88598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2400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ALTERNATIVE TO CUTTING ENZYMES: METHYLTRANSFERASES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14350"/>
            <a:ext cx="5849927" cy="45557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575892"/>
            <a:ext cx="2438553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NOME-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- GC methylation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dSMF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- CG+GC methylation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800" y="4723626"/>
            <a:ext cx="11733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Kelly et al. 2012</a:t>
            </a:r>
          </a:p>
        </p:txBody>
      </p:sp>
    </p:spTree>
    <p:extLst>
      <p:ext uri="{BB962C8B-B14F-4D97-AF65-F5344CB8AC3E}">
        <p14:creationId xmlns:p14="http://schemas.microsoft.com/office/powerpoint/2010/main" val="217098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277" y="90711"/>
            <a:ext cx="6523445" cy="496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8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3480" y="209550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TECHNICAL PROBLEMS REMAIN: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935" y="608469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Bisulfite treatment fragments DNA, only short fragments can be assayed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 resolution due to rarity of CG/GC nucleotides</a:t>
            </a:r>
          </a:p>
        </p:txBody>
      </p:sp>
    </p:spTree>
    <p:extLst>
      <p:ext uri="{BB962C8B-B14F-4D97-AF65-F5344CB8AC3E}">
        <p14:creationId xmlns:p14="http://schemas.microsoft.com/office/powerpoint/2010/main" val="159084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1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CB424"/>
      </a:accent1>
      <a:accent2>
        <a:srgbClr val="000000"/>
      </a:accent2>
      <a:accent3>
        <a:srgbClr val="000000"/>
      </a:accent3>
      <a:accent4>
        <a:srgbClr val="000000"/>
      </a:accent4>
      <a:accent5>
        <a:srgbClr val="FFFFFF"/>
      </a:accent5>
      <a:accent6>
        <a:srgbClr val="000000"/>
      </a:accent6>
      <a:hlink>
        <a:srgbClr val="000000"/>
      </a:hlink>
      <a:folHlink>
        <a:srgbClr val="FFC42F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33902</TotalTime>
  <Words>362</Words>
  <Application>Microsoft Office PowerPoint</Application>
  <PresentationFormat>On-screen Show (16:9)</PresentationFormat>
  <Paragraphs>105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Calibri</vt:lpstr>
      <vt:lpstr>Compacta Blk BT</vt:lpstr>
      <vt:lpstr>Franklin Gothic Book</vt:lpstr>
      <vt:lpstr>Perpetua</vt:lpstr>
      <vt:lpstr>Wingdings 2</vt:lpstr>
      <vt:lpstr>Equity</vt:lpstr>
      <vt:lpstr>LONG-RANGE SINGLE MOLECULE MAPPING FOR MAPPING THE MULTIKILOBASE ORGANIZATION OF ACCESSIBLE CHROMATIN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SMAC-SEQ PILOT STUDY IN YEAST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 MARINOV</dc:title>
  <dc:creator>Georgi</dc:creator>
  <cp:lastModifiedBy>User</cp:lastModifiedBy>
  <cp:revision>3003</cp:revision>
  <cp:lastPrinted>2018-09-19T21:56:27Z</cp:lastPrinted>
  <dcterms:created xsi:type="dcterms:W3CDTF">2009-02-17T08:29:48Z</dcterms:created>
  <dcterms:modified xsi:type="dcterms:W3CDTF">2018-09-19T21:57:08Z</dcterms:modified>
</cp:coreProperties>
</file>