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8"/>
  </p:notesMasterIdLst>
  <p:sldIdLst>
    <p:sldId id="1043" r:id="rId2"/>
    <p:sldId id="1042" r:id="rId3"/>
    <p:sldId id="1044" r:id="rId4"/>
    <p:sldId id="1045" r:id="rId5"/>
    <p:sldId id="1046" r:id="rId6"/>
    <p:sldId id="1047" r:id="rId7"/>
    <p:sldId id="1048" r:id="rId8"/>
    <p:sldId id="1049" r:id="rId9"/>
    <p:sldId id="1050" r:id="rId10"/>
    <p:sldId id="1051" r:id="rId11"/>
    <p:sldId id="1052" r:id="rId12"/>
    <p:sldId id="1053" r:id="rId13"/>
    <p:sldId id="1054" r:id="rId14"/>
    <p:sldId id="1055" r:id="rId15"/>
    <p:sldId id="1056" r:id="rId16"/>
    <p:sldId id="1057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2018-12-12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2018-12-12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2018-12-12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2018-12-12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2018-12-12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2018-12-12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2018-12-12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2018-12-12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2018-12-12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2018-12-12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2018-12-12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2018-12-12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2018-12-12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28600" y="209550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was done: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BLAST with the database used to fish out mitocontigs against the “official” MAC assemblies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Shown are all the contigs that are retrieved that way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5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Paramecium_primaurelia_Ir4-2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7585"/>
              </p:ext>
            </p:extLst>
          </p:nvPr>
        </p:nvGraphicFramePr>
        <p:xfrm>
          <a:off x="457200" y="819150"/>
          <a:ext cx="7772402" cy="2599922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7.86E-08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96.774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59381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3.36E-06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81.379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74.872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76.399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1.95E-50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75.871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5.88E-155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83.766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85.486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86.647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81.333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1.48E-63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89.231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78.577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scaffold_293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scaffold_393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96.404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scaffold_393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91.094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38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pacta Blk BT" panose="020B0904040702060204" pitchFamily="34" charset="0"/>
              </a:rPr>
              <a:t>Paramecium_quadecaurelia-N1A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289320"/>
              </p:ext>
            </p:extLst>
          </p:nvPr>
        </p:nvGraphicFramePr>
        <p:xfrm>
          <a:off x="533400" y="742950"/>
          <a:ext cx="7772402" cy="684190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5.20E-51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83.168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8.59E-48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46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Paramecium_septaurelia-38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946696"/>
              </p:ext>
            </p:extLst>
          </p:nvPr>
        </p:nvGraphicFramePr>
        <p:xfrm>
          <a:off x="578992" y="666750"/>
          <a:ext cx="7772402" cy="2052570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82.638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3.51E-62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76.976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1.68E-40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scaffold_0575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91.155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scaffold_0575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79.438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scaffold_0802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81.497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248337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scaffold_0433 is 31,845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46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Paramecium_sexaurelia_AZ8-4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3963" y="742950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nothing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2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Paramecium_sonneborni-ATCC_30995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683255"/>
              </p:ext>
            </p:extLst>
          </p:nvPr>
        </p:nvGraphicFramePr>
        <p:xfrm>
          <a:off x="304800" y="571422"/>
          <a:ext cx="8458202" cy="3429010"/>
        </p:xfrm>
        <a:graphic>
          <a:graphicData uri="http://schemas.openxmlformats.org/drawingml/2006/table">
            <a:tbl>
              <a:tblPr/>
              <a:tblGrid>
                <a:gridCol w="1071538"/>
                <a:gridCol w="1885112"/>
                <a:gridCol w="605220"/>
                <a:gridCol w="825976"/>
                <a:gridCol w="625064"/>
                <a:gridCol w="587858"/>
                <a:gridCol w="476239"/>
                <a:gridCol w="476239"/>
                <a:gridCol w="476239"/>
                <a:gridCol w="476239"/>
                <a:gridCol w="476239"/>
                <a:gridCol w="476239"/>
              </a:tblGrid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80.962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111057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118174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82.514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27593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15956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78.366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34930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38736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15652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81.953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11278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81.517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118654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120338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81.27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106732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108264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82.369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52367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26748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27815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74.101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11425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43683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44657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20310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21282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78.833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66548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32630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94.59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84315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38678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79.539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74959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75649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3.01E-138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79.094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18459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2.43E-109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130024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9.18E-74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78.804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100360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23573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2.59E-64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74.591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12591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83.656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115492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83.656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114337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74.987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37005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90.711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72.827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116593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118192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6.42E-145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72.827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29174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6.42E-145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78.884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31430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6.99E-85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090511"/>
            <a:ext cx="3330335" cy="73866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scaffold_187 is 141,422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 (with gaps)</a:t>
            </a:r>
          </a:p>
          <a:p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u="sng" dirty="0">
                <a:latin typeface="Calibri" panose="020F0502020204030204" pitchFamily="34" charset="0"/>
                <a:cs typeface="Calibri" panose="020F0502020204030204" pitchFamily="34" charset="0"/>
              </a:rPr>
              <a:t>Not in paper 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because of having huge gaps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7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Paramecium_tetraurelia.GCA_000165425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3963" y="742950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nothing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9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Paramecium_tredecaurelia-AP38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3963" y="742950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nothing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Paramecium_biaurelia_V1-4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383840"/>
              </p:ext>
            </p:extLst>
          </p:nvPr>
        </p:nvGraphicFramePr>
        <p:xfrm>
          <a:off x="685800" y="590550"/>
          <a:ext cx="7772402" cy="3284112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scaffold_0085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5.19E-08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83.068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75.786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3.29E-176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79.856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76.121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scaffold_0742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78.052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scaffold_0822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96.774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scaffold_0822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89.046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83.732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80.921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4.73E-163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96.154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9.18E-56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scaffold_0977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79.431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scaffold_1236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81.073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scaffold_1238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84.545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6.51E-25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76.958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1.41E-60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scaffold_1510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83.016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scaffold_1510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80.833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1.94E-73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scaffold_1589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6.60E-52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scaffold_1861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3.07E-50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4171950"/>
            <a:ext cx="2307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scaffold_0963 is 4949bp long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Paramecium_caudatum_43c3d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930183"/>
              </p:ext>
            </p:extLst>
          </p:nvPr>
        </p:nvGraphicFramePr>
        <p:xfrm>
          <a:off x="838200" y="666750"/>
          <a:ext cx="7772402" cy="2873598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10657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86.924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76.412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5.49E-163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1.44E-24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77.431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1.03E-43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89.163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90.242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92.623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92.938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98.984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88.896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90.141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95.256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scaffold_0538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93.029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scaffold_0553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93.716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88.911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Paramecium_decaurelia-223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142597"/>
              </p:ext>
            </p:extLst>
          </p:nvPr>
        </p:nvGraphicFramePr>
        <p:xfrm>
          <a:off x="990600" y="895350"/>
          <a:ext cx="7772402" cy="3010436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81.999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89.795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79.583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81.116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86.243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74.984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3.21E-153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83.843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4.74E-57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96.154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7.94E-55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79.239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4.78E-52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1.07E-23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86.139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1.24E-57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85.644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5.75E-56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83.168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9.17E-48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8.98E-53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84.236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4.18E-51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scaffold_0783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scaffold_0783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248337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scaffold_0413 is 42,742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23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Paramecium_dodecaurelia-274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353260"/>
              </p:ext>
            </p:extLst>
          </p:nvPr>
        </p:nvGraphicFramePr>
        <p:xfrm>
          <a:off x="762000" y="742950"/>
          <a:ext cx="7772402" cy="2189408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91.332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82.694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79.185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86.545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74.187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1.05E-177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76.606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3.01E-158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73.951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5.67E-71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96.923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1.61E-56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83.406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2.08E-55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1.01E-23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scaffold_0771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3.01E-51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scaffold_0771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248337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scaffold_0436 is 40,335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7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ompacta Blk BT" panose="020B0904040702060204" pitchFamily="34" charset="0"/>
              </a:rPr>
              <a:t>Paramecium_jenningsi</a:t>
            </a:r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-M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934071"/>
              </p:ext>
            </p:extLst>
          </p:nvPr>
        </p:nvGraphicFramePr>
        <p:xfrm>
          <a:off x="685800" y="769043"/>
          <a:ext cx="7772402" cy="1778894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77.904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22655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78.768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77.456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80.738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77.022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79.184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79.974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74.602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71.411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256352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>
                <a:latin typeface="Calibri" panose="020F0502020204030204" pitchFamily="34" charset="0"/>
                <a:cs typeface="Calibri" panose="020F0502020204030204" pitchFamily="34" charset="0"/>
              </a:rPr>
              <a:t>scaffold_0359   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is 40,261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2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Paramecium_multimicronucleatum_MO3c4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3409"/>
              </p:ext>
            </p:extLst>
          </p:nvPr>
        </p:nvGraphicFramePr>
        <p:xfrm>
          <a:off x="838200" y="666750"/>
          <a:ext cx="7772402" cy="1915732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80.661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83.541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85.934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19613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15444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scaffold_0129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93.985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5.76E-52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90.089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89.918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scaffold_0437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79.228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87.423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8070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80.893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scaffold_0219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1.32E-165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scaffold_0823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84.973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171950"/>
            <a:ext cx="22541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scaffold_0129 is 14,324 long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4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ompacta Blk BT" panose="020B0904040702060204" pitchFamily="34" charset="0"/>
              </a:rPr>
              <a:t>Paramecium_novaurelia</a:t>
            </a:r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-TE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005274"/>
              </p:ext>
            </p:extLst>
          </p:nvPr>
        </p:nvGraphicFramePr>
        <p:xfrm>
          <a:off x="762000" y="819150"/>
          <a:ext cx="7772402" cy="2189408"/>
        </p:xfrm>
        <a:graphic>
          <a:graphicData uri="http://schemas.openxmlformats.org/drawingml/2006/table">
            <a:tbl>
              <a:tblPr/>
              <a:tblGrid>
                <a:gridCol w="984656"/>
                <a:gridCol w="1732265"/>
                <a:gridCol w="556149"/>
                <a:gridCol w="759006"/>
                <a:gridCol w="574383"/>
                <a:gridCol w="540193"/>
                <a:gridCol w="437625"/>
                <a:gridCol w="437625"/>
                <a:gridCol w="437625"/>
                <a:gridCol w="437625"/>
                <a:gridCol w="437625"/>
                <a:gridCol w="437625"/>
              </a:tblGrid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79.908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17629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36772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39767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82.561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58807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80.904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47650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11284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80.188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39125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80.888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83.524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43490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44608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74.698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43178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17535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73.561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45703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47253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3.40E-159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86.087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26897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8.35E-66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81.849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24927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25215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37837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1.40E-63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scaffold_0326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96.154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43324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43452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15276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1.10E-54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scaffold_0620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85.714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14519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14574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8820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8.17E-09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58.4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84.158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2.64E-51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scaffold_1395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83.663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4580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1118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1.23E-49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842" marR="6842" marT="68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2483372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scaffold_0326 is 59,002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pacta Blk BT" panose="020B0904040702060204" pitchFamily="34" charset="0"/>
              </a:rPr>
              <a:t>Paramecium_polycaryum_Hb20-6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348290"/>
              </p:ext>
            </p:extLst>
          </p:nvPr>
        </p:nvGraphicFramePr>
        <p:xfrm>
          <a:off x="374904" y="531409"/>
          <a:ext cx="8083298" cy="3429010"/>
        </p:xfrm>
        <a:graphic>
          <a:graphicData uri="http://schemas.openxmlformats.org/drawingml/2006/table">
            <a:tbl>
              <a:tblPr/>
              <a:tblGrid>
                <a:gridCol w="1024043"/>
                <a:gridCol w="1801556"/>
                <a:gridCol w="578394"/>
                <a:gridCol w="789366"/>
                <a:gridCol w="597358"/>
                <a:gridCol w="561801"/>
                <a:gridCol w="455130"/>
                <a:gridCol w="455130"/>
                <a:gridCol w="455130"/>
                <a:gridCol w="455130"/>
                <a:gridCol w="455130"/>
                <a:gridCol w="455130"/>
              </a:tblGrid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 id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identity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alignment length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mismatches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 opens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start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q. end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start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end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evalue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bit score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84.698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41220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75.652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23167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19269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76.18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37845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21647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20820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82.265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11708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74.477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37390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2.10E-165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83.48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25977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9.97E-149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77.457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1.36E-112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90.498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35622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3.06E-79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22950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3.13E-64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76.703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41699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6.77E-61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81.961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37830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37580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3.17E-54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81.341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41214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38118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39777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7.60E-160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79.793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47475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4.91E-107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41503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41699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1.50E-42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82.323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40029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1.50E-42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96.923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34099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3.31E-24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82.235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10449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14354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83.089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10205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15672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0.00E+00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80.363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17537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6.29E-128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75.092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22950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22411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1.48E-64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gi|299830252|ref|NC_014262.1|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74.795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11583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11933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14217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13865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5.56E-34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scaffold_166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gi|8928577|ref|NC_001324.1|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81.557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10579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11502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15449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14528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747</a:t>
                      </a:r>
                    </a:p>
                  </a:txBody>
                  <a:tcPr marL="6594" marR="6594" marT="65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092773"/>
            <a:ext cx="4870692" cy="73866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scaffold_138 is 47,499 </a:t>
            </a:r>
            <a:r>
              <a:rPr lang="en-US" sz="1400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bp</a:t>
            </a:r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long (with gaps)</a:t>
            </a:r>
          </a:p>
          <a:p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I excluded this one from the paper because it has too many gaps</a:t>
            </a:r>
            <a:endParaRPr lang="en-US" sz="1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7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31498</TotalTime>
  <Words>3116</Words>
  <Application>Microsoft Office PowerPoint</Application>
  <PresentationFormat>On-screen Show (16:9)</PresentationFormat>
  <Paragraphs>2656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2898</cp:revision>
  <dcterms:created xsi:type="dcterms:W3CDTF">2009-02-17T08:29:48Z</dcterms:created>
  <dcterms:modified xsi:type="dcterms:W3CDTF">2018-12-12T21:35:08Z</dcterms:modified>
</cp:coreProperties>
</file>