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74515"/>
    <a:srgbClr val="FF9966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253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Group 60"/>
          <p:cNvGrpSpPr/>
          <p:nvPr/>
        </p:nvGrpSpPr>
        <p:grpSpPr>
          <a:xfrm>
            <a:off x="103632" y="1943100"/>
            <a:ext cx="9040368" cy="1447800"/>
            <a:chOff x="103632" y="1943100"/>
            <a:chExt cx="9040368" cy="1447800"/>
          </a:xfrm>
        </p:grpSpPr>
        <p:grpSp>
          <p:nvGrpSpPr>
            <p:cNvPr id="37" name="Group 36"/>
            <p:cNvGrpSpPr/>
            <p:nvPr/>
          </p:nvGrpSpPr>
          <p:grpSpPr>
            <a:xfrm>
              <a:off x="342900" y="2019300"/>
              <a:ext cx="1219200" cy="1219200"/>
              <a:chOff x="342900" y="2019300"/>
              <a:chExt cx="1219200" cy="1219200"/>
            </a:xfrm>
          </p:grpSpPr>
          <p:grpSp>
            <p:nvGrpSpPr>
              <p:cNvPr id="13" name="Group 12"/>
              <p:cNvGrpSpPr/>
              <p:nvPr/>
            </p:nvGrpSpPr>
            <p:grpSpPr>
              <a:xfrm>
                <a:off x="381000" y="2057400"/>
                <a:ext cx="1143000" cy="1143000"/>
                <a:chOff x="2743200" y="1905000"/>
                <a:chExt cx="1143000" cy="1143000"/>
              </a:xfrm>
            </p:grpSpPr>
            <p:sp>
              <p:nvSpPr>
                <p:cNvPr id="14" name="Flowchart: Connector 13"/>
                <p:cNvSpPr/>
                <p:nvPr/>
              </p:nvSpPr>
              <p:spPr>
                <a:xfrm>
                  <a:off x="2743200" y="1905000"/>
                  <a:ext cx="1143000" cy="1143000"/>
                </a:xfrm>
                <a:prstGeom prst="flowChartConnector">
                  <a:avLst/>
                </a:prstGeom>
                <a:noFill/>
                <a:ln w="571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" name="Flowchart: Summing Junction 14"/>
                <p:cNvSpPr/>
                <p:nvPr/>
              </p:nvSpPr>
              <p:spPr>
                <a:xfrm>
                  <a:off x="2743200" y="1905000"/>
                  <a:ext cx="1143000" cy="1143000"/>
                </a:xfrm>
                <a:prstGeom prst="flowChartSummingJunction">
                  <a:avLst/>
                </a:prstGeom>
                <a:solidFill>
                  <a:srgbClr val="FFFF99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8" name="Flowchart: Connector 27"/>
              <p:cNvSpPr/>
              <p:nvPr/>
            </p:nvSpPr>
            <p:spPr>
              <a:xfrm>
                <a:off x="342900" y="2019300"/>
                <a:ext cx="1219200" cy="1219200"/>
              </a:xfrm>
              <a:prstGeom prst="flowChartConnector">
                <a:avLst/>
              </a:prstGeom>
              <a:noFill/>
              <a:ln w="57150"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6" name="Group 35"/>
            <p:cNvGrpSpPr/>
            <p:nvPr/>
          </p:nvGrpSpPr>
          <p:grpSpPr>
            <a:xfrm>
              <a:off x="1714500" y="2019300"/>
              <a:ext cx="1219200" cy="1219200"/>
              <a:chOff x="1714500" y="2019300"/>
              <a:chExt cx="1219200" cy="1219200"/>
            </a:xfrm>
          </p:grpSpPr>
          <p:grpSp>
            <p:nvGrpSpPr>
              <p:cNvPr id="12" name="Group 11"/>
              <p:cNvGrpSpPr/>
              <p:nvPr/>
            </p:nvGrpSpPr>
            <p:grpSpPr>
              <a:xfrm>
                <a:off x="1752600" y="2057400"/>
                <a:ext cx="1143000" cy="1143000"/>
                <a:chOff x="2743200" y="1905000"/>
                <a:chExt cx="1143000" cy="1143000"/>
              </a:xfrm>
            </p:grpSpPr>
            <p:sp>
              <p:nvSpPr>
                <p:cNvPr id="11" name="Flowchart: Connector 10"/>
                <p:cNvSpPr/>
                <p:nvPr/>
              </p:nvSpPr>
              <p:spPr>
                <a:xfrm>
                  <a:off x="2743200" y="1905000"/>
                  <a:ext cx="1143000" cy="1143000"/>
                </a:xfrm>
                <a:prstGeom prst="flowChartConnector">
                  <a:avLst/>
                </a:prstGeom>
                <a:noFill/>
                <a:ln w="571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" name="Flowchart: Summing Junction 6"/>
                <p:cNvSpPr/>
                <p:nvPr/>
              </p:nvSpPr>
              <p:spPr>
                <a:xfrm>
                  <a:off x="2743200" y="1905000"/>
                  <a:ext cx="1143000" cy="1143000"/>
                </a:xfrm>
                <a:prstGeom prst="flowChartSummingJunction">
                  <a:avLst/>
                </a:prstGeom>
                <a:solidFill>
                  <a:srgbClr val="FFFF99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9" name="Flowchart: Connector 28"/>
              <p:cNvSpPr/>
              <p:nvPr/>
            </p:nvSpPr>
            <p:spPr>
              <a:xfrm>
                <a:off x="1714500" y="2019300"/>
                <a:ext cx="1219200" cy="1219200"/>
              </a:xfrm>
              <a:prstGeom prst="flowChartConnector">
                <a:avLst/>
              </a:prstGeom>
              <a:noFill/>
              <a:ln w="571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" name="Group 34"/>
            <p:cNvGrpSpPr/>
            <p:nvPr/>
          </p:nvGrpSpPr>
          <p:grpSpPr>
            <a:xfrm>
              <a:off x="4038600" y="2019300"/>
              <a:ext cx="1219200" cy="1219200"/>
              <a:chOff x="4152900" y="2019300"/>
              <a:chExt cx="1219200" cy="1219200"/>
            </a:xfrm>
          </p:grpSpPr>
          <p:grpSp>
            <p:nvGrpSpPr>
              <p:cNvPr id="25" name="Group 24"/>
              <p:cNvGrpSpPr/>
              <p:nvPr/>
            </p:nvGrpSpPr>
            <p:grpSpPr>
              <a:xfrm>
                <a:off x="4191000" y="2057400"/>
                <a:ext cx="1143000" cy="1143000"/>
                <a:chOff x="2743200" y="1905000"/>
                <a:chExt cx="1143000" cy="1143000"/>
              </a:xfrm>
            </p:grpSpPr>
            <p:sp>
              <p:nvSpPr>
                <p:cNvPr id="26" name="Flowchart: Connector 25"/>
                <p:cNvSpPr/>
                <p:nvPr/>
              </p:nvSpPr>
              <p:spPr>
                <a:xfrm>
                  <a:off x="2743200" y="1905000"/>
                  <a:ext cx="1143000" cy="1143000"/>
                </a:xfrm>
                <a:prstGeom prst="flowChartConnector">
                  <a:avLst/>
                </a:prstGeom>
                <a:noFill/>
                <a:ln w="571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" name="Flowchart: Summing Junction 26"/>
                <p:cNvSpPr/>
                <p:nvPr/>
              </p:nvSpPr>
              <p:spPr>
                <a:xfrm>
                  <a:off x="2743200" y="1905000"/>
                  <a:ext cx="1143000" cy="1143000"/>
                </a:xfrm>
                <a:prstGeom prst="flowChartSummingJunction">
                  <a:avLst/>
                </a:prstGeom>
                <a:solidFill>
                  <a:srgbClr val="FFFF99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0" name="Flowchart: Connector 29"/>
              <p:cNvSpPr/>
              <p:nvPr/>
            </p:nvSpPr>
            <p:spPr>
              <a:xfrm>
                <a:off x="4152900" y="2019300"/>
                <a:ext cx="1219200" cy="1219200"/>
              </a:xfrm>
              <a:prstGeom prst="flowChartConnector">
                <a:avLst/>
              </a:prstGeom>
              <a:noFill/>
              <a:ln w="571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4" name="Group 33"/>
            <p:cNvGrpSpPr/>
            <p:nvPr/>
          </p:nvGrpSpPr>
          <p:grpSpPr>
            <a:xfrm>
              <a:off x="6438900" y="1943100"/>
              <a:ext cx="1219200" cy="1219200"/>
              <a:chOff x="6438900" y="1943100"/>
              <a:chExt cx="1219200" cy="1219200"/>
            </a:xfrm>
          </p:grpSpPr>
          <p:grpSp>
            <p:nvGrpSpPr>
              <p:cNvPr id="22" name="Group 21"/>
              <p:cNvGrpSpPr/>
              <p:nvPr/>
            </p:nvGrpSpPr>
            <p:grpSpPr>
              <a:xfrm>
                <a:off x="6477000" y="1981200"/>
                <a:ext cx="1143000" cy="1143000"/>
                <a:chOff x="2743200" y="1905000"/>
                <a:chExt cx="1143000" cy="1143000"/>
              </a:xfrm>
            </p:grpSpPr>
            <p:sp>
              <p:nvSpPr>
                <p:cNvPr id="23" name="Flowchart: Connector 22"/>
                <p:cNvSpPr/>
                <p:nvPr/>
              </p:nvSpPr>
              <p:spPr>
                <a:xfrm>
                  <a:off x="2743200" y="1905000"/>
                  <a:ext cx="1143000" cy="1143000"/>
                </a:xfrm>
                <a:prstGeom prst="flowChartConnector">
                  <a:avLst/>
                </a:prstGeom>
                <a:noFill/>
                <a:ln w="571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" name="Flowchart: Summing Junction 23"/>
                <p:cNvSpPr/>
                <p:nvPr/>
              </p:nvSpPr>
              <p:spPr>
                <a:xfrm>
                  <a:off x="2743200" y="1905000"/>
                  <a:ext cx="1143000" cy="1143000"/>
                </a:xfrm>
                <a:prstGeom prst="flowChartSummingJunction">
                  <a:avLst/>
                </a:prstGeom>
                <a:solidFill>
                  <a:srgbClr val="FFFF99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1" name="Flowchart: Connector 30"/>
              <p:cNvSpPr/>
              <p:nvPr/>
            </p:nvSpPr>
            <p:spPr>
              <a:xfrm>
                <a:off x="6438900" y="1943100"/>
                <a:ext cx="1219200" cy="1219200"/>
              </a:xfrm>
              <a:prstGeom prst="flowChartConnector">
                <a:avLst/>
              </a:prstGeom>
              <a:noFill/>
              <a:ln w="571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" name="Group 32"/>
            <p:cNvGrpSpPr/>
            <p:nvPr/>
          </p:nvGrpSpPr>
          <p:grpSpPr>
            <a:xfrm>
              <a:off x="7810500" y="1943100"/>
              <a:ext cx="1219200" cy="1219200"/>
              <a:chOff x="7810500" y="1943100"/>
              <a:chExt cx="1219200" cy="1219200"/>
            </a:xfrm>
          </p:grpSpPr>
          <p:grpSp>
            <p:nvGrpSpPr>
              <p:cNvPr id="19" name="Group 18"/>
              <p:cNvGrpSpPr/>
              <p:nvPr/>
            </p:nvGrpSpPr>
            <p:grpSpPr>
              <a:xfrm>
                <a:off x="7848600" y="1981200"/>
                <a:ext cx="1143000" cy="1143000"/>
                <a:chOff x="2743200" y="1905000"/>
                <a:chExt cx="1143000" cy="1143000"/>
              </a:xfrm>
            </p:grpSpPr>
            <p:sp>
              <p:nvSpPr>
                <p:cNvPr id="20" name="Flowchart: Connector 19"/>
                <p:cNvSpPr/>
                <p:nvPr/>
              </p:nvSpPr>
              <p:spPr>
                <a:xfrm>
                  <a:off x="2743200" y="1905000"/>
                  <a:ext cx="1143000" cy="1143000"/>
                </a:xfrm>
                <a:prstGeom prst="flowChartConnector">
                  <a:avLst/>
                </a:prstGeom>
                <a:noFill/>
                <a:ln w="571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" name="Flowchart: Summing Junction 20"/>
                <p:cNvSpPr/>
                <p:nvPr/>
              </p:nvSpPr>
              <p:spPr>
                <a:xfrm>
                  <a:off x="2743200" y="1905000"/>
                  <a:ext cx="1143000" cy="1143000"/>
                </a:xfrm>
                <a:prstGeom prst="flowChartSummingJunction">
                  <a:avLst/>
                </a:prstGeom>
                <a:solidFill>
                  <a:srgbClr val="FFFF99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2" name="Flowchart: Connector 31"/>
              <p:cNvSpPr/>
              <p:nvPr/>
            </p:nvSpPr>
            <p:spPr>
              <a:xfrm>
                <a:off x="7810500" y="1943100"/>
                <a:ext cx="1219200" cy="1219200"/>
              </a:xfrm>
              <a:prstGeom prst="flowChartConnector">
                <a:avLst/>
              </a:prstGeom>
              <a:noFill/>
              <a:ln w="571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42" name="Straight Connector 41"/>
            <p:cNvCxnSpPr/>
            <p:nvPr/>
          </p:nvCxnSpPr>
          <p:spPr>
            <a:xfrm flipV="1">
              <a:off x="1524000" y="2286000"/>
              <a:ext cx="304800" cy="533400"/>
            </a:xfrm>
            <a:prstGeom prst="line">
              <a:avLst/>
            </a:prstGeom>
            <a:ln w="571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flipV="1">
              <a:off x="103632" y="2362200"/>
              <a:ext cx="304800" cy="533400"/>
            </a:xfrm>
            <a:prstGeom prst="line">
              <a:avLst/>
            </a:prstGeom>
            <a:ln w="571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flipV="1">
              <a:off x="7620000" y="2362200"/>
              <a:ext cx="228600" cy="381000"/>
            </a:xfrm>
            <a:prstGeom prst="line">
              <a:avLst/>
            </a:prstGeom>
            <a:ln w="571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flipV="1">
              <a:off x="8915400" y="2514600"/>
              <a:ext cx="228600" cy="381000"/>
            </a:xfrm>
            <a:prstGeom prst="line">
              <a:avLst/>
            </a:prstGeom>
            <a:ln w="571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Freeform 55"/>
            <p:cNvSpPr/>
            <p:nvPr/>
          </p:nvSpPr>
          <p:spPr>
            <a:xfrm>
              <a:off x="2819400" y="2286000"/>
              <a:ext cx="2438400" cy="952500"/>
            </a:xfrm>
            <a:custGeom>
              <a:avLst/>
              <a:gdLst>
                <a:gd name="connsiteX0" fmla="*/ 0 w 2697480"/>
                <a:gd name="connsiteY0" fmla="*/ 0 h 1137121"/>
                <a:gd name="connsiteX1" fmla="*/ 1939290 w 2697480"/>
                <a:gd name="connsiteY1" fmla="*/ 1123950 h 1137121"/>
                <a:gd name="connsiteX2" fmla="*/ 2697480 w 2697480"/>
                <a:gd name="connsiteY2" fmla="*/ 514350 h 11371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97480" h="1137121">
                  <a:moveTo>
                    <a:pt x="0" y="0"/>
                  </a:moveTo>
                  <a:cubicBezTo>
                    <a:pt x="744855" y="519112"/>
                    <a:pt x="1489710" y="1038225"/>
                    <a:pt x="1939290" y="1123950"/>
                  </a:cubicBezTo>
                  <a:cubicBezTo>
                    <a:pt x="2388870" y="1209675"/>
                    <a:pt x="2543175" y="862012"/>
                    <a:pt x="2697480" y="514350"/>
                  </a:cubicBezTo>
                </a:path>
              </a:pathLst>
            </a:custGeom>
            <a:noFill/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9130754">
              <a:off x="2971800" y="2438400"/>
              <a:ext cx="2438400" cy="952500"/>
            </a:xfrm>
            <a:custGeom>
              <a:avLst/>
              <a:gdLst>
                <a:gd name="connsiteX0" fmla="*/ 0 w 2697480"/>
                <a:gd name="connsiteY0" fmla="*/ 0 h 1137121"/>
                <a:gd name="connsiteX1" fmla="*/ 1939290 w 2697480"/>
                <a:gd name="connsiteY1" fmla="*/ 1123950 h 1137121"/>
                <a:gd name="connsiteX2" fmla="*/ 2697480 w 2697480"/>
                <a:gd name="connsiteY2" fmla="*/ 514350 h 11371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97480" h="1137121">
                  <a:moveTo>
                    <a:pt x="0" y="0"/>
                  </a:moveTo>
                  <a:cubicBezTo>
                    <a:pt x="744855" y="519112"/>
                    <a:pt x="1489710" y="1038225"/>
                    <a:pt x="1939290" y="1123950"/>
                  </a:cubicBezTo>
                  <a:cubicBezTo>
                    <a:pt x="2388870" y="1209675"/>
                    <a:pt x="2543175" y="862012"/>
                    <a:pt x="2697480" y="514350"/>
                  </a:cubicBezTo>
                </a:path>
              </a:pathLst>
            </a:custGeom>
            <a:noFill/>
            <a:ln w="57150"/>
            <a:scene3d>
              <a:camera prst="orthographicFront">
                <a:rot lat="0" lon="540000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 59"/>
            <p:cNvSpPr/>
            <p:nvPr/>
          </p:nvSpPr>
          <p:spPr>
            <a:xfrm flipH="1">
              <a:off x="4038600" y="2209800"/>
              <a:ext cx="2514600" cy="1028700"/>
            </a:xfrm>
            <a:custGeom>
              <a:avLst/>
              <a:gdLst>
                <a:gd name="connsiteX0" fmla="*/ 0 w 2697480"/>
                <a:gd name="connsiteY0" fmla="*/ 0 h 1137121"/>
                <a:gd name="connsiteX1" fmla="*/ 1939290 w 2697480"/>
                <a:gd name="connsiteY1" fmla="*/ 1123950 h 1137121"/>
                <a:gd name="connsiteX2" fmla="*/ 2697480 w 2697480"/>
                <a:gd name="connsiteY2" fmla="*/ 514350 h 11371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97480" h="1137121">
                  <a:moveTo>
                    <a:pt x="0" y="0"/>
                  </a:moveTo>
                  <a:cubicBezTo>
                    <a:pt x="744855" y="519112"/>
                    <a:pt x="1489710" y="1038225"/>
                    <a:pt x="1939290" y="1123950"/>
                  </a:cubicBezTo>
                  <a:cubicBezTo>
                    <a:pt x="2388870" y="1209675"/>
                    <a:pt x="2543175" y="862012"/>
                    <a:pt x="2697480" y="514350"/>
                  </a:cubicBezTo>
                </a:path>
              </a:pathLst>
            </a:custGeom>
            <a:noFill/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Chord 62"/>
          <p:cNvSpPr/>
          <p:nvPr/>
        </p:nvSpPr>
        <p:spPr>
          <a:xfrm rot="8805769">
            <a:off x="3230959" y="2318767"/>
            <a:ext cx="609600" cy="571500"/>
          </a:xfrm>
          <a:prstGeom prst="chord">
            <a:avLst/>
          </a:prstGeom>
          <a:solidFill>
            <a:srgbClr val="F7451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Chord 63"/>
          <p:cNvSpPr/>
          <p:nvPr/>
        </p:nvSpPr>
        <p:spPr>
          <a:xfrm rot="4992171">
            <a:off x="5506560" y="2266950"/>
            <a:ext cx="609600" cy="571500"/>
          </a:xfrm>
          <a:prstGeom prst="chord">
            <a:avLst/>
          </a:prstGeom>
          <a:solidFill>
            <a:srgbClr val="FF5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/>
          <p:cNvSpPr txBox="1"/>
          <p:nvPr/>
        </p:nvSpPr>
        <p:spPr>
          <a:xfrm>
            <a:off x="3276600" y="2286000"/>
            <a:ext cx="5277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TF</a:t>
            </a:r>
            <a:endParaRPr lang="en-US" sz="2800" b="1" dirty="0"/>
          </a:p>
        </p:txBody>
      </p:sp>
      <p:sp>
        <p:nvSpPr>
          <p:cNvPr id="66" name="TextBox 65"/>
          <p:cNvSpPr txBox="1"/>
          <p:nvPr/>
        </p:nvSpPr>
        <p:spPr>
          <a:xfrm>
            <a:off x="5568291" y="2209800"/>
            <a:ext cx="5277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TF</a:t>
            </a:r>
            <a:endParaRPr lang="en-US" sz="2800" b="1" dirty="0"/>
          </a:p>
        </p:txBody>
      </p:sp>
      <p:sp>
        <p:nvSpPr>
          <p:cNvPr id="67" name="TextBox 66"/>
          <p:cNvSpPr txBox="1"/>
          <p:nvPr/>
        </p:nvSpPr>
        <p:spPr>
          <a:xfrm>
            <a:off x="1933608" y="2069068"/>
            <a:ext cx="780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K</a:t>
            </a:r>
            <a:r>
              <a:rPr lang="en-US" b="1" dirty="0" smtClean="0"/>
              <a:t>27Ac</a:t>
            </a:r>
            <a:endParaRPr lang="en-US" b="1" dirty="0"/>
          </a:p>
        </p:txBody>
      </p:sp>
      <p:sp>
        <p:nvSpPr>
          <p:cNvPr id="68" name="TextBox 67"/>
          <p:cNvSpPr txBox="1"/>
          <p:nvPr/>
        </p:nvSpPr>
        <p:spPr>
          <a:xfrm>
            <a:off x="4267200" y="2057400"/>
            <a:ext cx="780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K</a:t>
            </a:r>
            <a:r>
              <a:rPr lang="en-US" b="1" dirty="0" smtClean="0"/>
              <a:t>27Ac</a:t>
            </a:r>
            <a:endParaRPr lang="en-US" b="1" dirty="0"/>
          </a:p>
        </p:txBody>
      </p:sp>
      <p:sp>
        <p:nvSpPr>
          <p:cNvPr id="69" name="TextBox 68"/>
          <p:cNvSpPr txBox="1"/>
          <p:nvPr/>
        </p:nvSpPr>
        <p:spPr>
          <a:xfrm>
            <a:off x="6658008" y="1992868"/>
            <a:ext cx="780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K</a:t>
            </a:r>
            <a:r>
              <a:rPr lang="en-US" b="1" dirty="0" smtClean="0"/>
              <a:t>27Ac</a:t>
            </a:r>
            <a:endParaRPr lang="en-US" b="1" dirty="0"/>
          </a:p>
        </p:txBody>
      </p:sp>
      <p:sp>
        <p:nvSpPr>
          <p:cNvPr id="70" name="Right Brace 69"/>
          <p:cNvSpPr/>
          <p:nvPr/>
        </p:nvSpPr>
        <p:spPr>
          <a:xfrm rot="16200000">
            <a:off x="4374347" y="-197654"/>
            <a:ext cx="547705" cy="3810001"/>
          </a:xfrm>
          <a:prstGeom prst="rightBrace">
            <a:avLst>
              <a:gd name="adj1" fmla="val 51184"/>
              <a:gd name="adj2" fmla="val 50087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extBox 70"/>
          <p:cNvSpPr txBox="1"/>
          <p:nvPr/>
        </p:nvSpPr>
        <p:spPr>
          <a:xfrm>
            <a:off x="3575785" y="1066880"/>
            <a:ext cx="22154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open chromatin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211270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oup 64"/>
          <p:cNvGrpSpPr/>
          <p:nvPr/>
        </p:nvGrpSpPr>
        <p:grpSpPr>
          <a:xfrm>
            <a:off x="70692" y="2735196"/>
            <a:ext cx="1529508" cy="685800"/>
            <a:chOff x="70692" y="1524000"/>
            <a:chExt cx="1529508" cy="685800"/>
          </a:xfrm>
        </p:grpSpPr>
        <p:grpSp>
          <p:nvGrpSpPr>
            <p:cNvPr id="6" name="Group 5"/>
            <p:cNvGrpSpPr/>
            <p:nvPr/>
          </p:nvGrpSpPr>
          <p:grpSpPr>
            <a:xfrm>
              <a:off x="457200" y="1524000"/>
              <a:ext cx="762000" cy="304800"/>
              <a:chOff x="457200" y="1524000"/>
              <a:chExt cx="762000" cy="304800"/>
            </a:xfrm>
          </p:grpSpPr>
          <p:sp>
            <p:nvSpPr>
              <p:cNvPr id="4" name="Oval 3"/>
              <p:cNvSpPr/>
              <p:nvPr/>
            </p:nvSpPr>
            <p:spPr>
              <a:xfrm>
                <a:off x="457200" y="1524000"/>
                <a:ext cx="762000" cy="30480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Oval 4"/>
              <p:cNvSpPr/>
              <p:nvPr/>
            </p:nvSpPr>
            <p:spPr>
              <a:xfrm>
                <a:off x="685800" y="1645769"/>
                <a:ext cx="293784" cy="106831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70692" y="1905000"/>
              <a:ext cx="762000" cy="304800"/>
              <a:chOff x="457200" y="1524000"/>
              <a:chExt cx="762000" cy="304800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457200" y="1524000"/>
                <a:ext cx="762000" cy="30480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685800" y="1645769"/>
                <a:ext cx="293784" cy="106831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838200" y="1828800"/>
              <a:ext cx="762000" cy="304800"/>
              <a:chOff x="457200" y="1524000"/>
              <a:chExt cx="762000" cy="304800"/>
            </a:xfrm>
          </p:grpSpPr>
          <p:sp>
            <p:nvSpPr>
              <p:cNvPr id="11" name="Oval 10"/>
              <p:cNvSpPr/>
              <p:nvPr/>
            </p:nvSpPr>
            <p:spPr>
              <a:xfrm>
                <a:off x="457200" y="1524000"/>
                <a:ext cx="762000" cy="30480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685800" y="1645769"/>
                <a:ext cx="293784" cy="106831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64" name="Group 63"/>
          <p:cNvGrpSpPr/>
          <p:nvPr/>
        </p:nvGrpSpPr>
        <p:grpSpPr>
          <a:xfrm>
            <a:off x="1861392" y="2586607"/>
            <a:ext cx="1567608" cy="1120214"/>
            <a:chOff x="2617884" y="1375411"/>
            <a:chExt cx="1567608" cy="1120214"/>
          </a:xfrm>
        </p:grpSpPr>
        <p:grpSp>
          <p:nvGrpSpPr>
            <p:cNvPr id="18" name="Group 17"/>
            <p:cNvGrpSpPr/>
            <p:nvPr/>
          </p:nvGrpSpPr>
          <p:grpSpPr>
            <a:xfrm>
              <a:off x="2813892" y="1718311"/>
              <a:ext cx="1143000" cy="419100"/>
              <a:chOff x="2438400" y="2552700"/>
              <a:chExt cx="1143000" cy="419100"/>
            </a:xfrm>
          </p:grpSpPr>
          <p:sp>
            <p:nvSpPr>
              <p:cNvPr id="13" name="Wave 12"/>
              <p:cNvSpPr/>
              <p:nvPr/>
            </p:nvSpPr>
            <p:spPr>
              <a:xfrm>
                <a:off x="2438400" y="2552700"/>
                <a:ext cx="1143000" cy="419100"/>
              </a:xfrm>
              <a:prstGeom prst="wave">
                <a:avLst>
                  <a:gd name="adj1" fmla="val 20000"/>
                  <a:gd name="adj2" fmla="val -10000"/>
                </a:avLst>
              </a:prstGeom>
              <a:solidFill>
                <a:schemeClr val="bg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2863008" y="2708834"/>
                <a:ext cx="293784" cy="106831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9" name="Group 18"/>
            <p:cNvGrpSpPr/>
            <p:nvPr/>
          </p:nvGrpSpPr>
          <p:grpSpPr>
            <a:xfrm>
              <a:off x="3042492" y="1375411"/>
              <a:ext cx="1143000" cy="419100"/>
              <a:chOff x="2438400" y="2552700"/>
              <a:chExt cx="1143000" cy="419100"/>
            </a:xfrm>
          </p:grpSpPr>
          <p:sp>
            <p:nvSpPr>
              <p:cNvPr id="20" name="Wave 19"/>
              <p:cNvSpPr/>
              <p:nvPr/>
            </p:nvSpPr>
            <p:spPr>
              <a:xfrm>
                <a:off x="2438400" y="2552700"/>
                <a:ext cx="1143000" cy="419100"/>
              </a:xfrm>
              <a:prstGeom prst="wave">
                <a:avLst>
                  <a:gd name="adj1" fmla="val 20000"/>
                  <a:gd name="adj2" fmla="val -10000"/>
                </a:avLst>
              </a:prstGeom>
              <a:solidFill>
                <a:schemeClr val="bg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2863008" y="2708834"/>
                <a:ext cx="293784" cy="106831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2" name="Group 21"/>
            <p:cNvGrpSpPr/>
            <p:nvPr/>
          </p:nvGrpSpPr>
          <p:grpSpPr>
            <a:xfrm>
              <a:off x="2617884" y="2076525"/>
              <a:ext cx="1143000" cy="419100"/>
              <a:chOff x="2438400" y="2552700"/>
              <a:chExt cx="1143000" cy="419100"/>
            </a:xfrm>
          </p:grpSpPr>
          <p:sp>
            <p:nvSpPr>
              <p:cNvPr id="23" name="Wave 22"/>
              <p:cNvSpPr/>
              <p:nvPr/>
            </p:nvSpPr>
            <p:spPr>
              <a:xfrm>
                <a:off x="2438400" y="2552700"/>
                <a:ext cx="1143000" cy="419100"/>
              </a:xfrm>
              <a:prstGeom prst="wave">
                <a:avLst>
                  <a:gd name="adj1" fmla="val 20000"/>
                  <a:gd name="adj2" fmla="val -10000"/>
                </a:avLst>
              </a:prstGeom>
              <a:solidFill>
                <a:schemeClr val="bg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2863008" y="2708834"/>
                <a:ext cx="293784" cy="106831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62" name="Group 61"/>
          <p:cNvGrpSpPr/>
          <p:nvPr/>
        </p:nvGrpSpPr>
        <p:grpSpPr>
          <a:xfrm>
            <a:off x="2362200" y="2658996"/>
            <a:ext cx="3581400" cy="892689"/>
            <a:chOff x="3957642" y="1602936"/>
            <a:chExt cx="3581400" cy="892689"/>
          </a:xfrm>
        </p:grpSpPr>
        <p:sp>
          <p:nvSpPr>
            <p:cNvPr id="26" name="Wave 25"/>
            <p:cNvSpPr/>
            <p:nvPr/>
          </p:nvSpPr>
          <p:spPr>
            <a:xfrm rot="18973256">
              <a:off x="3957642" y="1911212"/>
              <a:ext cx="3581400" cy="323852"/>
            </a:xfrm>
            <a:prstGeom prst="wave">
              <a:avLst>
                <a:gd name="adj1" fmla="val 20000"/>
                <a:gd name="adj2" fmla="val -10000"/>
              </a:avLst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 rot="19071807">
              <a:off x="5181600" y="2388794"/>
              <a:ext cx="293784" cy="1068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 rot="19071807">
              <a:off x="5478764" y="2111514"/>
              <a:ext cx="293784" cy="1068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 rot="19071807">
              <a:off x="5791152" y="1862013"/>
              <a:ext cx="293784" cy="1068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 rot="19071807">
              <a:off x="6088300" y="1602936"/>
              <a:ext cx="293784" cy="1068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7" name="Right Arrow 66"/>
          <p:cNvSpPr/>
          <p:nvPr/>
        </p:nvSpPr>
        <p:spPr>
          <a:xfrm>
            <a:off x="1752600" y="2918617"/>
            <a:ext cx="304800" cy="339089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ight Arrow 68"/>
          <p:cNvSpPr/>
          <p:nvPr/>
        </p:nvSpPr>
        <p:spPr>
          <a:xfrm>
            <a:off x="3352800" y="2893701"/>
            <a:ext cx="304800" cy="339089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extBox 70"/>
          <p:cNvSpPr txBox="1"/>
          <p:nvPr/>
        </p:nvSpPr>
        <p:spPr>
          <a:xfrm>
            <a:off x="1828800" y="3801996"/>
            <a:ext cx="11516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myoblasts</a:t>
            </a:r>
          </a:p>
          <a:p>
            <a:pPr algn="ctr"/>
            <a:r>
              <a:rPr lang="en-US" b="1" dirty="0" smtClean="0"/>
              <a:t>(C2C12)</a:t>
            </a:r>
            <a:endParaRPr lang="en-US" b="1" dirty="0"/>
          </a:p>
        </p:txBody>
      </p:sp>
      <p:sp>
        <p:nvSpPr>
          <p:cNvPr id="72" name="TextBox 71"/>
          <p:cNvSpPr txBox="1"/>
          <p:nvPr/>
        </p:nvSpPr>
        <p:spPr>
          <a:xfrm>
            <a:off x="316643" y="3801996"/>
            <a:ext cx="1283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progenitors</a:t>
            </a:r>
            <a:endParaRPr lang="en-US" b="1" dirty="0"/>
          </a:p>
        </p:txBody>
      </p:sp>
      <p:sp>
        <p:nvSpPr>
          <p:cNvPr id="73" name="TextBox 72"/>
          <p:cNvSpPr txBox="1"/>
          <p:nvPr/>
        </p:nvSpPr>
        <p:spPr>
          <a:xfrm>
            <a:off x="3496538" y="3801996"/>
            <a:ext cx="11317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err="1" smtClean="0"/>
              <a:t>myotubes</a:t>
            </a:r>
            <a:endParaRPr lang="en-US" b="1" dirty="0" smtClean="0"/>
          </a:p>
          <a:p>
            <a:pPr algn="ctr"/>
            <a:r>
              <a:rPr lang="en-US" b="1" dirty="0" smtClean="0"/>
              <a:t>(C2C12)</a:t>
            </a:r>
            <a:endParaRPr lang="en-US" b="1" dirty="0"/>
          </a:p>
        </p:txBody>
      </p:sp>
      <p:sp>
        <p:nvSpPr>
          <p:cNvPr id="75" name="Rounded Rectangle 74"/>
          <p:cNvSpPr/>
          <p:nvPr/>
        </p:nvSpPr>
        <p:spPr>
          <a:xfrm>
            <a:off x="1866900" y="1384545"/>
            <a:ext cx="1104900" cy="106169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>
                <a:solidFill>
                  <a:schemeClr val="tx1"/>
                </a:solidFill>
              </a:rPr>
              <a:t>MyoD</a:t>
            </a:r>
            <a:endParaRPr lang="en-US" sz="14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E2A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MEF2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8" name="Rounded Rectangle 77"/>
          <p:cNvSpPr/>
          <p:nvPr/>
        </p:nvSpPr>
        <p:spPr>
          <a:xfrm>
            <a:off x="3657600" y="1371600"/>
            <a:ext cx="1146427" cy="106169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>
                <a:solidFill>
                  <a:schemeClr val="tx1"/>
                </a:solidFill>
              </a:rPr>
              <a:t>MyoG</a:t>
            </a:r>
            <a:endParaRPr lang="en-US" sz="14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1400" b="1" dirty="0" err="1" smtClean="0">
                <a:solidFill>
                  <a:schemeClr val="tx1"/>
                </a:solidFill>
              </a:rPr>
              <a:t>MyoD</a:t>
            </a:r>
            <a:endParaRPr lang="en-US" sz="14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E2A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MEF2</a:t>
            </a:r>
            <a:endParaRPr lang="en-US" sz="1400" b="1" dirty="0">
              <a:solidFill>
                <a:schemeClr val="tx1"/>
              </a:solidFill>
            </a:endParaRPr>
          </a:p>
        </p:txBody>
      </p:sp>
      <p:cxnSp>
        <p:nvCxnSpPr>
          <p:cNvPr id="81" name="Elbow Connector 80"/>
          <p:cNvCxnSpPr>
            <a:stCxn id="78" idx="0"/>
          </p:cNvCxnSpPr>
          <p:nvPr/>
        </p:nvCxnSpPr>
        <p:spPr>
          <a:xfrm rot="16200000" flipH="1">
            <a:off x="5132279" y="470134"/>
            <a:ext cx="233705" cy="2036636"/>
          </a:xfrm>
          <a:prstGeom prst="bentConnector3">
            <a:avLst>
              <a:gd name="adj1" fmla="val -97816"/>
            </a:avLst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Elbow Connector 82"/>
          <p:cNvCxnSpPr>
            <a:stCxn id="75" idx="0"/>
          </p:cNvCxnSpPr>
          <p:nvPr/>
        </p:nvCxnSpPr>
        <p:spPr>
          <a:xfrm rot="16200000" flipH="1">
            <a:off x="4233020" y="-429125"/>
            <a:ext cx="220760" cy="3848100"/>
          </a:xfrm>
          <a:prstGeom prst="bentConnector3">
            <a:avLst>
              <a:gd name="adj1" fmla="val -111594"/>
            </a:avLst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327805" y="605135"/>
            <a:ext cx="3024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Muscle differentiation</a:t>
            </a:r>
            <a:endParaRPr lang="en-US" sz="2400" b="1" dirty="0"/>
          </a:p>
        </p:txBody>
      </p:sp>
      <p:sp>
        <p:nvSpPr>
          <p:cNvPr id="93" name="Rounded Rectangle 92"/>
          <p:cNvSpPr/>
          <p:nvPr/>
        </p:nvSpPr>
        <p:spPr>
          <a:xfrm>
            <a:off x="6629400" y="3777886"/>
            <a:ext cx="1143000" cy="565514"/>
          </a:xfrm>
          <a:prstGeom prst="round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Luciferase assay</a:t>
            </a:r>
            <a:endParaRPr lang="en-US" sz="1600" b="1" dirty="0">
              <a:solidFill>
                <a:schemeClr val="tx1"/>
              </a:solidFill>
            </a:endParaRPr>
          </a:p>
        </p:txBody>
      </p:sp>
      <p:cxnSp>
        <p:nvCxnSpPr>
          <p:cNvPr id="94" name="Elbow Connector 93"/>
          <p:cNvCxnSpPr>
            <a:endCxn id="93" idx="1"/>
          </p:cNvCxnSpPr>
          <p:nvPr/>
        </p:nvCxnSpPr>
        <p:spPr>
          <a:xfrm rot="16200000" flipH="1">
            <a:off x="5777717" y="3208959"/>
            <a:ext cx="1325445" cy="377922"/>
          </a:xfrm>
          <a:prstGeom prst="bentConnector2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Group 26"/>
          <p:cNvGrpSpPr/>
          <p:nvPr/>
        </p:nvGrpSpPr>
        <p:grpSpPr>
          <a:xfrm>
            <a:off x="5566334" y="1600200"/>
            <a:ext cx="2129866" cy="805909"/>
            <a:chOff x="5373967" y="1998608"/>
            <a:chExt cx="2129866" cy="805909"/>
          </a:xfrm>
        </p:grpSpPr>
        <p:grpSp>
          <p:nvGrpSpPr>
            <p:cNvPr id="68" name="Group 67"/>
            <p:cNvGrpSpPr/>
            <p:nvPr/>
          </p:nvGrpSpPr>
          <p:grpSpPr>
            <a:xfrm>
              <a:off x="5917917" y="1998608"/>
              <a:ext cx="967888" cy="805909"/>
              <a:chOff x="609600" y="562749"/>
              <a:chExt cx="1905000" cy="1727537"/>
            </a:xfrm>
          </p:grpSpPr>
          <p:pic>
            <p:nvPicPr>
              <p:cNvPr id="76" name="Picture 2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09600" y="562749"/>
                <a:ext cx="1290161" cy="84010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77" name="Picture 3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800000">
                <a:off x="1224439" y="1428750"/>
                <a:ext cx="1290161" cy="86153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cxnSp>
          <p:nvCxnSpPr>
            <p:cNvPr id="80" name="Straight Connector 79"/>
            <p:cNvCxnSpPr/>
            <p:nvPr/>
          </p:nvCxnSpPr>
          <p:spPr>
            <a:xfrm>
              <a:off x="5373967" y="2412580"/>
              <a:ext cx="2129866" cy="0"/>
            </a:xfrm>
            <a:prstGeom prst="line">
              <a:avLst/>
            </a:prstGeom>
            <a:ln w="571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5" name="Right Brace 84"/>
          <p:cNvSpPr/>
          <p:nvPr/>
        </p:nvSpPr>
        <p:spPr>
          <a:xfrm rot="5400000">
            <a:off x="6524864" y="1346997"/>
            <a:ext cx="205339" cy="2129866"/>
          </a:xfrm>
          <a:prstGeom prst="rightBrace">
            <a:avLst>
              <a:gd name="adj1" fmla="val 51184"/>
              <a:gd name="adj2" fmla="val 50087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6324600" y="2450068"/>
            <a:ext cx="6511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~1kb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6629400" y="1519535"/>
            <a:ext cx="7601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 err="1"/>
              <a:t>cREs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130325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904374" y="2796156"/>
            <a:ext cx="391026" cy="335280"/>
            <a:chOff x="457200" y="1524000"/>
            <a:chExt cx="762000" cy="304800"/>
          </a:xfrm>
        </p:grpSpPr>
        <p:sp>
          <p:nvSpPr>
            <p:cNvPr id="4" name="Oval 3"/>
            <p:cNvSpPr/>
            <p:nvPr/>
          </p:nvSpPr>
          <p:spPr>
            <a:xfrm>
              <a:off x="457200" y="1524000"/>
              <a:ext cx="762000" cy="304800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770396" y="1645769"/>
              <a:ext cx="124593" cy="1068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7" name="Right Arrow 66"/>
          <p:cNvSpPr/>
          <p:nvPr/>
        </p:nvSpPr>
        <p:spPr>
          <a:xfrm>
            <a:off x="1752600" y="2918617"/>
            <a:ext cx="304800" cy="339089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ight Arrow 68"/>
          <p:cNvSpPr/>
          <p:nvPr/>
        </p:nvSpPr>
        <p:spPr>
          <a:xfrm>
            <a:off x="3352800" y="2893701"/>
            <a:ext cx="304800" cy="339089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extBox 70"/>
          <p:cNvSpPr txBox="1"/>
          <p:nvPr/>
        </p:nvSpPr>
        <p:spPr>
          <a:xfrm>
            <a:off x="1993043" y="3657600"/>
            <a:ext cx="12835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progenitors</a:t>
            </a:r>
          </a:p>
          <a:p>
            <a:pPr algn="ctr"/>
            <a:r>
              <a:rPr lang="en-US" b="1" dirty="0" smtClean="0"/>
              <a:t>(G1E)</a:t>
            </a:r>
            <a:endParaRPr lang="en-US" b="1" dirty="0"/>
          </a:p>
        </p:txBody>
      </p:sp>
      <p:sp>
        <p:nvSpPr>
          <p:cNvPr id="72" name="TextBox 71"/>
          <p:cNvSpPr txBox="1"/>
          <p:nvPr/>
        </p:nvSpPr>
        <p:spPr>
          <a:xfrm>
            <a:off x="-20056" y="3665604"/>
            <a:ext cx="17581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hematopoietic stem cells</a:t>
            </a:r>
          </a:p>
        </p:txBody>
      </p:sp>
      <p:sp>
        <p:nvSpPr>
          <p:cNvPr id="75" name="Rounded Rectangle 74"/>
          <p:cNvSpPr/>
          <p:nvPr/>
        </p:nvSpPr>
        <p:spPr>
          <a:xfrm>
            <a:off x="2057400" y="1613145"/>
            <a:ext cx="1104900" cy="106169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GATA2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TAL1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E2A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8" name="Rounded Rectangle 77"/>
          <p:cNvSpPr/>
          <p:nvPr/>
        </p:nvSpPr>
        <p:spPr>
          <a:xfrm>
            <a:off x="3657601" y="1600200"/>
            <a:ext cx="1139478" cy="106169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GATA1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TAL1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E2A</a:t>
            </a:r>
            <a:endParaRPr lang="en-US" sz="1400" b="1" dirty="0">
              <a:solidFill>
                <a:schemeClr val="tx1"/>
              </a:solidFill>
            </a:endParaRPr>
          </a:p>
        </p:txBody>
      </p:sp>
      <p:cxnSp>
        <p:nvCxnSpPr>
          <p:cNvPr id="81" name="Elbow Connector 80"/>
          <p:cNvCxnSpPr>
            <a:stCxn id="78" idx="0"/>
          </p:cNvCxnSpPr>
          <p:nvPr/>
        </p:nvCxnSpPr>
        <p:spPr>
          <a:xfrm rot="16200000" flipH="1">
            <a:off x="4981302" y="846238"/>
            <a:ext cx="284536" cy="1792460"/>
          </a:xfrm>
          <a:prstGeom prst="bentConnector4">
            <a:avLst>
              <a:gd name="adj1" fmla="val -80341"/>
              <a:gd name="adj2" fmla="val 100067"/>
            </a:avLst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Elbow Connector 82"/>
          <p:cNvCxnSpPr>
            <a:stCxn id="75" idx="0"/>
          </p:cNvCxnSpPr>
          <p:nvPr/>
        </p:nvCxnSpPr>
        <p:spPr>
          <a:xfrm rot="16200000" flipH="1">
            <a:off x="4179029" y="43966"/>
            <a:ext cx="271592" cy="3409950"/>
          </a:xfrm>
          <a:prstGeom prst="bentConnector4">
            <a:avLst>
              <a:gd name="adj1" fmla="val -90707"/>
              <a:gd name="adj2" fmla="val 100017"/>
            </a:avLst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194406" y="681335"/>
            <a:ext cx="32997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Erythroid differentiation</a:t>
            </a:r>
            <a:endParaRPr lang="en-US" sz="2400" b="1" dirty="0"/>
          </a:p>
        </p:txBody>
      </p:sp>
      <p:sp>
        <p:nvSpPr>
          <p:cNvPr id="68" name="TextBox 67"/>
          <p:cNvSpPr txBox="1"/>
          <p:nvPr/>
        </p:nvSpPr>
        <p:spPr>
          <a:xfrm>
            <a:off x="3494155" y="3665604"/>
            <a:ext cx="14526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erythroblasts</a:t>
            </a:r>
          </a:p>
          <a:p>
            <a:pPr algn="ctr"/>
            <a:r>
              <a:rPr lang="en-US" b="1" dirty="0" smtClean="0"/>
              <a:t>(G1E-ER4)</a:t>
            </a:r>
            <a:endParaRPr lang="en-US" b="1" dirty="0"/>
          </a:p>
        </p:txBody>
      </p:sp>
      <p:grpSp>
        <p:nvGrpSpPr>
          <p:cNvPr id="76" name="Group 75"/>
          <p:cNvGrpSpPr/>
          <p:nvPr/>
        </p:nvGrpSpPr>
        <p:grpSpPr>
          <a:xfrm>
            <a:off x="480261" y="2948556"/>
            <a:ext cx="391026" cy="335280"/>
            <a:chOff x="457200" y="1524000"/>
            <a:chExt cx="762000" cy="304800"/>
          </a:xfrm>
        </p:grpSpPr>
        <p:sp>
          <p:nvSpPr>
            <p:cNvPr id="77" name="Oval 76"/>
            <p:cNvSpPr/>
            <p:nvPr/>
          </p:nvSpPr>
          <p:spPr>
            <a:xfrm>
              <a:off x="457200" y="1524000"/>
              <a:ext cx="762000" cy="304800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>
            <a:xfrm>
              <a:off x="770396" y="1645769"/>
              <a:ext cx="124593" cy="1068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861261" y="3169920"/>
            <a:ext cx="391026" cy="335280"/>
            <a:chOff x="457200" y="1524000"/>
            <a:chExt cx="762000" cy="304800"/>
          </a:xfrm>
        </p:grpSpPr>
        <p:sp>
          <p:nvSpPr>
            <p:cNvPr id="84" name="Oval 83"/>
            <p:cNvSpPr/>
            <p:nvPr/>
          </p:nvSpPr>
          <p:spPr>
            <a:xfrm>
              <a:off x="457200" y="1524000"/>
              <a:ext cx="762000" cy="304800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>
            <a:xfrm>
              <a:off x="770396" y="1645769"/>
              <a:ext cx="124593" cy="10683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2193043" y="2772156"/>
            <a:ext cx="430129" cy="368808"/>
            <a:chOff x="457200" y="1524000"/>
            <a:chExt cx="762000" cy="304800"/>
          </a:xfrm>
        </p:grpSpPr>
        <p:sp>
          <p:nvSpPr>
            <p:cNvPr id="96" name="Oval 95"/>
            <p:cNvSpPr/>
            <p:nvPr/>
          </p:nvSpPr>
          <p:spPr>
            <a:xfrm>
              <a:off x="457200" y="1524000"/>
              <a:ext cx="762000" cy="304800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>
            <a:xfrm>
              <a:off x="654952" y="1609777"/>
              <a:ext cx="355478" cy="142193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2677323" y="2801112"/>
            <a:ext cx="430129" cy="368808"/>
            <a:chOff x="457200" y="1524000"/>
            <a:chExt cx="762000" cy="304800"/>
          </a:xfrm>
        </p:grpSpPr>
        <p:sp>
          <p:nvSpPr>
            <p:cNvPr id="99" name="Oval 98"/>
            <p:cNvSpPr/>
            <p:nvPr/>
          </p:nvSpPr>
          <p:spPr>
            <a:xfrm>
              <a:off x="457200" y="1524000"/>
              <a:ext cx="762000" cy="304800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/>
            <p:nvPr/>
          </p:nvSpPr>
          <p:spPr>
            <a:xfrm>
              <a:off x="654952" y="1609777"/>
              <a:ext cx="355478" cy="142193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1" name="Group 100"/>
          <p:cNvGrpSpPr/>
          <p:nvPr/>
        </p:nvGrpSpPr>
        <p:grpSpPr>
          <a:xfrm>
            <a:off x="2376333" y="3136392"/>
            <a:ext cx="430129" cy="368808"/>
            <a:chOff x="457200" y="1524000"/>
            <a:chExt cx="762000" cy="304800"/>
          </a:xfrm>
        </p:grpSpPr>
        <p:sp>
          <p:nvSpPr>
            <p:cNvPr id="102" name="Oval 101"/>
            <p:cNvSpPr/>
            <p:nvPr/>
          </p:nvSpPr>
          <p:spPr>
            <a:xfrm>
              <a:off x="457200" y="1524000"/>
              <a:ext cx="762000" cy="304800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/>
            <p:nvPr/>
          </p:nvSpPr>
          <p:spPr>
            <a:xfrm>
              <a:off x="654952" y="1609777"/>
              <a:ext cx="355478" cy="142193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4" name="Group 103"/>
          <p:cNvGrpSpPr/>
          <p:nvPr/>
        </p:nvGrpSpPr>
        <p:grpSpPr>
          <a:xfrm>
            <a:off x="3733800" y="2747388"/>
            <a:ext cx="430129" cy="368808"/>
            <a:chOff x="457200" y="1524000"/>
            <a:chExt cx="762000" cy="304800"/>
          </a:xfrm>
        </p:grpSpPr>
        <p:sp>
          <p:nvSpPr>
            <p:cNvPr id="105" name="Oval 104"/>
            <p:cNvSpPr/>
            <p:nvPr/>
          </p:nvSpPr>
          <p:spPr>
            <a:xfrm>
              <a:off x="457200" y="1524000"/>
              <a:ext cx="762000" cy="304800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>
            <a:xfrm>
              <a:off x="654952" y="1609777"/>
              <a:ext cx="355478" cy="142193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4218080" y="2776344"/>
            <a:ext cx="430129" cy="368808"/>
            <a:chOff x="457200" y="1524000"/>
            <a:chExt cx="762000" cy="304800"/>
          </a:xfrm>
        </p:grpSpPr>
        <p:sp>
          <p:nvSpPr>
            <p:cNvPr id="108" name="Oval 107"/>
            <p:cNvSpPr/>
            <p:nvPr/>
          </p:nvSpPr>
          <p:spPr>
            <a:xfrm>
              <a:off x="457200" y="1524000"/>
              <a:ext cx="762000" cy="304800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/>
            <p:nvPr/>
          </p:nvSpPr>
          <p:spPr>
            <a:xfrm>
              <a:off x="654952" y="1609777"/>
              <a:ext cx="355478" cy="142193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3917090" y="3111624"/>
            <a:ext cx="430129" cy="368808"/>
            <a:chOff x="457200" y="1524000"/>
            <a:chExt cx="762000" cy="304800"/>
          </a:xfrm>
        </p:grpSpPr>
        <p:sp>
          <p:nvSpPr>
            <p:cNvPr id="111" name="Oval 110"/>
            <p:cNvSpPr/>
            <p:nvPr/>
          </p:nvSpPr>
          <p:spPr>
            <a:xfrm>
              <a:off x="457200" y="1524000"/>
              <a:ext cx="762000" cy="304800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>
            <a:xfrm>
              <a:off x="654952" y="1609777"/>
              <a:ext cx="355478" cy="142193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2" name="Rounded Rectangle 121"/>
          <p:cNvSpPr/>
          <p:nvPr/>
        </p:nvSpPr>
        <p:spPr>
          <a:xfrm>
            <a:off x="3962400" y="757535"/>
            <a:ext cx="3600450" cy="30926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Phylogenetic conservation; motif presence</a:t>
            </a:r>
            <a:endParaRPr lang="en-US" sz="1400" b="1" dirty="0">
              <a:solidFill>
                <a:schemeClr val="tx1"/>
              </a:solidFill>
            </a:endParaRPr>
          </a:p>
        </p:txBody>
      </p:sp>
      <p:cxnSp>
        <p:nvCxnSpPr>
          <p:cNvPr id="54" name="Elbow Connector 53"/>
          <p:cNvCxnSpPr>
            <a:stCxn id="122" idx="2"/>
          </p:cNvCxnSpPr>
          <p:nvPr/>
        </p:nvCxnSpPr>
        <p:spPr>
          <a:xfrm rot="16200000" flipH="1">
            <a:off x="5487007" y="1342418"/>
            <a:ext cx="817936" cy="266700"/>
          </a:xfrm>
          <a:prstGeom prst="bentConnector3">
            <a:avLst>
              <a:gd name="adj1" fmla="val 36976"/>
            </a:avLst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Rounded Rectangle 123"/>
          <p:cNvSpPr/>
          <p:nvPr/>
        </p:nvSpPr>
        <p:spPr>
          <a:xfrm>
            <a:off x="6419850" y="3320686"/>
            <a:ext cx="1143000" cy="565514"/>
          </a:xfrm>
          <a:prstGeom prst="round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Luciferase assay</a:t>
            </a:r>
            <a:endParaRPr lang="en-US" sz="1600" b="1" dirty="0">
              <a:solidFill>
                <a:schemeClr val="tx1"/>
              </a:solidFill>
            </a:endParaRPr>
          </a:p>
        </p:txBody>
      </p:sp>
      <p:cxnSp>
        <p:nvCxnSpPr>
          <p:cNvPr id="125" name="Elbow Connector 124"/>
          <p:cNvCxnSpPr>
            <a:endCxn id="124" idx="1"/>
          </p:cNvCxnSpPr>
          <p:nvPr/>
        </p:nvCxnSpPr>
        <p:spPr>
          <a:xfrm rot="16200000" flipH="1">
            <a:off x="6004341" y="3187933"/>
            <a:ext cx="430969" cy="400050"/>
          </a:xfrm>
          <a:prstGeom prst="bentConnector2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3" name="Group 52"/>
          <p:cNvGrpSpPr/>
          <p:nvPr/>
        </p:nvGrpSpPr>
        <p:grpSpPr>
          <a:xfrm>
            <a:off x="5185334" y="1905000"/>
            <a:ext cx="2129866" cy="805909"/>
            <a:chOff x="5373967" y="1998608"/>
            <a:chExt cx="2129866" cy="805909"/>
          </a:xfrm>
        </p:grpSpPr>
        <p:grpSp>
          <p:nvGrpSpPr>
            <p:cNvPr id="55" name="Group 54"/>
            <p:cNvGrpSpPr/>
            <p:nvPr/>
          </p:nvGrpSpPr>
          <p:grpSpPr>
            <a:xfrm>
              <a:off x="5917917" y="1998608"/>
              <a:ext cx="967888" cy="805909"/>
              <a:chOff x="609600" y="562749"/>
              <a:chExt cx="1905000" cy="1727537"/>
            </a:xfrm>
          </p:grpSpPr>
          <p:pic>
            <p:nvPicPr>
              <p:cNvPr id="57" name="Picture 2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09600" y="562749"/>
                <a:ext cx="1290161" cy="84010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58" name="Picture 3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800000">
                <a:off x="1224439" y="1428750"/>
                <a:ext cx="1290161" cy="86153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cxnSp>
          <p:nvCxnSpPr>
            <p:cNvPr id="56" name="Straight Connector 55"/>
            <p:cNvCxnSpPr/>
            <p:nvPr/>
          </p:nvCxnSpPr>
          <p:spPr>
            <a:xfrm>
              <a:off x="5373967" y="2412580"/>
              <a:ext cx="2129866" cy="0"/>
            </a:xfrm>
            <a:prstGeom prst="line">
              <a:avLst/>
            </a:prstGeom>
            <a:ln w="571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9" name="Right Brace 58"/>
          <p:cNvSpPr/>
          <p:nvPr/>
        </p:nvSpPr>
        <p:spPr>
          <a:xfrm rot="5400000">
            <a:off x="6143864" y="1704737"/>
            <a:ext cx="205339" cy="2129866"/>
          </a:xfrm>
          <a:prstGeom prst="rightBrace">
            <a:avLst>
              <a:gd name="adj1" fmla="val 51184"/>
              <a:gd name="adj2" fmla="val 50087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5943600" y="2831068"/>
            <a:ext cx="6511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~1kb</a:t>
            </a:r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6248400" y="1824335"/>
            <a:ext cx="7601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 err="1"/>
              <a:t>cREs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044737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3"/>
          <p:cNvSpPr/>
          <p:nvPr/>
        </p:nvSpPr>
        <p:spPr>
          <a:xfrm>
            <a:off x="3147205" y="3098252"/>
            <a:ext cx="304800" cy="339089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38890" y="3604744"/>
            <a:ext cx="1143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A549 cells</a:t>
            </a:r>
            <a:endParaRPr lang="en-US" b="1" dirty="0"/>
          </a:p>
        </p:txBody>
      </p:sp>
      <p:sp>
        <p:nvSpPr>
          <p:cNvPr id="6" name="Rounded Rectangle 5"/>
          <p:cNvSpPr/>
          <p:nvPr/>
        </p:nvSpPr>
        <p:spPr>
          <a:xfrm>
            <a:off x="4000500" y="1384545"/>
            <a:ext cx="1104900" cy="82525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GR</a:t>
            </a:r>
          </a:p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ChIP-seq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943600" y="2288945"/>
            <a:ext cx="1828800" cy="530455"/>
          </a:xfrm>
          <a:prstGeom prst="roundRect">
            <a:avLst/>
          </a:prstGeom>
          <a:solidFill>
            <a:srgbClr val="FF99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STARR-seq</a:t>
            </a:r>
            <a:endParaRPr lang="en-US" sz="2800" b="1" dirty="0">
              <a:solidFill>
                <a:schemeClr val="tx1"/>
              </a:solidFill>
            </a:endParaRPr>
          </a:p>
        </p:txBody>
      </p:sp>
      <p:cxnSp>
        <p:nvCxnSpPr>
          <p:cNvPr id="8" name="Elbow Connector 7"/>
          <p:cNvCxnSpPr>
            <a:stCxn id="6" idx="0"/>
            <a:endCxn id="7" idx="0"/>
          </p:cNvCxnSpPr>
          <p:nvPr/>
        </p:nvCxnSpPr>
        <p:spPr>
          <a:xfrm rot="16200000" flipH="1">
            <a:off x="5253275" y="684220"/>
            <a:ext cx="904400" cy="2305050"/>
          </a:xfrm>
          <a:prstGeom prst="bentConnector3">
            <a:avLst>
              <a:gd name="adj1" fmla="val -25276"/>
            </a:avLst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087252" y="986135"/>
            <a:ext cx="32561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Glucocorticoid response</a:t>
            </a:r>
            <a:endParaRPr lang="en-US" sz="2400" b="1" dirty="0"/>
          </a:p>
        </p:txBody>
      </p:sp>
      <p:grpSp>
        <p:nvGrpSpPr>
          <p:cNvPr id="10" name="Group 9"/>
          <p:cNvGrpSpPr/>
          <p:nvPr/>
        </p:nvGrpSpPr>
        <p:grpSpPr>
          <a:xfrm>
            <a:off x="1143000" y="3208741"/>
            <a:ext cx="1600200" cy="381000"/>
            <a:chOff x="685800" y="3657600"/>
            <a:chExt cx="1600200" cy="381000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685800" y="4038600"/>
              <a:ext cx="1600200" cy="0"/>
            </a:xfrm>
            <a:prstGeom prst="line">
              <a:avLst/>
            </a:prstGeom>
            <a:ln w="571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Elbow Connector 11"/>
            <p:cNvCxnSpPr/>
            <p:nvPr/>
          </p:nvCxnSpPr>
          <p:spPr>
            <a:xfrm rot="5400000" flipH="1" flipV="1">
              <a:off x="1371600" y="3733800"/>
              <a:ext cx="381000" cy="228600"/>
            </a:xfrm>
            <a:prstGeom prst="bentConnector3">
              <a:avLst>
                <a:gd name="adj1" fmla="val 100000"/>
              </a:avLst>
            </a:prstGeom>
            <a:ln w="38100" cap="sq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/>
          <p:cNvGrpSpPr/>
          <p:nvPr/>
        </p:nvGrpSpPr>
        <p:grpSpPr>
          <a:xfrm>
            <a:off x="1676400" y="2294341"/>
            <a:ext cx="647700" cy="685800"/>
            <a:chOff x="914400" y="2362200"/>
            <a:chExt cx="647700" cy="685800"/>
          </a:xfrm>
        </p:grpSpPr>
        <p:sp>
          <p:nvSpPr>
            <p:cNvPr id="14" name="Rounded Rectangle 13"/>
            <p:cNvSpPr/>
            <p:nvPr/>
          </p:nvSpPr>
          <p:spPr>
            <a:xfrm>
              <a:off x="914400" y="2453860"/>
              <a:ext cx="647700" cy="59414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GR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1066800" y="2362200"/>
              <a:ext cx="381000" cy="28172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109437" y="1905000"/>
            <a:ext cx="548163" cy="369332"/>
            <a:chOff x="3033237" y="2602468"/>
            <a:chExt cx="548163" cy="369332"/>
          </a:xfrm>
        </p:grpSpPr>
        <p:sp>
          <p:nvSpPr>
            <p:cNvPr id="17" name="Rounded Rectangle 16"/>
            <p:cNvSpPr/>
            <p:nvPr/>
          </p:nvSpPr>
          <p:spPr>
            <a:xfrm>
              <a:off x="3105149" y="2667000"/>
              <a:ext cx="376713" cy="281720"/>
            </a:xfrm>
            <a:prstGeom prst="roundRect">
              <a:avLst/>
            </a:prstGeom>
            <a:solidFill>
              <a:srgbClr val="FF9966"/>
            </a:solidFill>
            <a:ln>
              <a:solidFill>
                <a:srgbClr val="F7451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033237" y="2602468"/>
              <a:ext cx="54816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 err="1" smtClean="0"/>
                <a:t>Dex</a:t>
              </a:r>
              <a:endParaRPr lang="en-US" b="1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3810000" y="3208741"/>
            <a:ext cx="1600200" cy="381000"/>
            <a:chOff x="685800" y="3657600"/>
            <a:chExt cx="1600200" cy="381000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685800" y="4038600"/>
              <a:ext cx="1600200" cy="0"/>
            </a:xfrm>
            <a:prstGeom prst="line">
              <a:avLst/>
            </a:prstGeom>
            <a:ln w="571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Elbow Connector 20"/>
            <p:cNvCxnSpPr/>
            <p:nvPr/>
          </p:nvCxnSpPr>
          <p:spPr>
            <a:xfrm rot="5400000" flipH="1" flipV="1">
              <a:off x="1600200" y="3733800"/>
              <a:ext cx="381000" cy="228600"/>
            </a:xfrm>
            <a:prstGeom prst="bentConnector3">
              <a:avLst>
                <a:gd name="adj1" fmla="val 100000"/>
              </a:avLst>
            </a:prstGeom>
            <a:ln w="38100">
              <a:solidFill>
                <a:schemeClr val="accent4">
                  <a:lumMod val="75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3733800" y="2865841"/>
            <a:ext cx="647700" cy="685800"/>
            <a:chOff x="914400" y="2362200"/>
            <a:chExt cx="647700" cy="685800"/>
          </a:xfrm>
        </p:grpSpPr>
        <p:sp>
          <p:nvSpPr>
            <p:cNvPr id="23" name="Rounded Rectangle 22"/>
            <p:cNvSpPr/>
            <p:nvPr/>
          </p:nvSpPr>
          <p:spPr>
            <a:xfrm>
              <a:off x="914400" y="2453860"/>
              <a:ext cx="647700" cy="59414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GR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1066800" y="2362200"/>
              <a:ext cx="381000" cy="28172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3810000" y="2795474"/>
            <a:ext cx="548163" cy="369332"/>
            <a:chOff x="3033237" y="2602468"/>
            <a:chExt cx="548163" cy="369332"/>
          </a:xfrm>
        </p:grpSpPr>
        <p:sp>
          <p:nvSpPr>
            <p:cNvPr id="26" name="Rounded Rectangle 25"/>
            <p:cNvSpPr/>
            <p:nvPr/>
          </p:nvSpPr>
          <p:spPr>
            <a:xfrm>
              <a:off x="3105149" y="2667000"/>
              <a:ext cx="376713" cy="281720"/>
            </a:xfrm>
            <a:prstGeom prst="roundRect">
              <a:avLst/>
            </a:prstGeom>
            <a:solidFill>
              <a:srgbClr val="FF9966"/>
            </a:solidFill>
            <a:ln>
              <a:solidFill>
                <a:srgbClr val="F7451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033237" y="2602468"/>
              <a:ext cx="54816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 err="1" smtClean="0"/>
                <a:t>Dex</a:t>
              </a:r>
              <a:endParaRPr lang="en-US" b="1" dirty="0"/>
            </a:p>
          </p:txBody>
        </p:sp>
      </p:grpSp>
      <p:sp>
        <p:nvSpPr>
          <p:cNvPr id="28" name="Curved Right Arrow 27"/>
          <p:cNvSpPr/>
          <p:nvPr/>
        </p:nvSpPr>
        <p:spPr>
          <a:xfrm>
            <a:off x="2747487" y="2057400"/>
            <a:ext cx="376713" cy="998941"/>
          </a:xfrm>
          <a:prstGeom prst="curvedRightArrow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Freeform 28"/>
          <p:cNvSpPr/>
          <p:nvPr/>
        </p:nvSpPr>
        <p:spPr>
          <a:xfrm>
            <a:off x="5029200" y="3148625"/>
            <a:ext cx="1371600" cy="121920"/>
          </a:xfrm>
          <a:custGeom>
            <a:avLst/>
            <a:gdLst>
              <a:gd name="connsiteX0" fmla="*/ 0 w 1371600"/>
              <a:gd name="connsiteY0" fmla="*/ 15240 h 243840"/>
              <a:gd name="connsiteX1" fmla="*/ 266700 w 1371600"/>
              <a:gd name="connsiteY1" fmla="*/ 243840 h 243840"/>
              <a:gd name="connsiteX2" fmla="*/ 381000 w 1371600"/>
              <a:gd name="connsiteY2" fmla="*/ 15240 h 243840"/>
              <a:gd name="connsiteX3" fmla="*/ 556260 w 1371600"/>
              <a:gd name="connsiteY3" fmla="*/ 213360 h 243840"/>
              <a:gd name="connsiteX4" fmla="*/ 708660 w 1371600"/>
              <a:gd name="connsiteY4" fmla="*/ 15240 h 243840"/>
              <a:gd name="connsiteX5" fmla="*/ 861060 w 1371600"/>
              <a:gd name="connsiteY5" fmla="*/ 213360 h 243840"/>
              <a:gd name="connsiteX6" fmla="*/ 1043940 w 1371600"/>
              <a:gd name="connsiteY6" fmla="*/ 7620 h 243840"/>
              <a:gd name="connsiteX7" fmla="*/ 1181100 w 1371600"/>
              <a:gd name="connsiteY7" fmla="*/ 205740 h 243840"/>
              <a:gd name="connsiteX8" fmla="*/ 1356360 w 1371600"/>
              <a:gd name="connsiteY8" fmla="*/ 15240 h 243840"/>
              <a:gd name="connsiteX9" fmla="*/ 1356360 w 1371600"/>
              <a:gd name="connsiteY9" fmla="*/ 15240 h 243840"/>
              <a:gd name="connsiteX10" fmla="*/ 1371600 w 1371600"/>
              <a:gd name="connsiteY10" fmla="*/ 0 h 243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71600" h="243840">
                <a:moveTo>
                  <a:pt x="0" y="15240"/>
                </a:moveTo>
                <a:cubicBezTo>
                  <a:pt x="101600" y="129540"/>
                  <a:pt x="203200" y="243840"/>
                  <a:pt x="266700" y="243840"/>
                </a:cubicBezTo>
                <a:cubicBezTo>
                  <a:pt x="330200" y="243840"/>
                  <a:pt x="332740" y="20320"/>
                  <a:pt x="381000" y="15240"/>
                </a:cubicBezTo>
                <a:cubicBezTo>
                  <a:pt x="429260" y="10160"/>
                  <a:pt x="501650" y="213360"/>
                  <a:pt x="556260" y="213360"/>
                </a:cubicBezTo>
                <a:cubicBezTo>
                  <a:pt x="610870" y="213360"/>
                  <a:pt x="657860" y="15240"/>
                  <a:pt x="708660" y="15240"/>
                </a:cubicBezTo>
                <a:cubicBezTo>
                  <a:pt x="759460" y="15240"/>
                  <a:pt x="805180" y="214630"/>
                  <a:pt x="861060" y="213360"/>
                </a:cubicBezTo>
                <a:cubicBezTo>
                  <a:pt x="916940" y="212090"/>
                  <a:pt x="990600" y="8890"/>
                  <a:pt x="1043940" y="7620"/>
                </a:cubicBezTo>
                <a:cubicBezTo>
                  <a:pt x="1097280" y="6350"/>
                  <a:pt x="1129030" y="204470"/>
                  <a:pt x="1181100" y="205740"/>
                </a:cubicBezTo>
                <a:cubicBezTo>
                  <a:pt x="1233170" y="207010"/>
                  <a:pt x="1356360" y="15240"/>
                  <a:pt x="1356360" y="15240"/>
                </a:cubicBezTo>
                <a:lnTo>
                  <a:pt x="1356360" y="15240"/>
                </a:lnTo>
                <a:lnTo>
                  <a:pt x="1371600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>
            <a:off x="5029200" y="3230880"/>
            <a:ext cx="1371600" cy="121920"/>
          </a:xfrm>
          <a:custGeom>
            <a:avLst/>
            <a:gdLst>
              <a:gd name="connsiteX0" fmla="*/ 0 w 1371600"/>
              <a:gd name="connsiteY0" fmla="*/ 15240 h 243840"/>
              <a:gd name="connsiteX1" fmla="*/ 266700 w 1371600"/>
              <a:gd name="connsiteY1" fmla="*/ 243840 h 243840"/>
              <a:gd name="connsiteX2" fmla="*/ 381000 w 1371600"/>
              <a:gd name="connsiteY2" fmla="*/ 15240 h 243840"/>
              <a:gd name="connsiteX3" fmla="*/ 556260 w 1371600"/>
              <a:gd name="connsiteY3" fmla="*/ 213360 h 243840"/>
              <a:gd name="connsiteX4" fmla="*/ 708660 w 1371600"/>
              <a:gd name="connsiteY4" fmla="*/ 15240 h 243840"/>
              <a:gd name="connsiteX5" fmla="*/ 861060 w 1371600"/>
              <a:gd name="connsiteY5" fmla="*/ 213360 h 243840"/>
              <a:gd name="connsiteX6" fmla="*/ 1043940 w 1371600"/>
              <a:gd name="connsiteY6" fmla="*/ 7620 h 243840"/>
              <a:gd name="connsiteX7" fmla="*/ 1181100 w 1371600"/>
              <a:gd name="connsiteY7" fmla="*/ 205740 h 243840"/>
              <a:gd name="connsiteX8" fmla="*/ 1356360 w 1371600"/>
              <a:gd name="connsiteY8" fmla="*/ 15240 h 243840"/>
              <a:gd name="connsiteX9" fmla="*/ 1356360 w 1371600"/>
              <a:gd name="connsiteY9" fmla="*/ 15240 h 243840"/>
              <a:gd name="connsiteX10" fmla="*/ 1371600 w 1371600"/>
              <a:gd name="connsiteY10" fmla="*/ 0 h 243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71600" h="243840">
                <a:moveTo>
                  <a:pt x="0" y="15240"/>
                </a:moveTo>
                <a:cubicBezTo>
                  <a:pt x="101600" y="129540"/>
                  <a:pt x="203200" y="243840"/>
                  <a:pt x="266700" y="243840"/>
                </a:cubicBezTo>
                <a:cubicBezTo>
                  <a:pt x="330200" y="243840"/>
                  <a:pt x="332740" y="20320"/>
                  <a:pt x="381000" y="15240"/>
                </a:cubicBezTo>
                <a:cubicBezTo>
                  <a:pt x="429260" y="10160"/>
                  <a:pt x="501650" y="213360"/>
                  <a:pt x="556260" y="213360"/>
                </a:cubicBezTo>
                <a:cubicBezTo>
                  <a:pt x="610870" y="213360"/>
                  <a:pt x="657860" y="15240"/>
                  <a:pt x="708660" y="15240"/>
                </a:cubicBezTo>
                <a:cubicBezTo>
                  <a:pt x="759460" y="15240"/>
                  <a:pt x="805180" y="214630"/>
                  <a:pt x="861060" y="213360"/>
                </a:cubicBezTo>
                <a:cubicBezTo>
                  <a:pt x="916940" y="212090"/>
                  <a:pt x="990600" y="8890"/>
                  <a:pt x="1043940" y="7620"/>
                </a:cubicBezTo>
                <a:cubicBezTo>
                  <a:pt x="1097280" y="6350"/>
                  <a:pt x="1129030" y="204470"/>
                  <a:pt x="1181100" y="205740"/>
                </a:cubicBezTo>
                <a:cubicBezTo>
                  <a:pt x="1233170" y="207010"/>
                  <a:pt x="1356360" y="15240"/>
                  <a:pt x="1356360" y="15240"/>
                </a:cubicBezTo>
                <a:lnTo>
                  <a:pt x="1356360" y="15240"/>
                </a:lnTo>
                <a:lnTo>
                  <a:pt x="1371600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>
            <a:off x="5029200" y="3048000"/>
            <a:ext cx="1371600" cy="121920"/>
          </a:xfrm>
          <a:custGeom>
            <a:avLst/>
            <a:gdLst>
              <a:gd name="connsiteX0" fmla="*/ 0 w 1371600"/>
              <a:gd name="connsiteY0" fmla="*/ 15240 h 243840"/>
              <a:gd name="connsiteX1" fmla="*/ 266700 w 1371600"/>
              <a:gd name="connsiteY1" fmla="*/ 243840 h 243840"/>
              <a:gd name="connsiteX2" fmla="*/ 381000 w 1371600"/>
              <a:gd name="connsiteY2" fmla="*/ 15240 h 243840"/>
              <a:gd name="connsiteX3" fmla="*/ 556260 w 1371600"/>
              <a:gd name="connsiteY3" fmla="*/ 213360 h 243840"/>
              <a:gd name="connsiteX4" fmla="*/ 708660 w 1371600"/>
              <a:gd name="connsiteY4" fmla="*/ 15240 h 243840"/>
              <a:gd name="connsiteX5" fmla="*/ 861060 w 1371600"/>
              <a:gd name="connsiteY5" fmla="*/ 213360 h 243840"/>
              <a:gd name="connsiteX6" fmla="*/ 1043940 w 1371600"/>
              <a:gd name="connsiteY6" fmla="*/ 7620 h 243840"/>
              <a:gd name="connsiteX7" fmla="*/ 1181100 w 1371600"/>
              <a:gd name="connsiteY7" fmla="*/ 205740 h 243840"/>
              <a:gd name="connsiteX8" fmla="*/ 1356360 w 1371600"/>
              <a:gd name="connsiteY8" fmla="*/ 15240 h 243840"/>
              <a:gd name="connsiteX9" fmla="*/ 1356360 w 1371600"/>
              <a:gd name="connsiteY9" fmla="*/ 15240 h 243840"/>
              <a:gd name="connsiteX10" fmla="*/ 1371600 w 1371600"/>
              <a:gd name="connsiteY10" fmla="*/ 0 h 243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71600" h="243840">
                <a:moveTo>
                  <a:pt x="0" y="15240"/>
                </a:moveTo>
                <a:cubicBezTo>
                  <a:pt x="101600" y="129540"/>
                  <a:pt x="203200" y="243840"/>
                  <a:pt x="266700" y="243840"/>
                </a:cubicBezTo>
                <a:cubicBezTo>
                  <a:pt x="330200" y="243840"/>
                  <a:pt x="332740" y="20320"/>
                  <a:pt x="381000" y="15240"/>
                </a:cubicBezTo>
                <a:cubicBezTo>
                  <a:pt x="429260" y="10160"/>
                  <a:pt x="501650" y="213360"/>
                  <a:pt x="556260" y="213360"/>
                </a:cubicBezTo>
                <a:cubicBezTo>
                  <a:pt x="610870" y="213360"/>
                  <a:pt x="657860" y="15240"/>
                  <a:pt x="708660" y="15240"/>
                </a:cubicBezTo>
                <a:cubicBezTo>
                  <a:pt x="759460" y="15240"/>
                  <a:pt x="805180" y="214630"/>
                  <a:pt x="861060" y="213360"/>
                </a:cubicBezTo>
                <a:cubicBezTo>
                  <a:pt x="916940" y="212090"/>
                  <a:pt x="990600" y="8890"/>
                  <a:pt x="1043940" y="7620"/>
                </a:cubicBezTo>
                <a:cubicBezTo>
                  <a:pt x="1097280" y="6350"/>
                  <a:pt x="1129030" y="204470"/>
                  <a:pt x="1181100" y="205740"/>
                </a:cubicBezTo>
                <a:cubicBezTo>
                  <a:pt x="1233170" y="207010"/>
                  <a:pt x="1356360" y="15240"/>
                  <a:pt x="1356360" y="15240"/>
                </a:cubicBezTo>
                <a:lnTo>
                  <a:pt x="1356360" y="15240"/>
                </a:lnTo>
                <a:lnTo>
                  <a:pt x="1371600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808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276600" y="4038600"/>
            <a:ext cx="1828800" cy="9906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scoring for DNAse and 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histone marks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038600" y="304800"/>
            <a:ext cx="1828800" cy="9906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scoring for DNAse and 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histone marks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638800" y="4038600"/>
            <a:ext cx="1828800" cy="9906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scoring for DNAse and 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histone marks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8" name="Elbow Connector 7"/>
          <p:cNvCxnSpPr>
            <a:stCxn id="5" idx="3"/>
            <a:endCxn id="6" idx="0"/>
          </p:cNvCxnSpPr>
          <p:nvPr/>
        </p:nvCxnSpPr>
        <p:spPr>
          <a:xfrm>
            <a:off x="5867400" y="800100"/>
            <a:ext cx="685800" cy="3238500"/>
          </a:xfrm>
          <a:prstGeom prst="bentConnector2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191000" y="2057400"/>
            <a:ext cx="1066800" cy="0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5715000" y="5562600"/>
            <a:ext cx="1828800" cy="9906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scoring for </a:t>
            </a:r>
            <a:r>
              <a:rPr lang="en-US" b="1" dirty="0" smtClean="0">
                <a:solidFill>
                  <a:schemeClr val="tx1"/>
                </a:solidFill>
              </a:rPr>
              <a:t>DNAse, TFs and</a:t>
            </a:r>
            <a:endParaRPr lang="en-US" b="1" dirty="0" smtClean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histone marks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76077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9D7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96</Words>
  <Application>Microsoft Office PowerPoint</Application>
  <PresentationFormat>On-screen Show (4:3)</PresentationFormat>
  <Paragraphs>55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georgi</dc:creator>
  <cp:lastModifiedBy>georgi</cp:lastModifiedBy>
  <cp:revision>31</cp:revision>
  <dcterms:created xsi:type="dcterms:W3CDTF">2006-08-16T00:00:00Z</dcterms:created>
  <dcterms:modified xsi:type="dcterms:W3CDTF">2016-12-20T13:14:21Z</dcterms:modified>
</cp:coreProperties>
</file>