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3"/>
  </p:notesMasterIdLst>
  <p:sldIdLst>
    <p:sldId id="1044" r:id="rId2"/>
    <p:sldId id="1108" r:id="rId3"/>
    <p:sldId id="1109" r:id="rId4"/>
    <p:sldId id="1110" r:id="rId5"/>
    <p:sldId id="1106" r:id="rId6"/>
    <p:sldId id="1107" r:id="rId7"/>
    <p:sldId id="1076" r:id="rId8"/>
    <p:sldId id="1111" r:id="rId9"/>
    <p:sldId id="1112" r:id="rId10"/>
    <p:sldId id="1113" r:id="rId11"/>
    <p:sldId id="1114" r:id="rId12"/>
    <p:sldId id="1115" r:id="rId13"/>
    <p:sldId id="1116" r:id="rId14"/>
    <p:sldId id="1117" r:id="rId15"/>
    <p:sldId id="1118" r:id="rId16"/>
    <p:sldId id="1119" r:id="rId17"/>
    <p:sldId id="1120" r:id="rId18"/>
    <p:sldId id="1121" r:id="rId19"/>
    <p:sldId id="1122" r:id="rId20"/>
    <p:sldId id="1123" r:id="rId21"/>
    <p:sldId id="112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86429" autoAdjust="0"/>
  </p:normalViewPr>
  <p:slideViewPr>
    <p:cSldViewPr>
      <p:cViewPr varScale="1">
        <p:scale>
          <a:sx n="127" d="100"/>
          <a:sy n="127" d="100"/>
        </p:scale>
        <p:origin x="648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2025-07-29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2025-07-29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2025-07-29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2025-07-29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2025-07-29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2025-07-29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2025-07-29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2025-07-29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2025-07-29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2025-07-29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2025-07-29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2025-07-29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2025-07-29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51EEB-2BCC-7057-F2EF-0728AA86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99624"/>
            <a:ext cx="8963827" cy="41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11F57-DD28-D6FB-B59E-3F0EF626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3319A-8D66-728F-B6D9-B44A3C08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90C61478-F0AA-1F6A-0DAD-573F9E32C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5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33407-A94F-7537-7304-3C80929FE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0E20-DFC8-F8EE-46E3-3FBAA058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144B8905-5C6B-D046-2BBA-1388745A4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F63BF-D00D-5011-3AC4-998DE7DE4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C4402D-596B-B368-85A2-C9C3FA5E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5B10EA97-3650-DDA4-E1D6-DFD21085E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473EA-ECB1-BDCD-8E69-75620E03E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7C456-AD02-F1B0-F65C-F15729F7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34138422-3382-2BDA-6DC6-BFE046E5C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4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D448D-67E8-8C17-C2F5-699593628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7FA07-F572-4AA3-0353-89A750BE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A graph of a number of lines&#10;&#10;AI-generated content may be incorrect.">
            <a:extLst>
              <a:ext uri="{FF2B5EF4-FFF2-40B4-BE49-F238E27FC236}">
                <a16:creationId xmlns:a16="http://schemas.microsoft.com/office/drawing/2014/main" id="{40FF8A0C-71CD-242E-A819-4B9A485A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3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1BC1F-2833-C017-BAFF-3742122FA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AA20F-65C6-F92C-6E86-C9D8D459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A graph of a number of lines&#10;&#10;AI-generated content may be incorrect.">
            <a:extLst>
              <a:ext uri="{FF2B5EF4-FFF2-40B4-BE49-F238E27FC236}">
                <a16:creationId xmlns:a16="http://schemas.microsoft.com/office/drawing/2014/main" id="{0CF43532-BC6C-57AA-73C4-BB7395493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86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62D40-B397-A9F3-F309-D30B6A982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A846EF-7342-EBBF-955E-40C942EF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ECE88E95-32C7-EC15-6F71-86FB532C7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4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31D02-DA09-460B-0029-7C4856941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3B8678-FDB5-378C-426E-71563BB0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00A23E59-4E69-98DC-0547-0A33166BB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56462-28E9-BF6B-DEBE-E6355CE9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397F25-55E2-3BBE-A5D6-46300BD8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A2B65B5D-2383-AC91-CE28-62870AEAA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9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B4B3D-E77E-B4F0-BD57-E3CB20215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E9BA69-21E6-C71E-A790-DAB11041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A graph of a number of lines&#10;&#10;AI-generated content may be incorrect.">
            <a:extLst>
              <a:ext uri="{FF2B5EF4-FFF2-40B4-BE49-F238E27FC236}">
                <a16:creationId xmlns:a16="http://schemas.microsoft.com/office/drawing/2014/main" id="{1999FE0C-C7C2-A438-F68C-442DF3E8C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5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B569D-717E-BDE0-2B47-B4B2FFFD0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21C14-0F05-F2F0-FF08-B392D804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AB356-4803-1C82-1A32-E67C05B1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677894"/>
            <a:ext cx="8963827" cy="37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9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AA5B5-5B3A-B1D4-9E2F-792016CE0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2BC5C-283E-616A-080E-55771615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30B5EB80-F2CE-CB54-07E7-B12E5FE17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4A423-D62F-80C7-3C82-8FC19B608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44192-F164-DB13-A27A-473A1FF1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A graph of dna sequence&#10;&#10;AI-generated content may be incorrect.">
            <a:extLst>
              <a:ext uri="{FF2B5EF4-FFF2-40B4-BE49-F238E27FC236}">
                <a16:creationId xmlns:a16="http://schemas.microsoft.com/office/drawing/2014/main" id="{895EFC1E-F6CD-2470-364F-2CCEAC031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0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34880-3A66-F244-1B04-70E4E638E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8C1ED-4406-5B3C-820E-F2831BAF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B4C09-3D16-178A-82DA-BDF00D4E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677894"/>
            <a:ext cx="8963827" cy="37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2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62984-2ED5-0BE2-94E5-5BB40F780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BFEDB-4207-CDE8-9560-FBAE44DE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A85605-BD7A-6820-F1FE-37409945F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677894"/>
            <a:ext cx="8963827" cy="37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6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F040A6-E761-682D-7622-7912559BC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58098"/>
              </p:ext>
            </p:extLst>
          </p:nvPr>
        </p:nvGraphicFramePr>
        <p:xfrm>
          <a:off x="1066800" y="285750"/>
          <a:ext cx="6477001" cy="4385430"/>
        </p:xfrm>
        <a:graphic>
          <a:graphicData uri="http://schemas.openxmlformats.org/drawingml/2006/table">
            <a:tbl>
              <a:tblPr/>
              <a:tblGrid>
                <a:gridCol w="4979908">
                  <a:extLst>
                    <a:ext uri="{9D8B030D-6E8A-4147-A177-3AD203B41FA5}">
                      <a16:colId xmlns:a16="http://schemas.microsoft.com/office/drawing/2014/main" val="3025005503"/>
                    </a:ext>
                  </a:extLst>
                </a:gridCol>
                <a:gridCol w="499031">
                  <a:extLst>
                    <a:ext uri="{9D8B030D-6E8A-4147-A177-3AD203B41FA5}">
                      <a16:colId xmlns:a16="http://schemas.microsoft.com/office/drawing/2014/main" val="1005662487"/>
                    </a:ext>
                  </a:extLst>
                </a:gridCol>
                <a:gridCol w="499031">
                  <a:extLst>
                    <a:ext uri="{9D8B030D-6E8A-4147-A177-3AD203B41FA5}">
                      <a16:colId xmlns:a16="http://schemas.microsoft.com/office/drawing/2014/main" val="2579476737"/>
                    </a:ext>
                  </a:extLst>
                </a:gridCol>
                <a:gridCol w="499031">
                  <a:extLst>
                    <a:ext uri="{9D8B030D-6E8A-4147-A177-3AD203B41FA5}">
                      <a16:colId xmlns:a16="http://schemas.microsoft.com/office/drawing/2014/main" val="1805351731"/>
                    </a:ext>
                  </a:extLst>
                </a:gridCol>
              </a:tblGrid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Exonic: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Intergenic: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Intronic: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00035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2025-07-29-MS250530L01_exp250523_MS69_SCD_1hr-arrest_DMSO_polyA-RNA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402656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2025-07-29-MS250530L02_exp250523_MS69_SCD_1hr-arrest_PhIAA_polyA-RNA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68539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2025-07-29-MS250530L03_exp250523_MS69_SCD_4hr45m-arrest_DMSO_polyA-RNA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95564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2025-07-29-MS250530L04_exp250523_MS69_SCD_4hr45m-arrest_PhIAA_polyA-RNA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3658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2025-07-29-MS250530L05_exp250523_MS793c2_SCD_1hr-arrest_DMSO_polyA-RNA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77648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2025-07-29-MS250530L06_exp250523_MS793c2_SCD_1hr-arrest_PhIAA_polyA-RNA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19686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2025-07-29-MS250530L07_exp250523_MS793c2_SCD_4hr35m-arrest_DMSO_polyA-RNA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95980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2025-07-29-MS250530L08_exp250523_MS793c2_SCD_4hr35m-arrest_PhIAA_polyA-RNA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95255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2025-07-29-MS250627L01_exp250624_MS1039_SCGEuri_1.5hr-arrest_no-EU_input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553570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2025-07-29-MS250627L02_exp250624_MS1039_SCGEuri_1.5hr-arrest_04min-EU-chase_input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63625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2025-07-29-MS250627L03_exp250624_MS1039_SCGEuri_1.5hr-arrest_07min-EU-chase_input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444044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2025-07-29-MS250627L04_exp250624_MS1039_SCGEuri_1.5hr-arrest_10min-EU-chase_input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48334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2025-07-29-MS250627L05_exp250624_MS1039_SCGEuri_1.5hr-arrest_13min-EU-chase_input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3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70711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2025-07-29-MS250627L06_exp250624_MS1039_SCGEuri_1.5hr-arrest_18min-EU-chase_input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3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1420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2025-07-29-MS250627L07_exp250624_MS1039_SCGEuri_1.5hr-arrest_28min-EU-chase_input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3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43516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2025-07-29-MS250627L08_exp250624_MS1039_SCGEuri_1.5hr-arrest_44min-EU-chase_input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0.89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3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25410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2025-07-29-MS250627L09_exp250624_MS1039_SCGEuri_7.5hr-arrest_no-EU_input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79645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2025-07-29-MS250627L10_exp250624_MS1039_SCGEuri_7.5hr-arrest_04min-EU-chase_input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1320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2025-07-29-MS250627L11_exp250624_MS1039_SCGEuri_7.5hr-arrest_07min-EU-chase_input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4641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2025-07-29-MS250627L12_exp250624_MS1039_SCGEuri_7.5hr-arrest_10min-EU-chase_input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3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6373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2025-07-29-MS250627L13_exp250624_MS1039_SCGEuri_7.5hr-arrest_13min-EU-chase_input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3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18340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2025-07-29-MS250627L14_exp250624_MS1039_SCGEuri_7.5hr-arrest_18min-EU-chase_input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3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824550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2025-07-29-MS250627L15_exp250624_MS1039_SCGEuri_7.5hr-arrest_28min-EU-chase_input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0.89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3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33154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2025-07-29-MS250627L16_exp250624_MS1039_SCGEuri_7.5hr-arrest_44min-EU-chase_input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0.89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9784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2025-07-29-MS250627L17_exp250624_MS1039_SCGEuri_1.5hr-arrest_no-EU_EU-enrich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0.89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3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032861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2025-07-29-MS250627L18_exp250624_MS1039_SCGEuri_1.5hr-arrest_04min-EU-chase_EU-enrich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6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6430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2025-07-29-MS250627L19_exp250624_MS1039_SCGEuri_1.5hr-arrest_07min-EU-chase_EU-enrich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61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91715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2025-07-29-MS250627L20_exp250624_MS1039_SCGEuri_1.5hr-arrest_10min-EU-chase_EU-enrich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1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3007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2025-07-29-MS250627L21_exp250624_MS1039_SCGEuri_1.5hr-arrest_13min-EU-chase_EU-enrich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96914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2025-07-29-MS250627L22_exp250624_MS1039_SCGEuri_1.5hr-arrest_18min-EU-chase_EU-enrich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1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48589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2025-07-29-MS250627L23_exp250624_MS1039_SCGEuri_1.5hr-arrest_28min-EU-chase_EU-enrich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13900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2025-07-29-MS250627L24_exp250624_MS1039_SCGEuri_1.5hr-arrest_44min-EU-chase_EU-enrich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89215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2025-07-29-MS250627L25_exp250624_MS1039_SCGEuri_7.5hr-arrest_no-EU_EU-enrich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3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443270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2025-07-29-MS250627L26_exp250624_MS1039_SCGEuri_7.5hr-arrest_04min-EU-chase_EU-enrich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61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378" marR="3378" marT="3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40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FAD77-4696-5431-0406-40F1FC533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6619-0553-9239-A372-14FA772D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1C6176-8BA5-60EC-EE93-E90D374FE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8375"/>
              </p:ext>
            </p:extLst>
          </p:nvPr>
        </p:nvGraphicFramePr>
        <p:xfrm>
          <a:off x="1643400" y="361950"/>
          <a:ext cx="5976601" cy="4263532"/>
        </p:xfrm>
        <a:graphic>
          <a:graphicData uri="http://schemas.openxmlformats.org/drawingml/2006/table">
            <a:tbl>
              <a:tblPr/>
              <a:tblGrid>
                <a:gridCol w="4595170">
                  <a:extLst>
                    <a:ext uri="{9D8B030D-6E8A-4147-A177-3AD203B41FA5}">
                      <a16:colId xmlns:a16="http://schemas.microsoft.com/office/drawing/2014/main" val="217628395"/>
                    </a:ext>
                  </a:extLst>
                </a:gridCol>
                <a:gridCol w="460477">
                  <a:extLst>
                    <a:ext uri="{9D8B030D-6E8A-4147-A177-3AD203B41FA5}">
                      <a16:colId xmlns:a16="http://schemas.microsoft.com/office/drawing/2014/main" val="2355679245"/>
                    </a:ext>
                  </a:extLst>
                </a:gridCol>
                <a:gridCol w="460477">
                  <a:extLst>
                    <a:ext uri="{9D8B030D-6E8A-4147-A177-3AD203B41FA5}">
                      <a16:colId xmlns:a16="http://schemas.microsoft.com/office/drawing/2014/main" val="3824670307"/>
                    </a:ext>
                  </a:extLst>
                </a:gridCol>
                <a:gridCol w="460477">
                  <a:extLst>
                    <a:ext uri="{9D8B030D-6E8A-4147-A177-3AD203B41FA5}">
                      <a16:colId xmlns:a16="http://schemas.microsoft.com/office/drawing/2014/main" val="3715599748"/>
                    </a:ext>
                  </a:extLst>
                </a:gridCol>
              </a:tblGrid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2025-07-29-MS250627L27_exp250624_MS1039_SCGEuri_7.5hr-arrest_07min-EU-chase_EU-enrich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1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59275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2025-07-29-MS250627L28_exp250624_MS1039_SCGEuri_7.5hr-arrest_10min-EU-chase_EU-enrich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1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158900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2025-07-29-MS250627L29_exp250624_MS1039_SCGEuri_7.5hr-arrest_13min-EU-chase_EU-enrich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1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516292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2025-07-29-MS250627L30_exp250624_MS1039_SCGEuri_7.5hr-arrest_18min-EU-chase_EU-enrich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574527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2025-07-29-MS250627L31_exp250624_MS1039_SCGEuri_7.5hr-arrest_28min-EU-chase_EU-enrich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18042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2025-07-29-MS250627L32_exp250624_MS1039_SCGEuri_7.5hr-arrest_44min-EU-chase_EU-enrich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63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74697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2025-07-29-MS250701L01_exp250515_MS69_SCD_1hr-arrest_DMSO_polyA-RNA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74398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2025-07-29-MS250701L02_exp250515_MS69_SCD_1hr-arrest_PhIAA_polyA-RNA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54853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2025-07-29-MS250701L03_exp250515_MS69_SCD_4hr45m-arrest_DMSO_polyA-RNA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E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54193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2025-07-29-MS250701L04_exp250515_MS69_SCD_4hr45m-arrest_PhIAA_polyA-RNA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05578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2025-07-29-MS250701L05_exp250624_MS69_SCD_1hr-arrest_Torin_polyA-RNA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0.92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E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2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66995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2025-07-29-MS250701L06_exp250624_MS69_SCD_1hr-arrest_PhIAA_polyA-RNA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0549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2025-07-29-MS250701L07_exp250624_MS69_SCD_1hr-arrest_Torin+PhIAA_polyA-RNA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0.92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F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2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08836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2025-07-29-MS250701L08_exp250624_MS69_SCD_4hr45m-arrest_Torin_polyA-RNA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0.92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F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586482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2025-07-29-MS250701L09_exp250624_MS69_SCD_4hr45m-arrest_PhIAA_polyA-RNA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0.92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E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15707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2025-07-29-MS250701L10_exp250624_MS69_SCD_4hr45m-arrest_Torin+PhIAA_polyA-RNA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0.92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F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7566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2025-07-29-MS250701L11_exp250624_MS756_SCD_1hr-arrest_Torin_polyA-RNA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0.92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E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2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92712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2025-07-29-MS250701L12_exp250624_MS756_SCD_1hr-arrest_PhIAA_polyA-RNA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C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39118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2025-07-29-MS250701L13_exp250624_MS756_SCD_1hr-arrest_Torin+PhIAA_polyA-RNA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77680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2025-07-29-MS250701L14_exp250624_MS756_SCD_4hr45m-arrest_Torin_polyA-RNA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0.92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E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87956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2025-07-29-MS250701L15_exp250624_MS756_SCD_4hr45m-arrest_PhIAA_polyA-RNA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09413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2025-07-29-MS250701L16_exp250624_MS756_SCD_4hr45m-arrest_Torin+PhIAA_polyA-RNA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0.93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5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767107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2025-07-29-MS250701L17_exp250611_MS69_SCGE_1.5hr-arrest_1hr-DMSO_RNA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0.92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F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2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35982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2025-07-29-MS250701L18_exp250611_MS69_SCGE_1.5hr-arrest_1hr-CHX_RNA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82340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2025-07-29-MS250701L19_exp250611_MS69_SCGE_1.5hr-arrest_30min-CHX_RNA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6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15732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2025-07-29-MS250701L20_exp250611_MS69_SCGE_8hr-arrest_1hr-DMSO_RNA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0.92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F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52416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2025-07-29-MS250701L21_exp250611_MS69_SCGE_8hr-arrest_1hr-CHX_RNA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1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66068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2025-07-29-MS250701L22_exp250611_MS69_SCGE_8hr-arrest_30min-CHX_RNA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1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28678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2025-07-29-MS250701L23_exp250611_MS504_SCGE_1.5hr-arrest_1hr-DMSO_RNA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0.92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F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13549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2025-07-29-MS250701L24_exp250611_MS504_SCGE_1.5hr-arrest_1hr-PhIAA_RNA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1580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2025-07-29-MS250701L25_exp250611_MS504_SCGE_1.5hr-arrest_30min-PhIAA_RNA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1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278898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2025-07-29-MS250701L26_exp250611_MS504_SCGE_8hr-arrest_1hr-DMSO_RNA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F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92926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2025-07-29-MS250701L27_exp250611_MS504_SCGE_8hr-arrest_1hr-PhIAA_RNA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61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091364"/>
                  </a:ext>
                </a:extLst>
              </a:tr>
              <a:tr h="10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2025-07-29-MS250701L28_exp250611_MS504_SCGE_8hr-arrest_30min-PhIAA_RNA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61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3478" marR="3478" marT="3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291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75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</a:t>
            </a:r>
          </a:p>
        </p:txBody>
      </p:sp>
      <p:pic>
        <p:nvPicPr>
          <p:cNvPr id="6" name="Picture 5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53C214EA-AD39-E2C7-50B7-89C8C86B5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03" y="440450"/>
            <a:ext cx="5950392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8D7C8321-00CB-8A0A-0338-35458242D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F5BFF-BF46-8625-48CD-484754CFF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CD497-3071-1263-8FB0-8CEC1340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A graph of a line&#10;&#10;AI-generated content may be incorrect.">
            <a:extLst>
              <a:ext uri="{FF2B5EF4-FFF2-40B4-BE49-F238E27FC236}">
                <a16:creationId xmlns:a16="http://schemas.microsoft.com/office/drawing/2014/main" id="{BB3237DB-DB53-8B79-6D10-2081ACFBB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98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34339</TotalTime>
  <Words>1127</Words>
  <Application>Microsoft Office PowerPoint</Application>
  <PresentationFormat>On-screen Show (16:9)</PresentationFormat>
  <Paragraphs>299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 Narrow</vt:lpstr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3072</cp:revision>
  <dcterms:created xsi:type="dcterms:W3CDTF">2009-02-17T08:29:48Z</dcterms:created>
  <dcterms:modified xsi:type="dcterms:W3CDTF">2025-07-29T22:17:29Z</dcterms:modified>
</cp:coreProperties>
</file>