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0"/>
  </p:notesMasterIdLst>
  <p:sldIdLst>
    <p:sldId id="1044" r:id="rId2"/>
    <p:sldId id="1046" r:id="rId3"/>
    <p:sldId id="1047" r:id="rId4"/>
    <p:sldId id="1048" r:id="rId5"/>
    <p:sldId id="1049" r:id="rId6"/>
    <p:sldId id="1051" r:id="rId7"/>
    <p:sldId id="1050" r:id="rId8"/>
    <p:sldId id="1052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2019-06-05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2019-06-05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2019-06-05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2019-06-05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2019-06-05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2019-06-05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2019-06-05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2019-06-05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2019-06-05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2019-06-05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2019-06-05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2019-06-05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2019-06-05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360658"/>
              </p:ext>
            </p:extLst>
          </p:nvPr>
        </p:nvGraphicFramePr>
        <p:xfrm>
          <a:off x="3581400" y="2581275"/>
          <a:ext cx="2698751" cy="1026795"/>
        </p:xfrm>
        <a:graphic>
          <a:graphicData uri="http://schemas.openxmlformats.org/drawingml/2006/table">
            <a:tbl>
              <a:tblPr/>
              <a:tblGrid>
                <a:gridCol w="1083806"/>
                <a:gridCol w="538315"/>
                <a:gridCol w="538315"/>
                <a:gridCol w="538315"/>
              </a:tblGrid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2019-05-16-SG2_1R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2019-05-16-SG2_2R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2019-05-16-SG2_3R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4"/>
                    </a:solidFill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2019-05-16-SG2_4R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98332"/>
              </p:ext>
            </p:extLst>
          </p:nvPr>
        </p:nvGraphicFramePr>
        <p:xfrm>
          <a:off x="838202" y="742950"/>
          <a:ext cx="7772398" cy="1102093"/>
        </p:xfrm>
        <a:graphic>
          <a:graphicData uri="http://schemas.openxmlformats.org/drawingml/2006/table">
            <a:tbl>
              <a:tblPr/>
              <a:tblGrid>
                <a:gridCol w="2242438"/>
                <a:gridCol w="433722"/>
                <a:gridCol w="775164"/>
                <a:gridCol w="629821"/>
                <a:gridCol w="546767"/>
                <a:gridCol w="546767"/>
                <a:gridCol w="590601"/>
                <a:gridCol w="507547"/>
                <a:gridCol w="516775"/>
                <a:gridCol w="491398"/>
                <a:gridCol w="491398"/>
              </a:tblGrid>
              <a:tr h="395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2019-05-16-SG2_1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50,777,738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51,192,843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42,319,409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2,574,408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3,426,282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790D6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2019-05-16-SG2_1R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25,126,115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26,673,024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D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19,821,714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1,099,135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F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1,393,949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890D7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2019-05-16-SG2_2R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48,472,733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70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50,551,498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38,918,858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2,209,399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F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2,923,625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890D7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2019-05-16-SG2_3R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48,589,117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70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51,447,847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38,507,267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2,151,768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0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2,894,736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90D6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51,428,399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51,372,568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43,186,766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2,360,903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D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3,450,769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890D7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2019-05-16-SG2_4R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54,104,393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B8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55,005,619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44,870,483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2,514,213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A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3,435,227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90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63" y="233796"/>
            <a:ext cx="609227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63" y="233796"/>
            <a:ext cx="609227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DESEQ SUMMARY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092353"/>
              </p:ext>
            </p:extLst>
          </p:nvPr>
        </p:nvGraphicFramePr>
        <p:xfrm>
          <a:off x="1066800" y="438150"/>
          <a:ext cx="7162798" cy="762000"/>
        </p:xfrm>
        <a:graphic>
          <a:graphicData uri="http://schemas.openxmlformats.org/drawingml/2006/table">
            <a:tbl>
              <a:tblPr/>
              <a:tblGrid>
                <a:gridCol w="1652219"/>
                <a:gridCol w="1652219"/>
                <a:gridCol w="964590"/>
                <a:gridCol w="964590"/>
                <a:gridCol w="964590"/>
                <a:gridCol w="964590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SG2_1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SG2_4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996" y="1221963"/>
            <a:ext cx="5072009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84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UP GENES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659234"/>
              </p:ext>
            </p:extLst>
          </p:nvPr>
        </p:nvGraphicFramePr>
        <p:xfrm>
          <a:off x="1957388" y="666750"/>
          <a:ext cx="5229225" cy="324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3" imgW="5229315" imgH="3247821" progId="Excel.Sheet.12">
                  <p:embed/>
                </p:oleObj>
              </mc:Choice>
              <mc:Fallback>
                <p:oleObj name="Worksheet" r:id="rId3" imgW="5229315" imgH="324782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7388" y="666750"/>
                        <a:ext cx="5229225" cy="324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428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UP GENES, GO ENRICHMENT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79125"/>
              </p:ext>
            </p:extLst>
          </p:nvPr>
        </p:nvGraphicFramePr>
        <p:xfrm>
          <a:off x="1327150" y="1276350"/>
          <a:ext cx="6946900" cy="22860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952500"/>
                <a:gridCol w="2946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P_adj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2.034492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GO:0051310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metaphase plate congression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1.912979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GO:0051303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establishment of chromosome localization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1.898082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2.03E-05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GO:0050000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chromosome localization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1.762745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2.67E-06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GO:0007062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sister chromatid cohesion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GO:0000922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spindle pole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1.708027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4.34E-06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GO:1903046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meiotic cell cycle process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1.668674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6.15E-06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GO:0030496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midbody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1.369056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3.62E-07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GO:1903047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mitotic cell cycle process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GO:0051301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division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1.152069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8.63E-06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GO:0022402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cycle process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1.080928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8.88E-06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GO:0044430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cytoskeletal part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4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DOWN GENES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748507"/>
              </p:ext>
            </p:extLst>
          </p:nvPr>
        </p:nvGraphicFramePr>
        <p:xfrm>
          <a:off x="2190751" y="971550"/>
          <a:ext cx="5219698" cy="3202305"/>
        </p:xfrm>
        <a:graphic>
          <a:graphicData uri="http://schemas.openxmlformats.org/drawingml/2006/table">
            <a:tbl>
              <a:tblPr/>
              <a:tblGrid>
                <a:gridCol w="926536"/>
                <a:gridCol w="828171"/>
                <a:gridCol w="1028075"/>
                <a:gridCol w="609229"/>
                <a:gridCol w="609229"/>
                <a:gridCol w="609229"/>
                <a:gridCol w="60922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baseMean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log2FoldChange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lfcSE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BBS5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814.7579418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0.472978277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0.120148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3.936621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8.26E-05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4.09E-02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BLOC1S5-TXNDC5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92.34078793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0.56584155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0.102227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5.535132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3.11E-08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CCNE2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332.1070888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0.563513455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0.129493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4.351686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0.012435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CDCA7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731.5830586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0.584832591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4.743156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FAM111B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569.8101441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0.56315923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0.127981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4.400348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0.010659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MCM3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1947.317109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0.403498533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0.103711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3.890621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1.00E-04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0.044533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MCM6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2289.011529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0.441274634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4.330027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0.012866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MSH6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1389.937637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0.530976016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0.116332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4.564322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5.01E-06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0.005766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NEAT1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10202.45143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0.514934012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0.101617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5.06742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4.03E-07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RSRP1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490.5024905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0.529459797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0.128894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4.107709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0.025079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SLBP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1579.713343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0.44267597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0.113538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3.898933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9.66E-05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0.044533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SNHG19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957.3174482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0.72582046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0.121908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5.953844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2.62E-09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TSIX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2870.010355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0.594949245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0.107966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5.510549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3.58E-08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0.000123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900.6557601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0.484285764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0.120294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4.025861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5.68E-05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0.031351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ZNF674-AS1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87.73523446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0.447716423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0.109993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4.070396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4.69E-05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0.02731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13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DOWN GENES, GO ENRICHMENT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381777"/>
              </p:ext>
            </p:extLst>
          </p:nvPr>
        </p:nvGraphicFramePr>
        <p:xfrm>
          <a:off x="914400" y="1885950"/>
          <a:ext cx="7772399" cy="1084518"/>
        </p:xfrm>
        <a:graphic>
          <a:graphicData uri="http://schemas.openxmlformats.org/drawingml/2006/table">
            <a:tbl>
              <a:tblPr/>
              <a:tblGrid>
                <a:gridCol w="578411"/>
                <a:gridCol w="578411"/>
                <a:gridCol w="578411"/>
                <a:gridCol w="578411"/>
                <a:gridCol w="578411"/>
                <a:gridCol w="903767"/>
                <a:gridCol w="3976577"/>
              </a:tblGrid>
              <a:tr h="1807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LOD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P_adj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ID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 name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5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2.714967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1.76E-05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GO:0016446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somatic hypermutation of immunoglobulin genes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5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2.714967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1.76E-05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GO:0042555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MCM complex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5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2.652795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2.27E-05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0.039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GO:0002566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somatic diversification of immune receptors via somatic mutation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5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2.283709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1.63E-06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GO:0006270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 replication initiation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5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1.220457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1.44E-05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GO:0006259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 metabolic process</a:t>
                      </a:r>
                    </a:p>
                  </a:txBody>
                  <a:tcPr marL="9038" marR="9038" marT="90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1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31949</TotalTime>
  <Words>449</Words>
  <Application>Microsoft Office PowerPoint</Application>
  <PresentationFormat>On-screen Show (16:9)</PresentationFormat>
  <Paragraphs>372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2933</cp:revision>
  <dcterms:created xsi:type="dcterms:W3CDTF">2009-02-17T08:29:48Z</dcterms:created>
  <dcterms:modified xsi:type="dcterms:W3CDTF">2019-06-05T09:20:41Z</dcterms:modified>
</cp:coreProperties>
</file>