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7"/>
  </p:notesMasterIdLst>
  <p:sldIdLst>
    <p:sldId id="355" r:id="rId2"/>
    <p:sldId id="425" r:id="rId3"/>
    <p:sldId id="426" r:id="rId4"/>
    <p:sldId id="427" r:id="rId5"/>
    <p:sldId id="42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93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5" autoAdjust="0"/>
    <p:restoredTop sz="86312" autoAdjust="0"/>
  </p:normalViewPr>
  <p:slideViewPr>
    <p:cSldViewPr>
      <p:cViewPr varScale="1">
        <p:scale>
          <a:sx n="150" d="100"/>
          <a:sy n="150" d="100"/>
        </p:scale>
        <p:origin x="45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2018-10-16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2018-10-16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2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2" y="1047540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2" y="2232487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8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2018-10-16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2018-10-16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2018-10-16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3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2018-10-16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3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7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2018-10-16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2018-10-16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2018-10-16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2018-10-16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2018-10-16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2018-10-16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9" y="3487856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1" y="3579919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9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2018-10-16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46304" y="13335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Dataset stats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965757"/>
              </p:ext>
            </p:extLst>
          </p:nvPr>
        </p:nvGraphicFramePr>
        <p:xfrm>
          <a:off x="1600200" y="138492"/>
          <a:ext cx="6934200" cy="4836688"/>
        </p:xfrm>
        <a:graphic>
          <a:graphicData uri="http://schemas.openxmlformats.org/drawingml/2006/table">
            <a:tbl>
              <a:tblPr/>
              <a:tblGrid>
                <a:gridCol w="2178282"/>
                <a:gridCol w="506131"/>
                <a:gridCol w="506131"/>
                <a:gridCol w="544571"/>
                <a:gridCol w="546706"/>
                <a:gridCol w="544571"/>
                <a:gridCol w="499723"/>
                <a:gridCol w="563791"/>
                <a:gridCol w="563791"/>
                <a:gridCol w="480503"/>
              </a:tblGrid>
              <a:tr h="11599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effectLst/>
                          <a:latin typeface="Arial" panose="020B0604020202020204" pitchFamily="34" charset="0"/>
                        </a:rPr>
                        <a:t>Library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Raw fragments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Species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2x36mers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1x36mers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Mappability Corrected RPKM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S.cerevsiae/Candida ratio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Correction factor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3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    non-chrM reads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Complexity </a:t>
                      </a:r>
                    </a:p>
                  </a:txBody>
                  <a:tcPr marL="6445" marR="6445" marT="6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    non-chrM reads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Complexity </a:t>
                      </a:r>
                    </a:p>
                  </a:txBody>
                  <a:tcPr marL="6445" marR="6445" marT="6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2018-10-14-s1-1-180917_L01_MS230_DMSO_input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8,007,633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4,042,498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2,065,258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26.06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1D1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2.281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EF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8,007,633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8,750,478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4,456,162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59.44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2018-10-14-s2-1-180917_L02_MS230_DMSO_AB1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7,926,921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5,016,414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2,562,296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29.08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1.934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F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9F4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7,926,921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9,192,858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4,688,478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AB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56.25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2018-10-14-s3-1-180917_L03_MS230_DMSO_AB4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8,496,392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5,612,876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2,868,454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30.28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1.816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F2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AF5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8,496,392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9,661,342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4,926,917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0.72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AD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54.98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2018-10-14-s4-1-180917_L04_MS230_DMSO_AB5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7,429,083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6,876,680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3,509,182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0.72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4AD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41.96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B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1.016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CFA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7,429,083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6,614,634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3,372,221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42.63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2018-10-14-s5-1-180917_L05_MS230_DMSO_AB20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8,202,325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4,730,958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2,438,953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29.00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1.942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F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9F4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8,202,325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8,740,402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4,480,193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56.32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2018-10-14-s6-2-180917_L6_MS231_DMSO_input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6,736,046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3,501,402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1,789,297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26.19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1D1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2.264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EF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6,736,046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7,519,370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3,831,915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59.30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2018-10-14-s7-2-180917_L7_MS231_DMSO_AB1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6,239,235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4,491,988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2,293,282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32.33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C6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1.634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4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6,239,235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6,948,904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3,543,734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52.81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2018-10-14-s8-2-180917_L8_MS231_DMSO_AB4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6,912,907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5,178,748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2,649,739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33.80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1.516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BF7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6,912,907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7,442,972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3,800,571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51.25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2018-10-14-s9-2-180917_L9_MS231_DMSO_AB5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7,357,434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6,874,430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3,508,858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2A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42.22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CFA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7,357,434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6,524,442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3,329,393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42.35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2018-10-14-s10-2-180917_L10_MS231_DMSO_AB20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7,622,282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4,631,444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2,391,075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29.58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1.884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F2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AF5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7,622,282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8,295,008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4,260,136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55.71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2018-10-14-s11-3-180917_L11_MS232_DMSO_input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8,004,221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4,023,896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2,061,140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25.49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2D2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2.355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EF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8,004,221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8,989,676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4,591,360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60.03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2018-10-14-s12-3-180917_L12_MS232_DMSO_AB1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7,261,840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4,636,542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2,374,655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28.79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1.964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F1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9F5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7,261,840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8,626,936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4,412,264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56.55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2018-10-14-s13-3-180917_L13_MS232_DMSO_AB4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6,951,036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4,719,942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2,421,481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30.77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1.769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F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6,951,036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7,922,802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4,052,993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54.45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2018-10-14-s14-3-180917_L14_MS232_DMSO_AB5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6,872,870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5,296,028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2,714,416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35.64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1.383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FBF8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6,872,870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6,933,194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3,551,588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49.30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A8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2018-10-14-s15-3-180917_L15_MS232_DMSO_AB20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7,864,394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4,402,220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2,286,737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27.32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FC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2.126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CF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4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7,864,394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8,900,344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4,599,701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58.10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2018-10-14-s16-4-180917_L16_MS230_RAPA_input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6,947,545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4,634,998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2,366,430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34.07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1.496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6,947,545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6,581,178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3,349,036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50.97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2018-10-14-s17-4-180917_L17_MS230_RAPA_AB1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7,680,647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6,060,748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3,091,339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35.66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1.382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3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7,680,647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7,932,326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4,041,155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49.28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A8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2018-10-14-s18-4-180917_L18_MS230_RAPA_AB4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7,038,684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6,416,106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3,280,744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AB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41.22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6B6B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1.053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7,038,684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6,405,538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3,268,447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43.41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2018-10-14-s19-4-180917_L19_MS230_RAPA_AB5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7,281,764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7,867,106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4,005,535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0.71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5AF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49.58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7A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0.697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CF9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7,281,764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5,193,252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2,642,566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34.58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C2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8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491203"/>
              </p:ext>
            </p:extLst>
          </p:nvPr>
        </p:nvGraphicFramePr>
        <p:xfrm>
          <a:off x="1600200" y="290566"/>
          <a:ext cx="6934199" cy="4582480"/>
        </p:xfrm>
        <a:graphic>
          <a:graphicData uri="http://schemas.openxmlformats.org/drawingml/2006/table">
            <a:tbl>
              <a:tblPr/>
              <a:tblGrid>
                <a:gridCol w="2189070"/>
                <a:gridCol w="508637"/>
                <a:gridCol w="508637"/>
                <a:gridCol w="549413"/>
                <a:gridCol w="506490"/>
                <a:gridCol w="549413"/>
                <a:gridCol w="506490"/>
                <a:gridCol w="566583"/>
                <a:gridCol w="566583"/>
                <a:gridCol w="482883"/>
              </a:tblGrid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2018-10-14-s20-4-180917_L20_MS230_RAPA_AB20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8,073,046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6,473,272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3,334,262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40.01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B8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1.117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8,073,046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6,877,874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3,522,816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44.69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0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2018-10-14-s21-5-180917_L21_MS231_RAPA_input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7,141,632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4,790,198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2,445,662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33.53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1.537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4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7,141,632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6,977,904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3,555,348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51.54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2018-10-14-s22-5-180917_L22_MS231_RAPA_AB1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7,652,994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7,053,016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3,596,821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2A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41.02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6B6B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1.063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BF7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7,652,994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7,096,982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3,617,896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43.62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2018-10-14-s23-5-180917_L23_MS231_RAPA_AB4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8,080,914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8,307,034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4,249,088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0.71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5AF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45.83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EAE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9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CF8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8,080,914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6,619,990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3,379,613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38.54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2018-10-14-s24-5-180917_L24_MS231_RAPA_AB5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6,577,883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7,208,818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3,673,487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AB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50.32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0.671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FCFA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6,577,883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4,577,160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2,332,826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33.78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2018-10-14-s25-5-180917_L25_MS231_RAPA_AB20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8,532,386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6,416,418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3,346,208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36.59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1.320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9F4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8,532,386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8,048,894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4,177,801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48.30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2018-10-14-s26-6-180917_L26_MS232_RAPA_input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7,926,633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5,394,912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2,762,551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34.07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1.496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7,926,633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7,654,652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3,908,579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50.96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2018-10-14-s27-6-180917_L27_MS232_RAPA_AB1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8,136,287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7,198,914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3,688,579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AB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39.83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9B9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1.127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8,136,287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7,683,946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3,931,285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44.88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0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2018-10-14-s28-6-180917_L28_MS232_RAPA_AB4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8,999,444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9,130,644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4,685,591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0.69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9B1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45.46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FAF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9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FBF8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8,999,444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7,412,326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3,795,086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38.93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BA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2018-10-14-s29-6-180917_L29_MS232_RAPA_AB5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7,917,614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9,345,238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AB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4,772,594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0.69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9B1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53.15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0.579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F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FDFA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7,917,614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5,121,020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2,615,610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30.79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2018-10-14-s30-6-180917_L30_MS232_RAPA_AB20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8,582,916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6,835,752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3,536,815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38.64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1.194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AF5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8,582,916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7,759,598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3,993,816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46.13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DAD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2018-10-14-s31-7-190811_L01_MS398_input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3,430,171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378,136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192,812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6.10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13.213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7A05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3,430,171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4,734,380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2,416,203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80.56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2018-10-14-s32-7-190811_L02_MS398_AB102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1,932,948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209,332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106,318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6.65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12.025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A96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4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1,932,948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2,380,472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1,212,520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79.97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2018-10-14-s33-7-190811_L03_MS398_AB103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3,538,610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467,182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231,707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7.12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11.162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AAF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9F5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3,538,610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5,016,704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2,452,985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0.74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AB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79.48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2018-10-14-s34-8-190811_L04_MS399_input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3,632,506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2,145,946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1,094,090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33.46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1.545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4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3,632,506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3,143,252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1,603,249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51.70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2018-10-14-s35-8-190811_L05_MS399_AB103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3,868,086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2,543,350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1,263,890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35.67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1.385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4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3,868,086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3,379,106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1,659,658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49.38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A8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2018-10-14-s36-8-180911_L06_MS399_AB103_PC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3,693,061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2,424,060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1,205,459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35.25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1.413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5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4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3,693,061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3,278,948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1,615,996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49.82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A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2018-10-14-s37-9-180911_L07_MS401_input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3,263,104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598,290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304,345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10.41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7.302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CBA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3,263,104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4,138,706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2,107,727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76.01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2018-10-14-s38-9-180911_L08_MS401_AB102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3,803,977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973,516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495,773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14.21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5.067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1DB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0.69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BF6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3,803,977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4,676,798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2,382,407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72.00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2018-10-14-s39-9-180911_L09_MS401_AB103</a:t>
                      </a:r>
                    </a:p>
                  </a:txBody>
                  <a:tcPr marL="6445" marR="6445" marT="6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3,223,545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778,726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396,970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13.14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5.564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DD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</a:tr>
              <a:tr h="11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3,223,545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445" marR="6445" marT="6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4,117,858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2,095,031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445" marR="6445" marT="64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73.13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5" marR="6445" marT="6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54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827556"/>
              </p:ext>
            </p:extLst>
          </p:nvPr>
        </p:nvGraphicFramePr>
        <p:xfrm>
          <a:off x="1676400" y="209550"/>
          <a:ext cx="6858000" cy="4724400"/>
        </p:xfrm>
        <a:graphic>
          <a:graphicData uri="http://schemas.openxmlformats.org/drawingml/2006/table">
            <a:tbl>
              <a:tblPr/>
              <a:tblGrid>
                <a:gridCol w="2165015"/>
                <a:gridCol w="503047"/>
                <a:gridCol w="503047"/>
                <a:gridCol w="543376"/>
                <a:gridCol w="500924"/>
                <a:gridCol w="543376"/>
                <a:gridCol w="500924"/>
                <a:gridCol w="560357"/>
                <a:gridCol w="560357"/>
                <a:gridCol w="477577"/>
              </a:tblGrid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2018-10-14-s40-10-180911_L10_MS409_input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3,303,164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2,655,208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1,350,740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43.77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3,303,164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2,344,684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1,195,323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40.84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2018-10-14-s41-10-180911_L11_MS409_AB102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4,204,569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4,140,378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2,106,588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49.38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8A8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0.707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4,204,569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2,770,902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1,413,235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34.93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2018-10-14-s42-10-180911_L12_MS409_AB102_PC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3,364,297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3,177,896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1,615,971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48.25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A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0.748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AF5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3,364,297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2,251,440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1,147,171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36.11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2018-10-14-s43-11-180911_L13_MS402_input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3,207,931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420,300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214,072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7.37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10.754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DB2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3,207,931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4,284,770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2,183,460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79.22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2018-10-14-s44-11-180911_L14_MS402_AB102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3,299,549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266,548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135,434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3.76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22.095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2.05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F1E5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3,299,549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5,548,878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B1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2,838,130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B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83.02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2018-10-14-s45-11-180911_L15_MS402_AB102_PC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3,859,586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354,966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180,457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4.38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18.802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1.75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3E9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3,859,586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6,305,458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AD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3,218,052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B7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82.37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2018-10-14-s46-12-180911_L16_MS410_input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3,311,191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2,281,066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1,159,940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37.49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BD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1.266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3,311,191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2,732,714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1,392,887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47.46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AB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2018-10-14-s47-12-180911_L17_MS410_AB102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3,490,803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1,725,874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874,498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7B0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22.43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2.823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2.23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EFE3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3,490,803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4,586,048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AF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2,341,418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BA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63.33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2018-10-14-s48-12-180911_L18_MS410_AB102_PC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3,298,279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1,611,866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817,071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22.39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2.830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2.24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EFE2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3,298,279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4,295,032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A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2,193,228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B5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63.38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2018-10-14-s49-13-180911_L19_MS403_input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3,966,196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540,088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275,280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7.79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10.106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3B7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3,966,196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5,175,980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2,638,615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78.77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2018-10-14-s50-13-180911_L20_MS403_AB102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4,111,005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631,130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320,712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8.04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9.761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B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3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4,111,005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5,820,708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2,968,973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78.51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2018-10-14-s51-13-180911_L21_MS403_AB102_B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4,125,885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626,988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319,581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7.98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9.851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B9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8F3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4,125,885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5,844,788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2,985,806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78.58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2018-10-14-s52-14-180911_L22_MS411_input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3,894,212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2,622,778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1,334,669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37.01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1.296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3,894,212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3,219,128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1,640,590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47.96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2018-10-14-s53-14-180911_L23_MS411_AB102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3,980,947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2,751,648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1,397,919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33.72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1.526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3,980,947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3,960,368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2,022,747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51.44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2018-10-14-s54-14-180911_L24_MS411_AB102_B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3,929,935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2,714,984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1,377,197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34.13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1.494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1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3,929,935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3,828,086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1,951,810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51.00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2018-10-14-s55-15-180911_L25_MS404_input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3,812,018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621,336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316,535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9.26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8.343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3C39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3,812,018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4,915,276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2,504,745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77.23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2018-10-14-s56-15-180911_L26_MS404_AB103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3,598,957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523,952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265,972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6.91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11.533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6AC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6EE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3,598,957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5,698,206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AF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2,909,423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9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79.70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2018-10-14-s57-15-180911_L27_MS404_AB103_B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3,523,629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523,408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265,737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7.07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11.247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AF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6EE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3,523,629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5,550,878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AD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2,834,601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B7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79.53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2018-10-14-s58-16-180911_L28_MS412_input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3,993,090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3,102,326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1,579,389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42.54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0.990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3,993,090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2,908,116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1,483,380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42.13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B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2018-10-14-s59-16-180911_L29_MS412_AB102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3,597,236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2,622,604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4AD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1,327,474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3B8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33.15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1.569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4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1.59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4EB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3,597,236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3,871,354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A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1,975,933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0.66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B4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52.03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337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702844"/>
              </p:ext>
            </p:extLst>
          </p:nvPr>
        </p:nvGraphicFramePr>
        <p:xfrm>
          <a:off x="1600200" y="192855"/>
          <a:ext cx="6934200" cy="4636320"/>
        </p:xfrm>
        <a:graphic>
          <a:graphicData uri="http://schemas.openxmlformats.org/drawingml/2006/table">
            <a:tbl>
              <a:tblPr/>
              <a:tblGrid>
                <a:gridCol w="2189071"/>
                <a:gridCol w="508637"/>
                <a:gridCol w="508637"/>
                <a:gridCol w="549413"/>
                <a:gridCol w="506490"/>
                <a:gridCol w="549413"/>
                <a:gridCol w="506490"/>
                <a:gridCol w="566583"/>
                <a:gridCol w="566583"/>
                <a:gridCol w="482883"/>
              </a:tblGrid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2018-10-14-s60-16-180911_L30_MS412_AB102_B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3,636,664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2,700,962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0.72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4AD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1,368,384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0.63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3B8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33.86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1.514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1.53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4EC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3,636,664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3,847,426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0.74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AB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1,965,379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0.66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B4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51.28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2018-10-14-s61-17-180911_L31_MS405_input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3,797,692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573,248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292,660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8.80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8.825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FC0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3,797,692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4,799,424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2,449,519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77.70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2018-10-14-s62-17-180911_L32_MS405_AB102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3,732,703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670,716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340,758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8.75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8.882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EC08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1.01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3,732,703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5,632,158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2,870,422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B2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77.75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2018-10-14-s63-17-180911_L33_MS405_AB102_PC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4,119,342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704,666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359,031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8.50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9.175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CBD8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4,119,342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6,111,638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3,124,377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0.71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AF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78.02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2018-10-14-s64-18-180911_L34_MS413_input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3,956,762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3,022,742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1,538,859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42.36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0.999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3,956,762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2,860,126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1,458,205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42.32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2018-10-14-s65-18-180911_L35_MS413_AB102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3,459,731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3,680,470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1,874,514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49.78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7A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0.693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B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0.69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BF6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3,459,731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2,404,120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1,232,394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34.50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C2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2018-10-14-s66-18-180911_L36_MS413_AB102_PC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3,821,195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3,977,648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2,018,856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48.87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0.725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3,821,195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2,724,718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1,389,043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35.45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2018-10-14-s67-19-180911_L37_MS406_input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3,671,228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518,130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264,160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8.07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9.726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7B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3,671,228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4,781,430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2,436,852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78.48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2018-10-14-s68-19-180911_L38_MS406_AB103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3,729,566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422,808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214,505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5.55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14.613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A964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1.50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3,729,566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5,836,540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A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2,973,025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0.65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B5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81.13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2018-10-14-s69-19-180911_L39_MS406_AB103_B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3,608,352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424,732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215,240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5.75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14.076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9A4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1.45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D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3,608,352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5,641,388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A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2,873,430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0.65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B5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80.92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2018-10-14-s70-20-180911_L40_MS414_input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3,747,296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2,670,192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1,359,292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38.64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1.197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3,747,296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3,027,246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1,542,765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46.24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DAD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2018-10-14-s71-20-180911_L41_MS414_AB102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3,397,646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2,274,564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1,152,917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0.71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5AF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31.02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1.750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3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3,397,646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3,751,252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1,913,791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0.71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AF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54.28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2018-10-14-s72-21-180911_L43_MS407_input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3,560,986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552,418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281,720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8.78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8.853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FC08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3,560,986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4,641,256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2,365,590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77.73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2018-10-14-s73-21-180911_L44_MS407_AB103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3,959,202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443,668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225,973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5.75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14.066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9A4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1.59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4EB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3,959,202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5,922,576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3,014,683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A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80.92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2018-10-14-s74-22-180911_L46_MS415_input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4,012,899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3,068,212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1,561,072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41.13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6B6B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1.061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4,012,899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3,082,724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1,570,426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43.62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2018-10-14-s75-22-180911_L47_MS415_AB102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3,341,286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S.pombe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1,427,028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725,384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22.23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2.858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5EB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2.69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CDC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3,341,286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3,857,818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1,966,221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0.70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0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63.54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2018-10-14-s76-23-180821_L01_MS1_input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2,769,451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1,810,456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925,437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34.91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1.434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2,769,451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2,464,898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1,255,549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50.08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2018-10-14-s77-23-180821_L02_MS1_AB20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3,022,714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2,194,646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1,128,830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36.44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1.330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3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3,022,714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2,771,826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1,420,220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48.46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2018-10-14-s78-23-180821_L03_MS1_AB39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3,130,967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3,278,344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1,680,959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48.82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0.724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0.51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CF9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3,130,967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2,252,776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1,151,970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35.37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2018-10-14-s79-23-180821_L04_MS1_AB42</a:t>
                      </a:r>
                    </a:p>
                  </a:txBody>
                  <a:tcPr marL="6587" marR="6587" marT="6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3,473,250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2,284,598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1,176,347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32.39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C6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1.629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4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1.14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1"/>
                    </a:solidFill>
                  </a:tcPr>
                </a:tc>
              </a:tr>
              <a:tr h="11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3,473,250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587" marR="6587" marT="65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3,531,108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1,812,242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587" marR="6587" marT="658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52.75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87" marR="6587" marT="65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13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211656"/>
              </p:ext>
            </p:extLst>
          </p:nvPr>
        </p:nvGraphicFramePr>
        <p:xfrm>
          <a:off x="1676400" y="361950"/>
          <a:ext cx="6857999" cy="3872226"/>
        </p:xfrm>
        <a:graphic>
          <a:graphicData uri="http://schemas.openxmlformats.org/drawingml/2006/table">
            <a:tbl>
              <a:tblPr/>
              <a:tblGrid>
                <a:gridCol w="2165014"/>
                <a:gridCol w="503047"/>
                <a:gridCol w="503047"/>
                <a:gridCol w="543376"/>
                <a:gridCol w="500925"/>
                <a:gridCol w="543376"/>
                <a:gridCol w="500925"/>
                <a:gridCol w="560356"/>
                <a:gridCol w="560356"/>
                <a:gridCol w="477577"/>
              </a:tblGrid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2018-10-14-s80-23-180821_L05_MS1_AB43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3,010,550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2,081,558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1,067,175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32.36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C6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1.631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4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1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3,010,550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3,213,580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1,646,404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52.78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2018-10-14-s81-23-180821_L06_MS1_AB44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3,760,887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3,064,984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1,579,408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37.00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1.294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4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3,760,887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3,758,404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1,933,042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47.87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2018-10-14-s82-23-180821_L07_MS1_AB45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2,716,723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1,207,006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617,249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21.74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2.944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5EA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2.05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F1E5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2,716,723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3,362,916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1,719,017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64.00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2018-10-14-s83-23-180821_L08_MS1_AB46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2,964,534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2,057,692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1,050,982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31.19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1.732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3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1.21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7F0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2,964,534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3,368,674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1,721,840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54.02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2018-10-14-s84-23-180821_L09_MS1_AB47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2,657,639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2,350,360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1,212,932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43.36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0.949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BF7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2,657,639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2,118,718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1,088,805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41.15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B6B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2018-10-14-s85-23-180821_L10_MS1_AB48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2,871,043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1,653,798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850,942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26.57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2.217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0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1.55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4EB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2,871,043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3,474,584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1,784,257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58.90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2018-10-14-s86-24-180827_L1_MS1_input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3,112,223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1,921,008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997,600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33.94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1.506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3,112,223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2,751,568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1,420,703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51.10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2018-10-14-s87-24-180827_L2_MS1_AB20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3,267,830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2,343,678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1,209,283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35.78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1.374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4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3,267,830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3,059,476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1,571,390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49.16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A8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2018-10-14-s88-24-180827_L3_MS1_AB39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3,134,075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3,247,588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1,672,769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48.52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0.735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0.49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CF9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3,134,075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2,267,552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1,163,734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35.69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2018-10-14-s89-24-180827_L4_MS1_AB41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2,975,156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2,614,604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1,348,029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43.17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0.958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FBF7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2,975,156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2,380,866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1,221,614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41.35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B6B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2018-10-14-s90-24-180827_L5_MS1_AB42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2,973,724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1,937,690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996,663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32.16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C6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1.647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4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1.09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1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2,973,724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3,030,514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1,552,969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52.98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2018-10-14-s91-24-180827_L6_MS1_AB43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2,953,851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2,001,038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1,026,967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31.83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1.676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3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1.11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1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2,953,851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3,176,248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1,627,769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53.34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2018-10-14-s92-24-180827_L7_MS1_AB44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3,322,286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2,594,654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1,338,223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35.71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1.379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4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3,322,286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3,393,632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1,745,459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49.24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A8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2018-10-14-s93-24-180827_L8_MS1_AB45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2,815,703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1,288,250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659,274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22.41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2.824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1.88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F2E7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2,815,703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3,445,146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1,761,272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63.29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2018-10-14-s94-24-180827_L9_MS1_AB46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3,451,535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2,380,962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1,215,130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31.06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1.744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3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3,451,535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3,925,388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2,004,439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54.16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2018-10-14-s95-24-180827_L10_MS1_AB47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3,387,267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2,880,284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1,488,604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41.63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B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1.032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0.69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BF7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3,387,267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2,823,966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1,453,431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42.97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2018-10-14-s96-24-180827_L11_MS1_AB48</a:t>
                      </a:r>
                    </a:p>
                  </a:txBody>
                  <a:tcPr marL="6374" marR="6374" marT="6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3,059,039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1,779,734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916,566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26.93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2.173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CF0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D"/>
                    </a:solidFill>
                  </a:tcPr>
                </a:tc>
              </a:tr>
              <a:tr h="114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3,059,039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74" marR="6374" marT="637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3,666,264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1,884,359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374" marR="6374" marT="63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58.52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4" marR="6374" marT="63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34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48701</TotalTime>
  <Words>1664</Words>
  <Application>Microsoft Office PowerPoint</Application>
  <PresentationFormat>On-screen Show (16:9)</PresentationFormat>
  <Paragraphs>1843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1343</cp:revision>
  <dcterms:created xsi:type="dcterms:W3CDTF">2009-02-17T08:29:48Z</dcterms:created>
  <dcterms:modified xsi:type="dcterms:W3CDTF">2018-10-16T09:35:22Z</dcterms:modified>
</cp:coreProperties>
</file>