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44"/>
  </p:notesMasterIdLst>
  <p:sldIdLst>
    <p:sldId id="1906" r:id="rId2"/>
    <p:sldId id="1898" r:id="rId3"/>
    <p:sldId id="1900" r:id="rId4"/>
    <p:sldId id="543" r:id="rId5"/>
    <p:sldId id="1901" r:id="rId6"/>
    <p:sldId id="558" r:id="rId7"/>
    <p:sldId id="1902" r:id="rId8"/>
    <p:sldId id="559" r:id="rId9"/>
    <p:sldId id="560" r:id="rId10"/>
    <p:sldId id="561" r:id="rId11"/>
    <p:sldId id="546" r:id="rId12"/>
    <p:sldId id="547" r:id="rId13"/>
    <p:sldId id="554" r:id="rId14"/>
    <p:sldId id="549" r:id="rId15"/>
    <p:sldId id="550" r:id="rId16"/>
    <p:sldId id="555" r:id="rId17"/>
    <p:sldId id="551" r:id="rId18"/>
    <p:sldId id="552" r:id="rId19"/>
    <p:sldId id="556" r:id="rId20"/>
    <p:sldId id="557" r:id="rId21"/>
    <p:sldId id="1899" r:id="rId22"/>
    <p:sldId id="542" r:id="rId23"/>
    <p:sldId id="1905" r:id="rId24"/>
    <p:sldId id="591" r:id="rId25"/>
    <p:sldId id="545" r:id="rId26"/>
    <p:sldId id="1907" r:id="rId27"/>
    <p:sldId id="1903" r:id="rId28"/>
    <p:sldId id="1910" r:id="rId29"/>
    <p:sldId id="1911" r:id="rId30"/>
    <p:sldId id="548" r:id="rId31"/>
    <p:sldId id="1912" r:id="rId32"/>
    <p:sldId id="562" r:id="rId33"/>
    <p:sldId id="566" r:id="rId34"/>
    <p:sldId id="564" r:id="rId35"/>
    <p:sldId id="567" r:id="rId36"/>
    <p:sldId id="1904" r:id="rId37"/>
    <p:sldId id="595" r:id="rId38"/>
    <p:sldId id="596" r:id="rId39"/>
    <p:sldId id="597" r:id="rId40"/>
    <p:sldId id="598" r:id="rId41"/>
    <p:sldId id="599" r:id="rId42"/>
    <p:sldId id="1913" r:id="rId43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7/28/2022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 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3696-2595-EA6E-9991-80D12936DDF3}"/>
              </a:ext>
            </a:extLst>
          </p:cNvPr>
          <p:cNvSpPr txBox="1"/>
          <p:nvPr/>
        </p:nvSpPr>
        <p:spPr>
          <a:xfrm>
            <a:off x="304801" y="514350"/>
            <a:ext cx="8534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We received samples for </a:t>
            </a:r>
            <a:r>
              <a:rPr lang="en-US" i="1" dirty="0" err="1"/>
              <a:t>Cercocebus</a:t>
            </a:r>
            <a:r>
              <a:rPr lang="en-US" i="1" dirty="0"/>
              <a:t> </a:t>
            </a:r>
            <a:r>
              <a:rPr lang="en-US" i="1" dirty="0" err="1"/>
              <a:t>torquatus</a:t>
            </a:r>
            <a:r>
              <a:rPr lang="en-US" dirty="0"/>
              <a:t> and </a:t>
            </a:r>
            <a:r>
              <a:rPr lang="en-US" i="1" dirty="0" err="1"/>
              <a:t>Chlorocebus</a:t>
            </a:r>
            <a:r>
              <a:rPr lang="en-US" i="1" dirty="0"/>
              <a:t> </a:t>
            </a:r>
            <a:r>
              <a:rPr lang="en-US" i="1" dirty="0" err="1"/>
              <a:t>pygerythrus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- We currently have only very fragmented assemblies for both:</a:t>
            </a:r>
          </a:p>
          <a:p>
            <a:r>
              <a:rPr lang="en-US" dirty="0"/>
              <a:t>	- N50 values in the 10-30 kb range</a:t>
            </a:r>
          </a:p>
          <a:p>
            <a:r>
              <a:rPr lang="en-US" dirty="0"/>
              <a:t>	- lack of proper annotation</a:t>
            </a:r>
          </a:p>
          <a:p>
            <a:endParaRPr lang="en-US" dirty="0"/>
          </a:p>
          <a:p>
            <a:r>
              <a:rPr lang="en-US" dirty="0"/>
              <a:t>- Initially we didn’t even have these, and we were analyzing data against closely related species for which assemblies were available. </a:t>
            </a:r>
          </a:p>
          <a:p>
            <a:endParaRPr lang="en-US" dirty="0"/>
          </a:p>
          <a:p>
            <a:r>
              <a:rPr lang="en-US" dirty="0"/>
              <a:t>- The RNA analysis is particularly affected, keep this in mind for later on.</a:t>
            </a:r>
          </a:p>
        </p:txBody>
      </p:sp>
    </p:spTree>
    <p:extLst>
      <p:ext uri="{BB962C8B-B14F-4D97-AF65-F5344CB8AC3E}">
        <p14:creationId xmlns:p14="http://schemas.microsoft.com/office/powerpoint/2010/main" val="32839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18574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Cerebellum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0985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Frontal Cortex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821BA68-52F4-42D3-80F3-8F1B1DA7E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6924"/>
            <a:ext cx="4250826" cy="4250826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5D8A999-226E-4707-BF9C-C6BB571C5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74" y="6069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RNA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12385-E2D6-4988-B933-75165763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25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CF3F6-9984-4980-97CD-54E6F086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72967"/>
            <a:ext cx="8963827" cy="19858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ECC4E5-7A65-4FAA-B60F-37EFDFD6CECF}"/>
              </a:ext>
            </a:extLst>
          </p:cNvPr>
          <p:cNvGraphicFramePr>
            <a:graphicFrameLocks noGrp="1"/>
          </p:cNvGraphicFramePr>
          <p:nvPr/>
        </p:nvGraphicFramePr>
        <p:xfrm>
          <a:off x="3117849" y="2324100"/>
          <a:ext cx="3365502" cy="952500"/>
        </p:xfrm>
        <a:graphic>
          <a:graphicData uri="http://schemas.openxmlformats.org/drawingml/2006/table">
            <a:tbl>
              <a:tblPr/>
              <a:tblGrid>
                <a:gridCol w="753186">
                  <a:extLst>
                    <a:ext uri="{9D8B030D-6E8A-4147-A177-3AD203B41FA5}">
                      <a16:colId xmlns:a16="http://schemas.microsoft.com/office/drawing/2014/main" val="34795247"/>
                    </a:ext>
                  </a:extLst>
                </a:gridCol>
                <a:gridCol w="610176">
                  <a:extLst>
                    <a:ext uri="{9D8B030D-6E8A-4147-A177-3AD203B41FA5}">
                      <a16:colId xmlns:a16="http://schemas.microsoft.com/office/drawing/2014/main" val="1066061670"/>
                    </a:ext>
                  </a:extLst>
                </a:gridCol>
                <a:gridCol w="610176">
                  <a:extLst>
                    <a:ext uri="{9D8B030D-6E8A-4147-A177-3AD203B41FA5}">
                      <a16:colId xmlns:a16="http://schemas.microsoft.com/office/drawing/2014/main" val="122117494"/>
                    </a:ext>
                  </a:extLst>
                </a:gridCol>
                <a:gridCol w="781788">
                  <a:extLst>
                    <a:ext uri="{9D8B030D-6E8A-4147-A177-3AD203B41FA5}">
                      <a16:colId xmlns:a16="http://schemas.microsoft.com/office/drawing/2014/main" val="4054472799"/>
                    </a:ext>
                  </a:extLst>
                </a:gridCol>
                <a:gridCol w="610176">
                  <a:extLst>
                    <a:ext uri="{9D8B030D-6E8A-4147-A177-3AD203B41FA5}">
                      <a16:colId xmlns:a16="http://schemas.microsoft.com/office/drawing/2014/main" val="304635244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Cercocebus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Cercocebus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9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#Class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#Class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941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39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0.633489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96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0.718072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8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14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0.293897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F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0.175727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7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42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31175-3562-4396-9BBF-6506BB49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3124"/>
            <a:ext cx="4250826" cy="42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FA0FB-4955-4975-8B4A-A03F016A24C3}"/>
              </a:ext>
            </a:extLst>
          </p:cNvPr>
          <p:cNvSpPr txBox="1"/>
          <p:nvPr/>
        </p:nvSpPr>
        <p:spPr>
          <a:xfrm>
            <a:off x="1752600" y="171067"/>
            <a:ext cx="16285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atys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9D970-FA65-46E7-8CA9-B39A93C35B81}"/>
              </a:ext>
            </a:extLst>
          </p:cNvPr>
          <p:cNvSpPr txBox="1"/>
          <p:nvPr/>
        </p:nvSpPr>
        <p:spPr>
          <a:xfrm>
            <a:off x="5943600" y="133350"/>
            <a:ext cx="21387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Chlorocebus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sabaeus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2147BF-0174-4A33-BEA3-2382FD0A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3124"/>
            <a:ext cx="4250826" cy="42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9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0F0F178F-E326-4CBF-A557-CFB5F280ABF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Species mapping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394EF-E6B4-4F68-9A00-6AAFA847CD20}"/>
              </a:ext>
            </a:extLst>
          </p:cNvPr>
          <p:cNvSpPr txBox="1"/>
          <p:nvPr/>
        </p:nvSpPr>
        <p:spPr>
          <a:xfrm>
            <a:off x="177452" y="438150"/>
            <a:ext cx="876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alignment was against the combined index and only the second two rounds were pool split across species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FC33735-2CC8-4803-8E7C-0FF59C6F8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6775"/>
            <a:ext cx="3995155" cy="394477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368DD51-F350-4701-9EAE-C098ADDF7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75"/>
            <a:ext cx="3995155" cy="39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DEEFC-5AE9-4F52-A4E3-6A9F9792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16" y="361950"/>
            <a:ext cx="4777284" cy="4675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15DED-01B4-488E-9F60-EBCC9977AE7F}"/>
              </a:ext>
            </a:extLst>
          </p:cNvPr>
          <p:cNvSpPr txBox="1"/>
          <p:nvPr/>
        </p:nvSpPr>
        <p:spPr>
          <a:xfrm>
            <a:off x="3581400" y="8007"/>
            <a:ext cx="21387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Chlorocebus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sabaeus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4CFE5-0F3F-4A05-9EF8-88D68DD88A20}"/>
              </a:ext>
            </a:extLst>
          </p:cNvPr>
          <p:cNvSpPr txBox="1"/>
          <p:nvPr/>
        </p:nvSpPr>
        <p:spPr>
          <a:xfrm>
            <a:off x="146305" y="1047750"/>
            <a:ext cx="2086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cluster assignment yet, as the annotation only had symbols, not gene names</a:t>
            </a:r>
          </a:p>
        </p:txBody>
      </p:sp>
    </p:spTree>
    <p:extLst>
      <p:ext uri="{BB962C8B-B14F-4D97-AF65-F5344CB8AC3E}">
        <p14:creationId xmlns:p14="http://schemas.microsoft.com/office/powerpoint/2010/main" val="49892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920F6-099D-4654-B0E7-32828FB2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58" y="233796"/>
            <a:ext cx="4777284" cy="4675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02FADC-6E8A-4F91-9AA7-1E4B2AEF37CD}"/>
              </a:ext>
            </a:extLst>
          </p:cNvPr>
          <p:cNvSpPr txBox="1"/>
          <p:nvPr/>
        </p:nvSpPr>
        <p:spPr>
          <a:xfrm>
            <a:off x="3124200" y="8007"/>
            <a:ext cx="31838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Chlorocebus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sabaeus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cerebellum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70549-ED65-4E00-97D4-74495AC2FACD}"/>
              </a:ext>
            </a:extLst>
          </p:cNvPr>
          <p:cNvSpPr txBox="1"/>
          <p:nvPr/>
        </p:nvSpPr>
        <p:spPr>
          <a:xfrm>
            <a:off x="6096000" y="219075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2FADC-6E8A-4F91-9AA7-1E4B2AEF37CD}"/>
              </a:ext>
            </a:extLst>
          </p:cNvPr>
          <p:cNvSpPr txBox="1"/>
          <p:nvPr/>
        </p:nvSpPr>
        <p:spPr>
          <a:xfrm>
            <a:off x="3124200" y="8007"/>
            <a:ext cx="2740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Chlorocebus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sabaeus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cortex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61F6A-917D-4942-9DAF-CE6CAFA7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58" y="361950"/>
            <a:ext cx="4777284" cy="4675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5F8D0-ECDC-40F3-A4DB-C254E24A3C53}"/>
              </a:ext>
            </a:extLst>
          </p:cNvPr>
          <p:cNvSpPr txBox="1"/>
          <p:nvPr/>
        </p:nvSpPr>
        <p:spPr>
          <a:xfrm>
            <a:off x="6096000" y="219075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B9681-03B4-4A77-A47F-7CA5497933A3}"/>
              </a:ext>
            </a:extLst>
          </p:cNvPr>
          <p:cNvSpPr txBox="1"/>
          <p:nvPr/>
        </p:nvSpPr>
        <p:spPr>
          <a:xfrm>
            <a:off x="3757738" y="57150"/>
            <a:ext cx="16285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atys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AE2A0-064B-4E67-8EB8-6B3DB4BF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1950"/>
            <a:ext cx="4682877" cy="4675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BB3AB-34B9-4532-908F-09A9444E7D36}"/>
              </a:ext>
            </a:extLst>
          </p:cNvPr>
          <p:cNvSpPr txBox="1"/>
          <p:nvPr/>
        </p:nvSpPr>
        <p:spPr>
          <a:xfrm>
            <a:off x="5867400" y="1123950"/>
            <a:ext cx="3224152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0 – NPC</a:t>
            </a:r>
          </a:p>
          <a:p>
            <a:r>
              <a:rPr lang="en-US" dirty="0"/>
              <a:t>Cluster 1 – oligodendrocyte</a:t>
            </a:r>
          </a:p>
          <a:p>
            <a:r>
              <a:rPr lang="en-US" dirty="0"/>
              <a:t>Cluster 2 – Glutamatergic neurons</a:t>
            </a:r>
          </a:p>
          <a:p>
            <a:r>
              <a:rPr lang="en-US" dirty="0"/>
              <a:t>Cluster 3 – GABAergic neurons</a:t>
            </a:r>
          </a:p>
          <a:p>
            <a:r>
              <a:rPr lang="en-US" dirty="0"/>
              <a:t>Cluster 4 – GABAergic neurons</a:t>
            </a:r>
          </a:p>
          <a:p>
            <a:r>
              <a:rPr lang="en-US" dirty="0"/>
              <a:t>Cluster 5 – GABAergic neurons</a:t>
            </a:r>
          </a:p>
          <a:p>
            <a:r>
              <a:rPr lang="en-US" dirty="0"/>
              <a:t>Cluster 1 – oligodendrocyte precursor</a:t>
            </a:r>
          </a:p>
        </p:txBody>
      </p:sp>
    </p:spTree>
    <p:extLst>
      <p:ext uri="{BB962C8B-B14F-4D97-AF65-F5344CB8AC3E}">
        <p14:creationId xmlns:p14="http://schemas.microsoft.com/office/powerpoint/2010/main" val="184340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2279-AB8B-418A-8659-F8C18029AA51}"/>
              </a:ext>
            </a:extLst>
          </p:cNvPr>
          <p:cNvSpPr txBox="1"/>
          <p:nvPr/>
        </p:nvSpPr>
        <p:spPr>
          <a:xfrm>
            <a:off x="3757738" y="57150"/>
            <a:ext cx="27329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atys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cerebellum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E7BE9-8585-4BB8-B1D6-E83D042F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23" y="361950"/>
            <a:ext cx="4682877" cy="4675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978D1-A428-4990-A2BE-9531939B50C1}"/>
              </a:ext>
            </a:extLst>
          </p:cNvPr>
          <p:cNvSpPr txBox="1"/>
          <p:nvPr/>
        </p:nvSpPr>
        <p:spPr>
          <a:xfrm>
            <a:off x="6096000" y="219075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5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B2276-105C-4A36-8E15-ECC29C83C5C6}"/>
              </a:ext>
            </a:extLst>
          </p:cNvPr>
          <p:cNvSpPr txBox="1"/>
          <p:nvPr/>
        </p:nvSpPr>
        <p:spPr>
          <a:xfrm>
            <a:off x="3757738" y="57150"/>
            <a:ext cx="22896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atys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cortex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202D5-BD80-4042-8277-94758376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48" y="438150"/>
            <a:ext cx="4500152" cy="4493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502551-10D1-4C49-873E-25C4442EED6F}"/>
              </a:ext>
            </a:extLst>
          </p:cNvPr>
          <p:cNvSpPr txBox="1"/>
          <p:nvPr/>
        </p:nvSpPr>
        <p:spPr>
          <a:xfrm>
            <a:off x="6096000" y="219075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9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BRAIN LIBRARIES</a:t>
            </a:r>
            <a:endParaRPr lang="en-US" sz="4400" b="1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2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B2276-105C-4A36-8E15-ECC29C83C5C6}"/>
              </a:ext>
            </a:extLst>
          </p:cNvPr>
          <p:cNvSpPr txBox="1"/>
          <p:nvPr/>
        </p:nvSpPr>
        <p:spPr>
          <a:xfrm>
            <a:off x="3757738" y="57150"/>
            <a:ext cx="16285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atys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02551-10D1-4C49-873E-25C4442EED6F}"/>
              </a:ext>
            </a:extLst>
          </p:cNvPr>
          <p:cNvSpPr txBox="1"/>
          <p:nvPr/>
        </p:nvSpPr>
        <p:spPr>
          <a:xfrm>
            <a:off x="6096000" y="219075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807BF-735F-40D4-918C-A2089247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361950"/>
            <a:ext cx="8312727" cy="45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BRAIN LIBRARIES, PRODUCTION-SCALE RUN</a:t>
            </a:r>
            <a:endParaRPr lang="en-US" sz="4400" b="1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8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ATAC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18311-22DC-42A4-9F5B-3DF280BF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18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1F89C-F8DC-4D0B-BCAF-A4301A6C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29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RNA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CCCDF-F0DD-4A6E-B54D-9BC05DF6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25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C3A79-B358-4395-B954-A44926A5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3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RNA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CCCDF-F0DD-4A6E-B54D-9BC05DF6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1276350"/>
            <a:ext cx="8963827" cy="325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82FF1-88B7-417B-B3F2-0130DA50F7CD}"/>
              </a:ext>
            </a:extLst>
          </p:cNvPr>
          <p:cNvSpPr txBox="1"/>
          <p:nvPr/>
        </p:nvSpPr>
        <p:spPr>
          <a:xfrm>
            <a:off x="76200" y="43815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cells above 500 UMIs are low because of the poor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assembly+annotation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analyzed against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Chlorocebus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sabaeus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one of these libraries generated a lot more cells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5D22B-73BC-4AB5-9EE2-4925B2E0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1581150"/>
            <a:ext cx="8963827" cy="1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23773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Cerebellum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6185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Frontal Cortex 1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6E7EFD0-3A79-4DE1-8000-E50BE804E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0724"/>
            <a:ext cx="4250826" cy="425082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6EDE5BE-900C-40B3-8CAC-23F1D4436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74" y="5307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20177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Cerebellum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2588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Frontal Cortex 1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042E8AC-F233-46D0-AD26-8AC407FB0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0724"/>
            <a:ext cx="4250826" cy="425082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B3889B6-10FE-487F-A190-3BFADA82F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07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3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KIDNEY LIBRARIES</a:t>
            </a:r>
            <a:endParaRPr lang="en-US" sz="4400" b="1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1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9F733F3B-5D35-D403-80E2-F90077B0AC51}"/>
              </a:ext>
            </a:extLst>
          </p:cNvPr>
          <p:cNvSpPr/>
          <p:nvPr/>
        </p:nvSpPr>
        <p:spPr>
          <a:xfrm>
            <a:off x="304800" y="215495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ATAC (single-cell processing)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6FA71-BDFE-4221-33D9-52C14096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20295"/>
            <a:ext cx="8963827" cy="316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23036-1BEA-E108-7ABC-2FE37F4E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25095"/>
            <a:ext cx="8963827" cy="3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1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Fragment length</a:t>
            </a:r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EC6C2BDA-1D9D-4F1B-ABD7-80118E651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2310"/>
            <a:ext cx="4413477" cy="3278881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79404229-3B10-4026-BF0C-407A9408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3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0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ATAC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18311-22DC-42A4-9F5B-3DF280BF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76948"/>
            <a:ext cx="8963827" cy="318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6E1889-7CCF-4BF9-A4CC-20E39D7A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95350"/>
            <a:ext cx="8963827" cy="3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2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TSS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B6C5-DAD8-4BF6-AC33-A342826CDDA7}"/>
              </a:ext>
            </a:extLst>
          </p:cNvPr>
          <p:cNvSpPr txBox="1"/>
          <p:nvPr/>
        </p:nvSpPr>
        <p:spPr>
          <a:xfrm>
            <a:off x="177452" y="438150"/>
            <a:ext cx="876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we don’t have proper 5’UTR annotations!!!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31BCC85-6638-4118-ADE5-4E1AC1AB5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59324"/>
            <a:ext cx="3721626" cy="425082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8E2D997-2563-458C-9709-35EE9D309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59324"/>
            <a:ext cx="37216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5E447-316F-4C29-9F99-C23CF212B7F6}"/>
              </a:ext>
            </a:extLst>
          </p:cNvPr>
          <p:cNvSpPr txBox="1"/>
          <p:nvPr/>
        </p:nvSpPr>
        <p:spPr>
          <a:xfrm>
            <a:off x="374904" y="209550"/>
            <a:ext cx="8540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SK-L322-Mangabey_Left_kidney_ID_FRU                                        SK-L322-Vervet_Left_kidney_ID_1140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3155E83-6558-45B8-A75D-D55E92D42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9557"/>
            <a:ext cx="3864387" cy="3864387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CE9D6A2-3878-46EF-B745-906D91CE1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13" y="612363"/>
            <a:ext cx="3864387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8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49E3E-BB89-45D8-B1E4-6F0E073FAE08}"/>
              </a:ext>
            </a:extLst>
          </p:cNvPr>
          <p:cNvSpPr txBox="1"/>
          <p:nvPr/>
        </p:nvSpPr>
        <p:spPr>
          <a:xfrm>
            <a:off x="374904" y="209550"/>
            <a:ext cx="8540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SK-L322-Vervet_Left_kidney_ID_1404                                                      SK-L322-Vervet_Right_kidney_ID_1607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0CCC437-BA85-4409-A0B4-C5B3D5BD8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337"/>
            <a:ext cx="4250826" cy="425082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B7A3C8D-1C74-444E-A3DD-F78DD1758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RNA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4DEA8-0617-4E22-BC43-6B28CBFE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25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C93EF-375B-41A9-92D8-5928D782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4016"/>
            <a:ext cx="8963827" cy="3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6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714FD-E9CC-4369-BCCE-A5682F5FE29A}"/>
              </a:ext>
            </a:extLst>
          </p:cNvPr>
          <p:cNvSpPr txBox="1"/>
          <p:nvPr/>
        </p:nvSpPr>
        <p:spPr>
          <a:xfrm>
            <a:off x="374904" y="209550"/>
            <a:ext cx="8540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SK-L330-Mangabey_Left_kidney_ID_FRU                                             SK-L330-Vervet_Left_kidney_ID_1140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E7F5E32-B084-437A-867D-0D9390CC5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337"/>
            <a:ext cx="4250826" cy="425082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3FE393F-56B5-45C4-8694-0E84025E0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5F181-C976-47D9-9379-309F60A41E9F}"/>
              </a:ext>
            </a:extLst>
          </p:cNvPr>
          <p:cNvSpPr txBox="1"/>
          <p:nvPr/>
        </p:nvSpPr>
        <p:spPr>
          <a:xfrm>
            <a:off x="374904" y="209550"/>
            <a:ext cx="8540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SK-L330-Vervet_Left_kidney_ID_1404                                             SK-L330-Vervet_Right_kidney_ID_1607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82984A9-C387-4B32-8FE7-E7CFC1E45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94" y="666750"/>
            <a:ext cx="3864387" cy="3864387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15E2E41-B41C-4056-BAA3-0C506B338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666750"/>
            <a:ext cx="3864387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OVARY LIBRARIES</a:t>
            </a:r>
            <a:endParaRPr lang="en-US" sz="4400" b="1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23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Ovary libraries ATAC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661CD-F457-6E8F-E946-42352A7B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16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490B8-571A-4922-8BBC-DC76EA7B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11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4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1710675-7CAF-0231-4640-112B638DC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2310"/>
            <a:ext cx="4413477" cy="3278881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44D8FFF-7071-6073-E85F-4194EC1F7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4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3C1ABFA-2321-CCF6-B73F-889669873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2310"/>
            <a:ext cx="4413477" cy="3278881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50E3D51-C176-378D-5002-9FB06D0E2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3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Fragment length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838074CD-FC06-4BD8-A859-D7C6E3DF4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2310"/>
            <a:ext cx="4413477" cy="3278881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2A254456-1191-49BB-80F7-0F158F537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3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6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A9605017-E4D4-0680-6ED7-94BD77904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2310"/>
            <a:ext cx="4413477" cy="3278881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1EC6FBA5-7F9D-A80D-17CA-E50B3460F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7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06FA6F9-9886-726D-D517-4BE94C114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2310"/>
            <a:ext cx="4413477" cy="3278881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DC1CD23E-B058-D51F-7C5B-78EB6794E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32310"/>
            <a:ext cx="4413477" cy="3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8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PROPOSAL FOR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3696-2595-EA6E-9991-80D12936DDF3}"/>
              </a:ext>
            </a:extLst>
          </p:cNvPr>
          <p:cNvSpPr txBox="1"/>
          <p:nvPr/>
        </p:nvSpPr>
        <p:spPr>
          <a:xfrm>
            <a:off x="304801" y="514350"/>
            <a:ext cx="8534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Not all samples work reliably.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have identified fragment distribution (specifically, the lack of a clear nucleosomal peak as a clear correlate of poor single-cell separation, which allows us to QC samples before committing to large-scale sequencing runs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However, for now brain appears to work best and the current proposal is to focus on it for the initial study out of this project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goal is to do very deep (&gt;5x the cell number we have now) brain profiling for as many species as we can.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question is how many brains can be obtained and for what </a:t>
            </a:r>
            <a:r>
              <a:rPr lang="en-US"/>
              <a:t>other species?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2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TSS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B6C5-DAD8-4BF6-AC33-A342826CDDA7}"/>
              </a:ext>
            </a:extLst>
          </p:cNvPr>
          <p:cNvSpPr txBox="1"/>
          <p:nvPr/>
        </p:nvSpPr>
        <p:spPr>
          <a:xfrm>
            <a:off x="177452" y="438150"/>
            <a:ext cx="876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we don’t have proper 5’UTR annotations!!!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BA69D77-7BF2-4E38-BB87-485D6B1B3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0963"/>
            <a:ext cx="3383296" cy="386438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794F2BD-1081-4B4C-98EF-E68DDCB50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4" y="840963"/>
            <a:ext cx="3383296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F317AF9-F5EA-4A77-A9B4-20FE1EF8ED9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TSS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B6C5-DAD8-4BF6-AC33-A342826CDDA7}"/>
              </a:ext>
            </a:extLst>
          </p:cNvPr>
          <p:cNvSpPr txBox="1"/>
          <p:nvPr/>
        </p:nvSpPr>
        <p:spPr>
          <a:xfrm>
            <a:off x="177452" y="438150"/>
            <a:ext cx="876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we don’t have proper 5’UTR annotations!!!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4A4896B-4BF0-4A04-85C2-E52B98544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71550"/>
            <a:ext cx="3383296" cy="386438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4BE5B7D-1B11-480D-9A81-90973284D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04" y="971550"/>
            <a:ext cx="3383296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22938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Cerebellum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4582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Frontal Cortex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F2B1CB6-941A-4C75-9C8C-28302EC8D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0" y="530724"/>
            <a:ext cx="4250826" cy="425082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A3B6003-3ECF-4C1C-8945-DC90EC1B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93" y="5307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18574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Cerebellum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0985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Vervet Frontal Cortex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E52A027-8BD0-4F78-BB06-F14E95B92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6924"/>
            <a:ext cx="4250826" cy="425082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E4E588A-A185-41C7-93C2-BD70D5B82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74" y="6069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6CE6-93F9-4DDC-A610-13E7DD0F6116}"/>
              </a:ext>
            </a:extLst>
          </p:cNvPr>
          <p:cNvSpPr txBox="1"/>
          <p:nvPr/>
        </p:nvSpPr>
        <p:spPr>
          <a:xfrm>
            <a:off x="1752600" y="209550"/>
            <a:ext cx="22938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Cerebellum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D320A-10B5-43AA-A169-C637EB6385DB}"/>
              </a:ext>
            </a:extLst>
          </p:cNvPr>
          <p:cNvSpPr txBox="1"/>
          <p:nvPr/>
        </p:nvSpPr>
        <p:spPr>
          <a:xfrm>
            <a:off x="5943600" y="171833"/>
            <a:ext cx="24582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Mangabey Frontal Cortex</a:t>
            </a:r>
          </a:p>
        </p:txBody>
      </p:sp>
      <p:pic>
        <p:nvPicPr>
          <p:cNvPr id="4" name="Picture 3" descr="Line chart&#10;&#10;Description automatically generated">
            <a:extLst>
              <a:ext uri="{FF2B5EF4-FFF2-40B4-BE49-F238E27FC236}">
                <a16:creationId xmlns:a16="http://schemas.microsoft.com/office/drawing/2014/main" id="{78BA05B7-B154-489C-B0ED-2E78F4E54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6924"/>
            <a:ext cx="4250826" cy="425082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7045316-A10E-4957-8999-7413E9394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69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2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79451</TotalTime>
  <Words>554</Words>
  <Application>Microsoft Office PowerPoint</Application>
  <PresentationFormat>On-screen Show (16:9)</PresentationFormat>
  <Paragraphs>137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BRAIN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LIBRARIES, PRODUCTION-SCALE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KIDNEY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OVARY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2304</cp:revision>
  <dcterms:created xsi:type="dcterms:W3CDTF">2009-02-17T08:29:48Z</dcterms:created>
  <dcterms:modified xsi:type="dcterms:W3CDTF">2022-07-28T14:50:22Z</dcterms:modified>
</cp:coreProperties>
</file>