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6" r:id="rId1"/>
  </p:sldMasterIdLst>
  <p:notesMasterIdLst>
    <p:notesMasterId r:id="rId22"/>
  </p:notesMasterIdLst>
  <p:sldIdLst>
    <p:sldId id="542" r:id="rId2"/>
    <p:sldId id="560" r:id="rId3"/>
    <p:sldId id="561" r:id="rId4"/>
    <p:sldId id="559" r:id="rId5"/>
    <p:sldId id="552" r:id="rId6"/>
    <p:sldId id="562" r:id="rId7"/>
    <p:sldId id="554" r:id="rId8"/>
    <p:sldId id="564" r:id="rId9"/>
    <p:sldId id="566" r:id="rId10"/>
    <p:sldId id="551" r:id="rId11"/>
    <p:sldId id="556" r:id="rId12"/>
    <p:sldId id="567" r:id="rId13"/>
    <p:sldId id="547" r:id="rId14"/>
    <p:sldId id="568" r:id="rId15"/>
    <p:sldId id="569" r:id="rId16"/>
    <p:sldId id="571" r:id="rId17"/>
    <p:sldId id="572" r:id="rId18"/>
    <p:sldId id="548" r:id="rId19"/>
    <p:sldId id="557" r:id="rId20"/>
    <p:sldId id="570" r:id="rId21"/>
  </p:sldIdLst>
  <p:sldSz cx="9144000" cy="5143500" type="screen16x9"/>
  <p:notesSz cx="6858000" cy="9144000"/>
  <p:defaultTextStyle>
    <a:defPPr>
      <a:defRPr lang="en-US"/>
    </a:defPPr>
    <a:lvl1pPr marL="0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9576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79152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18728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58303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97879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37455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77031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516607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A3"/>
    <a:srgbClr val="FFFF81"/>
    <a:srgbClr val="FFFF93"/>
    <a:srgbClr val="FFFFFF"/>
    <a:srgbClr val="0033CC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96433" autoAdjust="0"/>
  </p:normalViewPr>
  <p:slideViewPr>
    <p:cSldViewPr>
      <p:cViewPr varScale="1">
        <p:scale>
          <a:sx n="150" d="100"/>
          <a:sy n="150" d="100"/>
        </p:scale>
        <p:origin x="510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605F3-DAB6-4034-B7BA-181631FF0764}" type="datetimeFigureOut">
              <a:rPr lang="en-US" smtClean="0"/>
              <a:pPr/>
              <a:t>2021-09-28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A96DE-1578-4FF1-BDBD-52F7D246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9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39576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79152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18728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58303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197879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37455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077031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16607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6" tIns="43957" rIns="87916" bIns="43957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2" y="52319"/>
            <a:ext cx="9013374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1" y="2400300"/>
            <a:ext cx="6400800" cy="1200150"/>
          </a:xfrm>
        </p:spPr>
        <p:txBody>
          <a:bodyPr/>
          <a:lstStyle>
            <a:lvl1pPr marL="0" indent="0" algn="ctr">
              <a:buNone/>
              <a:defRPr sz="2500">
                <a:solidFill>
                  <a:schemeClr val="tx2"/>
                </a:solidFill>
              </a:defRPr>
            </a:lvl1pPr>
            <a:lvl2pPr marL="439576" indent="0" algn="ctr">
              <a:buNone/>
            </a:lvl2pPr>
            <a:lvl3pPr marL="879152" indent="0" algn="ctr">
              <a:buNone/>
            </a:lvl3pPr>
            <a:lvl4pPr marL="1318728" indent="0" algn="ctr">
              <a:buNone/>
            </a:lvl4pPr>
            <a:lvl5pPr marL="1758303" indent="0" algn="ctr">
              <a:buNone/>
            </a:lvl5pPr>
            <a:lvl6pPr marL="2197879" indent="0" algn="ctr">
              <a:buNone/>
            </a:lvl6pPr>
            <a:lvl7pPr marL="2637455" indent="0" algn="ctr">
              <a:buNone/>
            </a:lvl7pPr>
            <a:lvl8pPr marL="3077031" indent="0" algn="ctr">
              <a:buNone/>
            </a:lvl8pPr>
            <a:lvl9pPr marL="3516607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1033-60DB-4CF3-B987-BD08B57DB74B}" type="datetime1">
              <a:rPr lang="en-US" smtClean="0"/>
              <a:t>2021-09-28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5" y="1086978"/>
            <a:ext cx="9021537" cy="11455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5" y="1047542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5" y="2232488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49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9DA6-E211-42C3-9C02-2CA7AE388112}" type="datetime1">
              <a:rPr lang="en-US" smtClean="0"/>
              <a:t>2021-09-28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80"/>
            <a:ext cx="2011680" cy="438864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205980"/>
            <a:ext cx="5562601" cy="438864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E527-3E0F-45C1-8B5D-E4E95FAA5ADC}" type="datetime1">
              <a:rPr lang="en-US" smtClean="0"/>
              <a:t>2021-09-28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FFD1-4403-4822-836C-39D9D1ADD929}" type="datetime1">
              <a:rPr lang="en-US" smtClean="0"/>
              <a:t>2021-09-28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1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6" tIns="43957" rIns="87916" bIns="43957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2" y="52319"/>
            <a:ext cx="9013374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38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0954"/>
            <a:ext cx="7772400" cy="1003697"/>
          </a:xfrm>
        </p:spPr>
        <p:txBody>
          <a:bodyPr anchor="t" anchorCtr="0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6DADA-AEC3-414F-B697-76CD612200B9}" type="datetime1">
              <a:rPr lang="en-US" smtClean="0"/>
              <a:t>2021-09-28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1" y="4629150"/>
            <a:ext cx="4000499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4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7" y="1756108"/>
            <a:ext cx="9013782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7" y="1851660"/>
            <a:ext cx="9014622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5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0F00-299A-43B2-B9C5-15425944D1A6}" type="datetime1">
              <a:rPr lang="en-US" smtClean="0"/>
              <a:t>2021-09-28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1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1085851"/>
            <a:ext cx="3733801" cy="571500"/>
          </a:xfrm>
          <a:noFill/>
          <a:ln w="12700" cap="sq" cmpd="sng" algn="ctr">
            <a:noFill/>
            <a:prstDash val="solid"/>
          </a:ln>
        </p:spPr>
        <p:txBody>
          <a:bodyPr lIns="87916" anchor="b" anchorCtr="0">
            <a:noAutofit/>
          </a:bodyPr>
          <a:lstStyle>
            <a:lvl1pPr marL="0" indent="0">
              <a:buNone/>
              <a:defRPr sz="23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7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1" y="1085851"/>
            <a:ext cx="3733801" cy="571500"/>
          </a:xfrm>
          <a:noFill/>
          <a:ln w="12700" cap="sq" cmpd="sng" algn="ctr">
            <a:noFill/>
            <a:prstDash val="solid"/>
          </a:ln>
        </p:spPr>
        <p:txBody>
          <a:bodyPr lIns="87916" anchor="b" anchorCtr="0">
            <a:noAutofit/>
          </a:bodyPr>
          <a:lstStyle>
            <a:lvl1pPr marL="0" indent="0">
              <a:buNone/>
              <a:defRPr sz="23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7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CF04-5070-4FBA-BCBB-05551ABD8144}" type="datetime1">
              <a:rPr lang="en-US" smtClean="0"/>
              <a:t>2021-09-28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1" y="1685925"/>
            <a:ext cx="3733801" cy="29146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1" y="1685925"/>
            <a:ext cx="3733801" cy="29146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08F0-FF56-44DD-B9E9-639DC090AD71}" type="datetime1">
              <a:rPr lang="en-US" smtClean="0"/>
              <a:t>2021-09-28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7424-37F0-46E8-9C8E-793850C83AB6}" type="datetime1">
              <a:rPr lang="en-US" smtClean="0"/>
              <a:t>2021-09-28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6" y="52316"/>
            <a:ext cx="9013374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04788"/>
            <a:ext cx="7772400" cy="857250"/>
          </a:xfrm>
        </p:spPr>
        <p:txBody>
          <a:bodyPr anchor="b" anchorCtr="0"/>
          <a:lstStyle>
            <a:lvl1pPr algn="l">
              <a:buNone/>
              <a:defRPr sz="3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1" y="1200150"/>
            <a:ext cx="1905001" cy="3371850"/>
          </a:xfrm>
        </p:spPr>
        <p:txBody>
          <a:bodyPr/>
          <a:lstStyle>
            <a:lvl1pPr marL="0" indent="0">
              <a:buNone/>
              <a:defRPr sz="1700"/>
            </a:lvl1pPr>
            <a:lvl2pPr>
              <a:buNone/>
              <a:defRPr sz="12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DCFB-86CC-43DF-A500-F039ACCC0C66}" type="datetime1">
              <a:rPr lang="en-US" smtClean="0"/>
              <a:t>2021-09-28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1" cy="33718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7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500"/>
            </a:lvl1pPr>
            <a:lvl2pPr>
              <a:defRPr sz="12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3866-0749-444E-B04E-23BD34FDFB51}" type="datetime1">
              <a:rPr lang="en-US" smtClean="0"/>
              <a:t>2021-09-28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1" y="4629150"/>
            <a:ext cx="3886201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5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6" y="3512666"/>
            <a:ext cx="9006841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12" y="3487857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3" y="3579920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11" y="50008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1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6" tIns="43957" rIns="87916" bIns="43957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6" y="52316"/>
            <a:ext cx="9013374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1" y="205979"/>
            <a:ext cx="7772400" cy="857250"/>
          </a:xfrm>
          <a:prstGeom prst="rect">
            <a:avLst/>
          </a:prstGeom>
        </p:spPr>
        <p:txBody>
          <a:bodyPr lIns="87916" tIns="43957" rIns="87916" bIns="87916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1" y="1085850"/>
            <a:ext cx="7772400" cy="3429000"/>
          </a:xfrm>
          <a:prstGeom prst="rect">
            <a:avLst/>
          </a:prstGeom>
        </p:spPr>
        <p:txBody>
          <a:bodyPr lIns="87916" tIns="43957" rIns="87916" bIns="43957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1" y="4643438"/>
            <a:ext cx="2476499" cy="357188"/>
          </a:xfrm>
          <a:prstGeom prst="rect">
            <a:avLst/>
          </a:prstGeom>
        </p:spPr>
        <p:txBody>
          <a:bodyPr lIns="87916" tIns="43957" rIns="87916" bIns="43957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9FBE920-E4F6-43A4-A41A-3E3B2975D6B0}" type="datetime1">
              <a:rPr lang="en-US" smtClean="0"/>
              <a:t>2021-09-28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lIns="87916" tIns="43957" rIns="87916" bIns="43957"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5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3746" indent="-263746" algn="l" rtl="0" eaLnBrk="1" latinLnBrk="0" hangingPunct="1">
        <a:spcBef>
          <a:spcPts val="557"/>
        </a:spcBef>
        <a:buClr>
          <a:schemeClr val="accent1"/>
        </a:buClr>
        <a:buSzPct val="85000"/>
        <a:buFont typeface="Wingdings 2"/>
        <a:buChar char="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27491" indent="-219788" algn="l" rtl="0" eaLnBrk="1" latinLnBrk="0" hangingPunct="1">
        <a:spcBef>
          <a:spcPts val="355"/>
        </a:spcBef>
        <a:buClr>
          <a:schemeClr val="accent2"/>
        </a:buClr>
        <a:buSzPct val="85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791236" indent="-219788" algn="l" rtl="0" eaLnBrk="1" latinLnBrk="0" hangingPunct="1">
        <a:spcBef>
          <a:spcPts val="355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54982" indent="-219788" algn="l" rtl="0" eaLnBrk="1" latinLnBrk="0" hangingPunct="1">
        <a:spcBef>
          <a:spcPts val="355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18728" indent="-219788" algn="l" rtl="0" eaLnBrk="1" latinLnBrk="0" hangingPunct="1">
        <a:spcBef>
          <a:spcPts val="355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82473" indent="-219788" algn="l" rtl="0" eaLnBrk="1" latinLnBrk="0" hangingPunct="1">
        <a:spcBef>
          <a:spcPts val="355"/>
        </a:spcBef>
        <a:buClr>
          <a:schemeClr val="accent3"/>
        </a:buClr>
        <a:buChar char="•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846219" indent="-219788" algn="l" rtl="0" eaLnBrk="1" latinLnBrk="0" hangingPunct="1">
        <a:spcBef>
          <a:spcPts val="355"/>
        </a:spcBef>
        <a:buClr>
          <a:schemeClr val="accent2"/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109965" indent="-219788" algn="l" rtl="0" eaLnBrk="1" latinLnBrk="0" hangingPunct="1">
        <a:spcBef>
          <a:spcPts val="355"/>
        </a:spcBef>
        <a:buClr>
          <a:schemeClr val="accent1">
            <a:tint val="60000"/>
          </a:schemeClr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373709" indent="-219788" algn="l" rtl="0" eaLnBrk="1" latinLnBrk="0" hangingPunct="1">
        <a:spcBef>
          <a:spcPts val="355"/>
        </a:spcBef>
        <a:buClr>
          <a:schemeClr val="accent2">
            <a:tint val="60000"/>
          </a:schemeClr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395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791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187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7583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1978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6374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0770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5166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Dataset stats RNA (incorrect human-only alignments)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438150"/>
            <a:ext cx="8963827" cy="39461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462396"/>
              </p:ext>
            </p:extLst>
          </p:nvPr>
        </p:nvGraphicFramePr>
        <p:xfrm>
          <a:off x="1981200" y="2266950"/>
          <a:ext cx="1828800" cy="19050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SK-L247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hg38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557,177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374,680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227,747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196,668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43,105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789334"/>
              </p:ext>
            </p:extLst>
          </p:nvPr>
        </p:nvGraphicFramePr>
        <p:xfrm>
          <a:off x="4114800" y="2266950"/>
          <a:ext cx="1828800" cy="19050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SK-L248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hg38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539,611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400,188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220,984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179,592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87" y="819150"/>
            <a:ext cx="8963827" cy="46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87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sgRNAs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reads per barcode SK-L252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17" y="535128"/>
            <a:ext cx="7546965" cy="407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8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sgRNAs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reads per barcode, min500 RNA UMI, SK-L251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576931"/>
              </p:ext>
            </p:extLst>
          </p:nvPr>
        </p:nvGraphicFramePr>
        <p:xfrm>
          <a:off x="1447800" y="666750"/>
          <a:ext cx="6512945" cy="3428997"/>
        </p:xfrm>
        <a:graphic>
          <a:graphicData uri="http://schemas.openxmlformats.org/drawingml/2006/table">
            <a:tbl>
              <a:tblPr/>
              <a:tblGrid>
                <a:gridCol w="301925"/>
                <a:gridCol w="517585"/>
                <a:gridCol w="517585"/>
                <a:gridCol w="517585"/>
                <a:gridCol w="517585"/>
                <a:gridCol w="517585"/>
                <a:gridCol w="517585"/>
                <a:gridCol w="517585"/>
                <a:gridCol w="517585"/>
                <a:gridCol w="517585"/>
                <a:gridCol w="517585"/>
                <a:gridCol w="517585"/>
                <a:gridCol w="517585"/>
              </a:tblGrid>
              <a:tr h="161745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 sgRNA fraction per barcode, min 500 RNA UMIs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9833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45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readss per barcode</a:t>
                      </a:r>
                    </a:p>
                  </a:txBody>
                  <a:tcPr marL="8087" marR="8087" marT="8087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EAE1"/>
                    </a:solidFill>
                  </a:tcPr>
                </a:tc>
              </a:tr>
              <a:tr h="1617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9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DFD"/>
                    </a:solidFill>
                  </a:tcPr>
                </a:tc>
              </a:tr>
              <a:tr h="1617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E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17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EFD"/>
                    </a:solidFill>
                  </a:tcPr>
                </a:tc>
              </a:tr>
              <a:tr h="1617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E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C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AF7"/>
                    </a:solidFill>
                  </a:tcPr>
                </a:tc>
              </a:tr>
              <a:tr h="1617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C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D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E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F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1EA"/>
                    </a:solidFill>
                  </a:tcPr>
                </a:tc>
              </a:tr>
              <a:tr h="1617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A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A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C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E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7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9F6"/>
                    </a:solidFill>
                  </a:tcPr>
                </a:tc>
              </a:tr>
              <a:tr h="1698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7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F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F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A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2,882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DE4"/>
                    </a:solidFill>
                  </a:tcPr>
                </a:tc>
              </a:tr>
              <a:tr h="161745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1745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 sgRNA fraction per barcode, min 500 RNA UMIs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9833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45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UMIss per barcode</a:t>
                      </a:r>
                    </a:p>
                  </a:txBody>
                  <a:tcPr marL="8087" marR="8087" marT="8087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892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5911"/>
                    </a:solidFill>
                  </a:tcPr>
                </a:tc>
              </a:tr>
              <a:tr h="1617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707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7C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DACA"/>
                    </a:solidFill>
                  </a:tcPr>
                </a:tc>
              </a:tr>
              <a:tr h="1617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E0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5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AF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BD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7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DE5"/>
                    </a:solidFill>
                  </a:tcPr>
                </a:tc>
              </a:tr>
              <a:tr h="1617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E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7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BD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566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966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AB8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5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6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E1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AF7"/>
                    </a:solidFill>
                  </a:tcPr>
                </a:tc>
              </a:tr>
              <a:tr h="1617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1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6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9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CF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D5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7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4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17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C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8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4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3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A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C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17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D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98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554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sgRNAs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reads per barcode, min500 RNA UMI, SK-L252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679888"/>
              </p:ext>
            </p:extLst>
          </p:nvPr>
        </p:nvGraphicFramePr>
        <p:xfrm>
          <a:off x="1524000" y="795339"/>
          <a:ext cx="6512945" cy="3428997"/>
        </p:xfrm>
        <a:graphic>
          <a:graphicData uri="http://schemas.openxmlformats.org/drawingml/2006/table">
            <a:tbl>
              <a:tblPr/>
              <a:tblGrid>
                <a:gridCol w="301925"/>
                <a:gridCol w="517585"/>
                <a:gridCol w="517585"/>
                <a:gridCol w="517585"/>
                <a:gridCol w="517585"/>
                <a:gridCol w="517585"/>
                <a:gridCol w="517585"/>
                <a:gridCol w="517585"/>
                <a:gridCol w="517585"/>
                <a:gridCol w="517585"/>
                <a:gridCol w="517585"/>
                <a:gridCol w="517585"/>
                <a:gridCol w="517585"/>
              </a:tblGrid>
              <a:tr h="161745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 sgRNA fraction per barcode, min 500 RNA UMIs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9833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45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readss per barcode</a:t>
                      </a:r>
                    </a:p>
                  </a:txBody>
                  <a:tcPr marL="8087" marR="8087" marT="8087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EDE4"/>
                    </a:solidFill>
                  </a:tcPr>
                </a:tc>
              </a:tr>
              <a:tr h="1617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9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DFB"/>
                    </a:solidFill>
                  </a:tcPr>
                </a:tc>
              </a:tr>
              <a:tr h="1617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E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EFE"/>
                    </a:solidFill>
                  </a:tcPr>
                </a:tc>
              </a:tr>
              <a:tr h="1617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EFD"/>
                    </a:solidFill>
                  </a:tcPr>
                </a:tc>
              </a:tr>
              <a:tr h="1617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9F7"/>
                    </a:solidFill>
                  </a:tcPr>
                </a:tc>
              </a:tr>
              <a:tr h="1617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C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C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C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C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2EC"/>
                    </a:solidFill>
                  </a:tcPr>
                </a:tc>
              </a:tr>
              <a:tr h="1617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A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C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E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AF7"/>
                    </a:solidFill>
                  </a:tcPr>
                </a:tc>
              </a:tr>
              <a:tr h="1698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7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F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D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A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9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2,832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CE3"/>
                    </a:solidFill>
                  </a:tcPr>
                </a:tc>
              </a:tr>
              <a:tr h="161745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1745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 sgRNA fraction per barcode, min 500 RNA UMIs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9833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45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UMIss per barcode</a:t>
                      </a:r>
                    </a:p>
                  </a:txBody>
                  <a:tcPr marL="8087" marR="8087" marT="8087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828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5911"/>
                    </a:solidFill>
                  </a:tcPr>
                </a:tc>
              </a:tr>
              <a:tr h="1617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77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9C8"/>
                    </a:solidFill>
                  </a:tcPr>
                </a:tc>
              </a:tr>
              <a:tr h="1617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DE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AB8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AA8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373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5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E2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8DE"/>
                    </a:solidFill>
                  </a:tcPr>
                </a:tc>
              </a:tr>
              <a:tr h="1617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CC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B8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545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26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AC8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A8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E1D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7F4"/>
                    </a:solidFill>
                  </a:tcPr>
                </a:tc>
              </a:tr>
              <a:tr h="1617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3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E3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DB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D2B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CF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DF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EFD"/>
                    </a:solidFill>
                  </a:tcPr>
                </a:tc>
              </a:tr>
              <a:tr h="1617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8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D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8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C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17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C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98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87" marR="8087" marT="808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95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RNA UMAP SK-L247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634" y="488004"/>
            <a:ext cx="4342730" cy="433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0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724150"/>
            <a:ext cx="2184596" cy="21813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66605"/>
            <a:ext cx="2184596" cy="21813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438150"/>
            <a:ext cx="2184596" cy="218134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RNA UMAP SK-L247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77200" y="1200150"/>
            <a:ext cx="609600" cy="2667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438150"/>
            <a:ext cx="2184596" cy="21813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0" y="438150"/>
            <a:ext cx="2184596" cy="21813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5600" y="2724150"/>
            <a:ext cx="2184596" cy="218134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8200" y="2724150"/>
            <a:ext cx="2184596" cy="218134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26004" y="2724150"/>
            <a:ext cx="2184596" cy="218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38400" y="438150"/>
            <a:ext cx="593784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1A                                  1B                               2A                                2B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38400" y="2675007"/>
            <a:ext cx="593784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4A                                  4B                               5B                                7B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38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77200" y="1200150"/>
            <a:ext cx="609600" cy="2667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561" y="233796"/>
            <a:ext cx="4682877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8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77200" y="1200150"/>
            <a:ext cx="609600" cy="2667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561" y="233796"/>
            <a:ext cx="4682877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9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77200" y="1200150"/>
            <a:ext cx="609600" cy="2667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561" y="233796"/>
            <a:ext cx="4682877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3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RNA UMAP SK-L248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419" y="590550"/>
            <a:ext cx="4257161" cy="42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6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74" y="438150"/>
            <a:ext cx="2184596" cy="21813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410" y="2571750"/>
            <a:ext cx="2132590" cy="212941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RNA UMAP SK-L248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01000" y="1200150"/>
            <a:ext cx="609600" cy="2667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438150"/>
            <a:ext cx="2184596" cy="21813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438150"/>
            <a:ext cx="2184596" cy="218134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438150"/>
            <a:ext cx="2184596" cy="21813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7000" y="2571750"/>
            <a:ext cx="2184596" cy="218134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9600" y="2571750"/>
            <a:ext cx="2184596" cy="218134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2200" y="2571750"/>
            <a:ext cx="2184596" cy="21813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62200" y="438150"/>
            <a:ext cx="593784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1A                                  1B                               2A                                2B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62200" y="2675007"/>
            <a:ext cx="593784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4A                                  4B                               5B                                7B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83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RNA SK-L247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7565" y="590550"/>
            <a:ext cx="62549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hg38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4765" y="590550"/>
            <a:ext cx="76174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mm10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93363"/>
            <a:ext cx="3864387" cy="38643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047750"/>
            <a:ext cx="3864387" cy="386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79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77200" y="1200150"/>
            <a:ext cx="609600" cy="2667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561" y="233796"/>
            <a:ext cx="4682877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7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RNA SK-L248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7565" y="590550"/>
            <a:ext cx="62549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hg38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4765" y="590550"/>
            <a:ext cx="76174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mm10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93363"/>
            <a:ext cx="3864387" cy="38643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71550"/>
            <a:ext cx="3864387" cy="386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RNA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412" y="606924"/>
            <a:ext cx="4033177" cy="42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sgRNAs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UMIs vs reads, all BCs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57292"/>
            <a:ext cx="3326764" cy="32289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428" y="361950"/>
            <a:ext cx="2965732" cy="46296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173" y="957292"/>
            <a:ext cx="3308027" cy="322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5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sgRNAs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UMIs vs reads, all BCs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73" y="957292"/>
            <a:ext cx="3308027" cy="32289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80537"/>
            <a:ext cx="2943791" cy="46296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973" y="957292"/>
            <a:ext cx="3308027" cy="322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0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sgRNAs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UMIs vs reads, &gt;500 RNA UMIs BCs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642" y="466290"/>
            <a:ext cx="2803758" cy="44676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73" y="957292"/>
            <a:ext cx="3308027" cy="32289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957292"/>
            <a:ext cx="3297617" cy="322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3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453" y="425467"/>
            <a:ext cx="2819947" cy="449345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sgRNAs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UMIs vs reads, &gt;500 RNA UMIs BCs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983" y="957292"/>
            <a:ext cx="3297617" cy="32289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57292"/>
            <a:ext cx="3264309" cy="322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9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sgRNAs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reads per barcode SK-L251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88" y="532713"/>
            <a:ext cx="7557025" cy="407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1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FF4B4B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77392</TotalTime>
  <Words>671</Words>
  <Application>Microsoft Office PowerPoint</Application>
  <PresentationFormat>On-screen Show (16:9)</PresentationFormat>
  <Paragraphs>538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Franklin Gothic Book</vt:lpstr>
      <vt:lpstr>Perpetua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 MARINOV</dc:title>
  <dc:creator>Georgi</dc:creator>
  <cp:lastModifiedBy>User</cp:lastModifiedBy>
  <cp:revision>2277</cp:revision>
  <dcterms:created xsi:type="dcterms:W3CDTF">2009-02-17T08:29:48Z</dcterms:created>
  <dcterms:modified xsi:type="dcterms:W3CDTF">2021-09-28T19:07:21Z</dcterms:modified>
</cp:coreProperties>
</file>