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6" r:id="rId1"/>
  </p:sldMasterIdLst>
  <p:notesMasterIdLst>
    <p:notesMasterId r:id="rId63"/>
  </p:notesMasterIdLst>
  <p:sldIdLst>
    <p:sldId id="531" r:id="rId2"/>
    <p:sldId id="533" r:id="rId3"/>
    <p:sldId id="542" r:id="rId4"/>
    <p:sldId id="534" r:id="rId5"/>
    <p:sldId id="477" r:id="rId6"/>
    <p:sldId id="518" r:id="rId7"/>
    <p:sldId id="519" r:id="rId8"/>
    <p:sldId id="514" r:id="rId9"/>
    <p:sldId id="515" r:id="rId10"/>
    <p:sldId id="543" r:id="rId11"/>
    <p:sldId id="544" r:id="rId12"/>
    <p:sldId id="545" r:id="rId13"/>
    <p:sldId id="478" r:id="rId14"/>
    <p:sldId id="511" r:id="rId15"/>
    <p:sldId id="384" r:id="rId16"/>
    <p:sldId id="474" r:id="rId17"/>
    <p:sldId id="475" r:id="rId18"/>
    <p:sldId id="476" r:id="rId19"/>
    <p:sldId id="512" r:id="rId20"/>
    <p:sldId id="517" r:id="rId21"/>
    <p:sldId id="513" r:id="rId22"/>
    <p:sldId id="516" r:id="rId23"/>
    <p:sldId id="546" r:id="rId24"/>
    <p:sldId id="547" r:id="rId25"/>
    <p:sldId id="548" r:id="rId26"/>
    <p:sldId id="549" r:id="rId27"/>
    <p:sldId id="550" r:id="rId28"/>
    <p:sldId id="551" r:id="rId29"/>
    <p:sldId id="552" r:id="rId30"/>
    <p:sldId id="479" r:id="rId31"/>
    <p:sldId id="480" r:id="rId32"/>
    <p:sldId id="481" r:id="rId33"/>
    <p:sldId id="482" r:id="rId34"/>
    <p:sldId id="483" r:id="rId35"/>
    <p:sldId id="484" r:id="rId36"/>
    <p:sldId id="485" r:id="rId37"/>
    <p:sldId id="486" r:id="rId38"/>
    <p:sldId id="487" r:id="rId39"/>
    <p:sldId id="488" r:id="rId40"/>
    <p:sldId id="489" r:id="rId41"/>
    <p:sldId id="490" r:id="rId42"/>
    <p:sldId id="491" r:id="rId43"/>
    <p:sldId id="492" r:id="rId44"/>
    <p:sldId id="493" r:id="rId45"/>
    <p:sldId id="494" r:id="rId46"/>
    <p:sldId id="495" r:id="rId47"/>
    <p:sldId id="496" r:id="rId48"/>
    <p:sldId id="497" r:id="rId49"/>
    <p:sldId id="498" r:id="rId50"/>
    <p:sldId id="499" r:id="rId51"/>
    <p:sldId id="500" r:id="rId52"/>
    <p:sldId id="501" r:id="rId53"/>
    <p:sldId id="502" r:id="rId54"/>
    <p:sldId id="503" r:id="rId55"/>
    <p:sldId id="504" r:id="rId56"/>
    <p:sldId id="505" r:id="rId57"/>
    <p:sldId id="506" r:id="rId58"/>
    <p:sldId id="507" r:id="rId59"/>
    <p:sldId id="508" r:id="rId60"/>
    <p:sldId id="509" r:id="rId61"/>
    <p:sldId id="510" r:id="rId62"/>
  </p:sldIdLst>
  <p:sldSz cx="9144000" cy="5143500" type="screen16x9"/>
  <p:notesSz cx="6858000" cy="9144000"/>
  <p:defaultTextStyle>
    <a:defPPr>
      <a:defRPr lang="en-US"/>
    </a:defPPr>
    <a:lvl1pPr marL="0" algn="l" defTabSz="879152" rtl="0" eaLnBrk="1" latinLnBrk="0" hangingPunct="1">
      <a:defRPr sz="1700" kern="1200">
        <a:solidFill>
          <a:schemeClr val="tx1"/>
        </a:solidFill>
        <a:latin typeface="+mn-lt"/>
        <a:ea typeface="+mn-ea"/>
        <a:cs typeface="+mn-cs"/>
      </a:defRPr>
    </a:lvl1pPr>
    <a:lvl2pPr marL="439576" algn="l" defTabSz="879152" rtl="0" eaLnBrk="1" latinLnBrk="0" hangingPunct="1">
      <a:defRPr sz="1700" kern="1200">
        <a:solidFill>
          <a:schemeClr val="tx1"/>
        </a:solidFill>
        <a:latin typeface="+mn-lt"/>
        <a:ea typeface="+mn-ea"/>
        <a:cs typeface="+mn-cs"/>
      </a:defRPr>
    </a:lvl2pPr>
    <a:lvl3pPr marL="879152" algn="l" defTabSz="879152" rtl="0" eaLnBrk="1" latinLnBrk="0" hangingPunct="1">
      <a:defRPr sz="1700" kern="1200">
        <a:solidFill>
          <a:schemeClr val="tx1"/>
        </a:solidFill>
        <a:latin typeface="+mn-lt"/>
        <a:ea typeface="+mn-ea"/>
        <a:cs typeface="+mn-cs"/>
      </a:defRPr>
    </a:lvl3pPr>
    <a:lvl4pPr marL="1318728" algn="l" defTabSz="879152" rtl="0" eaLnBrk="1" latinLnBrk="0" hangingPunct="1">
      <a:defRPr sz="1700" kern="1200">
        <a:solidFill>
          <a:schemeClr val="tx1"/>
        </a:solidFill>
        <a:latin typeface="+mn-lt"/>
        <a:ea typeface="+mn-ea"/>
        <a:cs typeface="+mn-cs"/>
      </a:defRPr>
    </a:lvl4pPr>
    <a:lvl5pPr marL="1758303" algn="l" defTabSz="879152" rtl="0" eaLnBrk="1" latinLnBrk="0" hangingPunct="1">
      <a:defRPr sz="1700" kern="1200">
        <a:solidFill>
          <a:schemeClr val="tx1"/>
        </a:solidFill>
        <a:latin typeface="+mn-lt"/>
        <a:ea typeface="+mn-ea"/>
        <a:cs typeface="+mn-cs"/>
      </a:defRPr>
    </a:lvl5pPr>
    <a:lvl6pPr marL="2197879" algn="l" defTabSz="879152" rtl="0" eaLnBrk="1" latinLnBrk="0" hangingPunct="1">
      <a:defRPr sz="1700" kern="1200">
        <a:solidFill>
          <a:schemeClr val="tx1"/>
        </a:solidFill>
        <a:latin typeface="+mn-lt"/>
        <a:ea typeface="+mn-ea"/>
        <a:cs typeface="+mn-cs"/>
      </a:defRPr>
    </a:lvl6pPr>
    <a:lvl7pPr marL="2637455" algn="l" defTabSz="879152" rtl="0" eaLnBrk="1" latinLnBrk="0" hangingPunct="1">
      <a:defRPr sz="1700" kern="1200">
        <a:solidFill>
          <a:schemeClr val="tx1"/>
        </a:solidFill>
        <a:latin typeface="+mn-lt"/>
        <a:ea typeface="+mn-ea"/>
        <a:cs typeface="+mn-cs"/>
      </a:defRPr>
    </a:lvl7pPr>
    <a:lvl8pPr marL="3077031" algn="l" defTabSz="879152" rtl="0" eaLnBrk="1" latinLnBrk="0" hangingPunct="1">
      <a:defRPr sz="1700" kern="1200">
        <a:solidFill>
          <a:schemeClr val="tx1"/>
        </a:solidFill>
        <a:latin typeface="+mn-lt"/>
        <a:ea typeface="+mn-ea"/>
        <a:cs typeface="+mn-cs"/>
      </a:defRPr>
    </a:lvl8pPr>
    <a:lvl9pPr marL="3516607" algn="l" defTabSz="879152"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A3"/>
    <a:srgbClr val="FFFF93"/>
    <a:srgbClr val="FFFFFF"/>
    <a:srgbClr val="FFFF81"/>
    <a:srgbClr val="0033CC"/>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9" autoAdjust="0"/>
    <p:restoredTop sz="86312" autoAdjust="0"/>
  </p:normalViewPr>
  <p:slideViewPr>
    <p:cSldViewPr>
      <p:cViewPr varScale="1">
        <p:scale>
          <a:sx n="149" d="100"/>
          <a:sy n="149" d="100"/>
        </p:scale>
        <p:origin x="126" y="138"/>
      </p:cViewPr>
      <p:guideLst>
        <p:guide orient="horz" pos="1620"/>
        <p:guide pos="2880"/>
      </p:guideLst>
    </p:cSldViewPr>
  </p:slideViewPr>
  <p:outlineViewPr>
    <p:cViewPr>
      <p:scale>
        <a:sx n="33" d="100"/>
        <a:sy n="33" d="100"/>
      </p:scale>
      <p:origin x="0" y="181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107834" custLinFactNeighborX="13291"/>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88378" custScaleY="77059" custLinFactNeighborX="-89053"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0C72462E-F925-4EAE-8940-8E32D86CBB00}" type="presOf" srcId="{9734B5A2-F84B-4437-8787-42E1FC173D93}" destId="{161F1712-8D6B-4D60-A908-F28D8E11EE45}" srcOrd="0"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90F22517-7BE6-43F2-B4A9-BC5F39CB4F6E}" type="presOf" srcId="{16351E2A-B206-43EC-9310-825A3F46EB49}" destId="{19C1902F-17D7-40C2-B018-024E902B8919}" srcOrd="0"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A3757CAC-FAC1-4661-A502-A40A25D7BFD9}" type="presOf" srcId="{54A88E26-6C36-4A4D-92A6-82DB0B1493BB}" destId="{E0F784F6-E5A6-45E6-9436-1FF03185264A}" srcOrd="0" destOrd="0" presId="urn:microsoft.com/office/officeart/2005/8/layout/venn1"/>
    <dgm:cxn modelId="{388DCEB5-597B-4243-AD80-73A0E016C037}" type="presOf" srcId="{9734B5A2-F84B-4437-8787-42E1FC173D93}" destId="{9C0F545A-5D6C-4CB4-B2D2-67059D4C1A07}" srcOrd="1" destOrd="0" presId="urn:microsoft.com/office/officeart/2005/8/layout/venn1"/>
    <dgm:cxn modelId="{EA8B43F0-C5D4-4AA5-94C8-C870B0D788C8}" type="presOf" srcId="{16351E2A-B206-43EC-9310-825A3F46EB49}" destId="{4AEB2C30-75A5-4219-B868-0DB84F8FE5EF}" srcOrd="1" destOrd="0" presId="urn:microsoft.com/office/officeart/2005/8/layout/venn1"/>
    <dgm:cxn modelId="{5E6D345E-3BD6-4324-ADFD-F5DCC325EE3B}" type="presParOf" srcId="{E0F784F6-E5A6-45E6-9436-1FF03185264A}" destId="{161F1712-8D6B-4D60-A908-F28D8E11EE45}" srcOrd="0" destOrd="0" presId="urn:microsoft.com/office/officeart/2005/8/layout/venn1"/>
    <dgm:cxn modelId="{3083CDFE-1B41-4DAF-96A5-EF4B09D6857B}" type="presParOf" srcId="{E0F784F6-E5A6-45E6-9436-1FF03185264A}" destId="{9C0F545A-5D6C-4CB4-B2D2-67059D4C1A07}" srcOrd="1" destOrd="0" presId="urn:microsoft.com/office/officeart/2005/8/layout/venn1"/>
    <dgm:cxn modelId="{AE72506C-F1D4-4378-B2C2-EDA30CD3D767}" type="presParOf" srcId="{E0F784F6-E5A6-45E6-9436-1FF03185264A}" destId="{19C1902F-17D7-40C2-B018-024E902B8919}" srcOrd="2" destOrd="0" presId="urn:microsoft.com/office/officeart/2005/8/layout/venn1"/>
    <dgm:cxn modelId="{A1848A4C-D061-49A9-89FE-53B2CDC3E416}"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chemeClr val="accent1">
            <a:alpha val="50000"/>
          </a:scheme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solidFill>
          <a:srgbClr val="92D050">
            <a:alpha val="50000"/>
          </a:srgbClr>
        </a:solidFill>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107834" custLinFactNeighborX="13291"/>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88378" custScaleY="77059" custLinFactNeighborX="-80585"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979675F3-8DED-435F-B99D-E1CDD1F4B671}" type="presOf" srcId="{9734B5A2-F84B-4437-8787-42E1FC173D93}" destId="{9C0F545A-5D6C-4CB4-B2D2-67059D4C1A07}" srcOrd="1" destOrd="0" presId="urn:microsoft.com/office/officeart/2005/8/layout/venn1"/>
    <dgm:cxn modelId="{384F5C24-AACA-4673-9B73-2EF997EBAE88}" type="presOf" srcId="{16351E2A-B206-43EC-9310-825A3F46EB49}" destId="{4AEB2C30-75A5-4219-B868-0DB84F8FE5EF}" srcOrd="1" destOrd="0" presId="urn:microsoft.com/office/officeart/2005/8/layout/venn1"/>
    <dgm:cxn modelId="{22AE4A5E-2641-4CCF-9939-9594CC80A408}" type="presOf" srcId="{16351E2A-B206-43EC-9310-825A3F46EB49}" destId="{19C1902F-17D7-40C2-B018-024E902B8919}" srcOrd="0"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16FB1C45-C18F-4B49-8BB0-2182D1F7EABA}" type="presOf" srcId="{54A88E26-6C36-4A4D-92A6-82DB0B1493BB}" destId="{E0F784F6-E5A6-45E6-9436-1FF03185264A}" srcOrd="0"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102FDC81-2299-4A1B-B648-6257E28F26F8}" type="presOf" srcId="{9734B5A2-F84B-4437-8787-42E1FC173D93}" destId="{161F1712-8D6B-4D60-A908-F28D8E11EE45}" srcOrd="0" destOrd="0" presId="urn:microsoft.com/office/officeart/2005/8/layout/venn1"/>
    <dgm:cxn modelId="{34263020-5781-46C7-9ACD-9F219E38E204}" type="presParOf" srcId="{E0F784F6-E5A6-45E6-9436-1FF03185264A}" destId="{161F1712-8D6B-4D60-A908-F28D8E11EE45}" srcOrd="0" destOrd="0" presId="urn:microsoft.com/office/officeart/2005/8/layout/venn1"/>
    <dgm:cxn modelId="{1224F84A-2B85-4508-AE71-3C970BD3EFD7}" type="presParOf" srcId="{E0F784F6-E5A6-45E6-9436-1FF03185264A}" destId="{9C0F545A-5D6C-4CB4-B2D2-67059D4C1A07}" srcOrd="1" destOrd="0" presId="urn:microsoft.com/office/officeart/2005/8/layout/venn1"/>
    <dgm:cxn modelId="{7F41BE7C-BFA7-4AA7-8409-B4FA71F355B9}" type="presParOf" srcId="{E0F784F6-E5A6-45E6-9436-1FF03185264A}" destId="{19C1902F-17D7-40C2-B018-024E902B8919}" srcOrd="2" destOrd="0" presId="urn:microsoft.com/office/officeart/2005/8/layout/venn1"/>
    <dgm:cxn modelId="{A900DE72-0641-45D2-82D2-48E0F971C2EE}"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solidFill>
          <a:srgbClr val="92D050">
            <a:alpha val="50000"/>
          </a:srgbClr>
        </a:solidFill>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107834" custLinFactNeighborX="13291"/>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66400" custScaleY="63685" custLinFactNeighborX="-99865"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6284DC69-0D5C-4ECA-B668-2D4BD2CEC954}" type="presOf" srcId="{54A88E26-6C36-4A4D-92A6-82DB0B1493BB}" destId="{E0F784F6-E5A6-45E6-9436-1FF03185264A}" srcOrd="0" destOrd="0" presId="urn:microsoft.com/office/officeart/2005/8/layout/venn1"/>
    <dgm:cxn modelId="{2F151F3A-E781-4343-9285-85D2477060E9}" type="presOf" srcId="{9734B5A2-F84B-4437-8787-42E1FC173D93}" destId="{161F1712-8D6B-4D60-A908-F28D8E11EE45}" srcOrd="0" destOrd="0" presId="urn:microsoft.com/office/officeart/2005/8/layout/venn1"/>
    <dgm:cxn modelId="{0FB012EE-1436-463F-9B53-1B6B09C8DD6C}" type="presOf" srcId="{9734B5A2-F84B-4437-8787-42E1FC173D93}" destId="{9C0F545A-5D6C-4CB4-B2D2-67059D4C1A07}" srcOrd="1"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5D52DBA1-3ADD-4120-9A3D-853C3CDFED87}" srcId="{54A88E26-6C36-4A4D-92A6-82DB0B1493BB}" destId="{16351E2A-B206-43EC-9310-825A3F46EB49}" srcOrd="1" destOrd="0" parTransId="{DE22B916-6D39-4185-B92A-51CB4163B36F}" sibTransId="{A70262CE-7AC2-4A62-BE1D-6AD358594285}"/>
    <dgm:cxn modelId="{B820D0B4-CB06-413A-B7BD-DDF713D46EB3}" type="presOf" srcId="{16351E2A-B206-43EC-9310-825A3F46EB49}" destId="{4AEB2C30-75A5-4219-B868-0DB84F8FE5EF}" srcOrd="1" destOrd="0" presId="urn:microsoft.com/office/officeart/2005/8/layout/venn1"/>
    <dgm:cxn modelId="{8B5CC172-0977-4BF2-8609-225CFB733542}" type="presOf" srcId="{16351E2A-B206-43EC-9310-825A3F46EB49}" destId="{19C1902F-17D7-40C2-B018-024E902B8919}" srcOrd="0" destOrd="0" presId="urn:microsoft.com/office/officeart/2005/8/layout/venn1"/>
    <dgm:cxn modelId="{E976AAE0-BDF3-47CD-B8D6-B8290F27FBBF}" type="presParOf" srcId="{E0F784F6-E5A6-45E6-9436-1FF03185264A}" destId="{161F1712-8D6B-4D60-A908-F28D8E11EE45}" srcOrd="0" destOrd="0" presId="urn:microsoft.com/office/officeart/2005/8/layout/venn1"/>
    <dgm:cxn modelId="{CF278FE5-11FE-4DC6-A16B-C40E8E6AC8AF}" type="presParOf" srcId="{E0F784F6-E5A6-45E6-9436-1FF03185264A}" destId="{9C0F545A-5D6C-4CB4-B2D2-67059D4C1A07}" srcOrd="1" destOrd="0" presId="urn:microsoft.com/office/officeart/2005/8/layout/venn1"/>
    <dgm:cxn modelId="{4BCEBD57-B5EA-4DAB-AE57-8C50D111B338}" type="presParOf" srcId="{E0F784F6-E5A6-45E6-9436-1FF03185264A}" destId="{19C1902F-17D7-40C2-B018-024E902B8919}" srcOrd="2" destOrd="0" presId="urn:microsoft.com/office/officeart/2005/8/layout/venn1"/>
    <dgm:cxn modelId="{E5B36CAA-E73F-4F40-B68E-E362682E7090}"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89119" custScaleY="75132" custLinFactNeighborX="79086" custLinFactNeighborY="-6757"/>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97216" custScaleY="93242" custLinFactNeighborX="-82425"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CA36F6E8-F083-4EBF-B089-2F9CD7122FB0}" type="presOf" srcId="{16351E2A-B206-43EC-9310-825A3F46EB49}" destId="{4AEB2C30-75A5-4219-B868-0DB84F8FE5EF}" srcOrd="1" destOrd="0" presId="urn:microsoft.com/office/officeart/2005/8/layout/venn1"/>
    <dgm:cxn modelId="{7F748AD9-6A11-4485-9583-9D77DC3F9A10}" type="presOf" srcId="{16351E2A-B206-43EC-9310-825A3F46EB49}" destId="{19C1902F-17D7-40C2-B018-024E902B8919}" srcOrd="0" destOrd="0" presId="urn:microsoft.com/office/officeart/2005/8/layout/venn1"/>
    <dgm:cxn modelId="{07F9E143-BCF3-4C42-B29D-0F41C07FE35C}" type="presOf" srcId="{54A88E26-6C36-4A4D-92A6-82DB0B1493BB}" destId="{E0F784F6-E5A6-45E6-9436-1FF03185264A}" srcOrd="0"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347A423B-997F-4CB8-874A-16423B342FD1}" type="presOf" srcId="{9734B5A2-F84B-4437-8787-42E1FC173D93}" destId="{9C0F545A-5D6C-4CB4-B2D2-67059D4C1A07}" srcOrd="1" destOrd="0" presId="urn:microsoft.com/office/officeart/2005/8/layout/venn1"/>
    <dgm:cxn modelId="{DFFD3683-9783-4583-B0AB-C37F8B09E6FB}" type="presOf" srcId="{9734B5A2-F84B-4437-8787-42E1FC173D93}" destId="{161F1712-8D6B-4D60-A908-F28D8E11EE45}" srcOrd="0"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116C2252-A2B8-41CA-85CA-24EB88AC38E2}" type="presParOf" srcId="{E0F784F6-E5A6-45E6-9436-1FF03185264A}" destId="{161F1712-8D6B-4D60-A908-F28D8E11EE45}" srcOrd="0" destOrd="0" presId="urn:microsoft.com/office/officeart/2005/8/layout/venn1"/>
    <dgm:cxn modelId="{0708EF93-EEFB-4A22-8A92-090B1C0DAA12}" type="presParOf" srcId="{E0F784F6-E5A6-45E6-9436-1FF03185264A}" destId="{9C0F545A-5D6C-4CB4-B2D2-67059D4C1A07}" srcOrd="1" destOrd="0" presId="urn:microsoft.com/office/officeart/2005/8/layout/venn1"/>
    <dgm:cxn modelId="{E70292AE-6A27-481B-90FC-C36CD4459553}" type="presParOf" srcId="{E0F784F6-E5A6-45E6-9436-1FF03185264A}" destId="{19C1902F-17D7-40C2-B018-024E902B8919}" srcOrd="2" destOrd="0" presId="urn:microsoft.com/office/officeart/2005/8/layout/venn1"/>
    <dgm:cxn modelId="{9EDA624F-51F6-4874-A04D-960A9E4F49DD}"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solidFill>
          <a:srgbClr val="FFFF00">
            <a:alpha val="50000"/>
          </a:srgbClr>
        </a:solidFill>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107834" custLinFactNeighborX="13291"/>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88378" custScaleY="77059" custLinFactNeighborX="-89053"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62374B57-37DB-4CA9-B57F-E644695BFC71}" type="presOf" srcId="{16351E2A-B206-43EC-9310-825A3F46EB49}" destId="{19C1902F-17D7-40C2-B018-024E902B8919}" srcOrd="0"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C157FFF3-3F00-47FC-83B7-CFC10FACD9D7}" type="presOf" srcId="{9734B5A2-F84B-4437-8787-42E1FC173D93}" destId="{9C0F545A-5D6C-4CB4-B2D2-67059D4C1A07}" srcOrd="1"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27725FC8-80F7-40B8-B860-F20BC5392920}" type="presOf" srcId="{54A88E26-6C36-4A4D-92A6-82DB0B1493BB}" destId="{E0F784F6-E5A6-45E6-9436-1FF03185264A}" srcOrd="0" destOrd="0" presId="urn:microsoft.com/office/officeart/2005/8/layout/venn1"/>
    <dgm:cxn modelId="{ACB278BD-A812-43D7-B54C-74D0CE0952BF}" type="presOf" srcId="{9734B5A2-F84B-4437-8787-42E1FC173D93}" destId="{161F1712-8D6B-4D60-A908-F28D8E11EE45}" srcOrd="0" destOrd="0" presId="urn:microsoft.com/office/officeart/2005/8/layout/venn1"/>
    <dgm:cxn modelId="{8331DBB2-29BB-4522-AF52-6D92C834EDC1}" type="presOf" srcId="{16351E2A-B206-43EC-9310-825A3F46EB49}" destId="{4AEB2C30-75A5-4219-B868-0DB84F8FE5EF}" srcOrd="1" destOrd="0" presId="urn:microsoft.com/office/officeart/2005/8/layout/venn1"/>
    <dgm:cxn modelId="{B7B6A3BB-DE4B-4C6A-A9DE-B68DF5E4D83C}" type="presParOf" srcId="{E0F784F6-E5A6-45E6-9436-1FF03185264A}" destId="{161F1712-8D6B-4D60-A908-F28D8E11EE45}" srcOrd="0" destOrd="0" presId="urn:microsoft.com/office/officeart/2005/8/layout/venn1"/>
    <dgm:cxn modelId="{92DD0680-0E52-4218-8B6C-3B0D939F2C8A}" type="presParOf" srcId="{E0F784F6-E5A6-45E6-9436-1FF03185264A}" destId="{9C0F545A-5D6C-4CB4-B2D2-67059D4C1A07}" srcOrd="1" destOrd="0" presId="urn:microsoft.com/office/officeart/2005/8/layout/venn1"/>
    <dgm:cxn modelId="{F62478FC-6440-4A4D-A956-420E84A71892}" type="presParOf" srcId="{E0F784F6-E5A6-45E6-9436-1FF03185264A}" destId="{19C1902F-17D7-40C2-B018-024E902B8919}" srcOrd="2" destOrd="0" presId="urn:microsoft.com/office/officeart/2005/8/layout/venn1"/>
    <dgm:cxn modelId="{DD09CA48-9C4E-486F-A1A9-4DAB633FA8D9}"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solidFill>
          <a:schemeClr val="accent1">
            <a:alpha val="50000"/>
          </a:schemeClr>
        </a:solidFill>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107834" custLinFactNeighborX="13291"/>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37481" custScaleY="35948" custLinFactX="-2451" custLinFactNeighborX="-100000" custLinFactNeighborY="-5279"/>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2C3E2ED0-45C6-41DB-8B2C-FD9AB5C069E1}" type="presOf" srcId="{9734B5A2-F84B-4437-8787-42E1FC173D93}" destId="{161F1712-8D6B-4D60-A908-F28D8E11EE45}" srcOrd="0" destOrd="0" presId="urn:microsoft.com/office/officeart/2005/8/layout/venn1"/>
    <dgm:cxn modelId="{54614E8C-DC27-4FF5-8010-328F9F24D46C}" type="presOf" srcId="{16351E2A-B206-43EC-9310-825A3F46EB49}" destId="{19C1902F-17D7-40C2-B018-024E902B8919}" srcOrd="0" destOrd="0" presId="urn:microsoft.com/office/officeart/2005/8/layout/venn1"/>
    <dgm:cxn modelId="{DEFF725F-6112-435B-B317-8D4E92059905}" type="presOf" srcId="{54A88E26-6C36-4A4D-92A6-82DB0B1493BB}" destId="{E0F784F6-E5A6-45E6-9436-1FF03185264A}" srcOrd="0"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00B8D812-2763-4050-8F7D-964067CD685E}" type="presOf" srcId="{9734B5A2-F84B-4437-8787-42E1FC173D93}" destId="{9C0F545A-5D6C-4CB4-B2D2-67059D4C1A07}" srcOrd="1" destOrd="0" presId="urn:microsoft.com/office/officeart/2005/8/layout/venn1"/>
    <dgm:cxn modelId="{F01BB621-FBE4-419D-8448-ECBB3D959A44}" type="presOf" srcId="{16351E2A-B206-43EC-9310-825A3F46EB49}" destId="{4AEB2C30-75A5-4219-B868-0DB84F8FE5EF}" srcOrd="1"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C5A82601-AA3E-4844-A324-22E68D7F0EDF}" type="presParOf" srcId="{E0F784F6-E5A6-45E6-9436-1FF03185264A}" destId="{161F1712-8D6B-4D60-A908-F28D8E11EE45}" srcOrd="0" destOrd="0" presId="urn:microsoft.com/office/officeart/2005/8/layout/venn1"/>
    <dgm:cxn modelId="{CF431259-6524-4021-8076-A13127799B06}" type="presParOf" srcId="{E0F784F6-E5A6-45E6-9436-1FF03185264A}" destId="{9C0F545A-5D6C-4CB4-B2D2-67059D4C1A07}" srcOrd="1" destOrd="0" presId="urn:microsoft.com/office/officeart/2005/8/layout/venn1"/>
    <dgm:cxn modelId="{3A293BAF-4FBC-465E-A53D-C69A9673C08F}" type="presParOf" srcId="{E0F784F6-E5A6-45E6-9436-1FF03185264A}" destId="{19C1902F-17D7-40C2-B018-024E902B8919}" srcOrd="2" destOrd="0" presId="urn:microsoft.com/office/officeart/2005/8/layout/venn1"/>
    <dgm:cxn modelId="{05B3A13B-DCD4-4FFC-97FA-1C97DA8F8879}"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89119" custScaleY="82044" custLinFactNeighborX="17304" custLinFactNeighborY="-4023"/>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97216" custScaleY="102566" custLinFactNeighborX="-89053"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E0BB3807-71DB-4C84-AFC0-203924534A7E}" srcId="{54A88E26-6C36-4A4D-92A6-82DB0B1493BB}" destId="{9734B5A2-F84B-4437-8787-42E1FC173D93}" srcOrd="0" destOrd="0" parTransId="{F66E6CE6-7F57-4D92-B006-1B2C21CFAC3A}" sibTransId="{F91AFB7F-9D76-4821-8271-F9158AA442A3}"/>
    <dgm:cxn modelId="{19481A11-1D05-44EF-81FF-5BAA064BCE79}" type="presOf" srcId="{9734B5A2-F84B-4437-8787-42E1FC173D93}" destId="{9C0F545A-5D6C-4CB4-B2D2-67059D4C1A07}" srcOrd="1" destOrd="0" presId="urn:microsoft.com/office/officeart/2005/8/layout/venn1"/>
    <dgm:cxn modelId="{96488CEB-BF40-42F4-B719-59881E07A39F}" type="presOf" srcId="{9734B5A2-F84B-4437-8787-42E1FC173D93}" destId="{161F1712-8D6B-4D60-A908-F28D8E11EE45}" srcOrd="0" destOrd="0" presId="urn:microsoft.com/office/officeart/2005/8/layout/venn1"/>
    <dgm:cxn modelId="{0205FE4F-02B9-4546-A14C-F992DB258B31}" type="presOf" srcId="{16351E2A-B206-43EC-9310-825A3F46EB49}" destId="{4AEB2C30-75A5-4219-B868-0DB84F8FE5EF}" srcOrd="1"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D5A9B817-71EE-44E0-85E4-C95F7AF36CEC}" type="presOf" srcId="{54A88E26-6C36-4A4D-92A6-82DB0B1493BB}" destId="{E0F784F6-E5A6-45E6-9436-1FF03185264A}" srcOrd="0" destOrd="0" presId="urn:microsoft.com/office/officeart/2005/8/layout/venn1"/>
    <dgm:cxn modelId="{E882F0B6-0C04-4287-9F23-2CBAFE4E33CE}" type="presOf" srcId="{16351E2A-B206-43EC-9310-825A3F46EB49}" destId="{19C1902F-17D7-40C2-B018-024E902B8919}" srcOrd="0" destOrd="0" presId="urn:microsoft.com/office/officeart/2005/8/layout/venn1"/>
    <dgm:cxn modelId="{3B752090-DBA3-4BDF-A338-127BD3C58205}" type="presParOf" srcId="{E0F784F6-E5A6-45E6-9436-1FF03185264A}" destId="{161F1712-8D6B-4D60-A908-F28D8E11EE45}" srcOrd="0" destOrd="0" presId="urn:microsoft.com/office/officeart/2005/8/layout/venn1"/>
    <dgm:cxn modelId="{3F7D5EA9-FF14-43AD-BB60-6D21FEE20486}" type="presParOf" srcId="{E0F784F6-E5A6-45E6-9436-1FF03185264A}" destId="{9C0F545A-5D6C-4CB4-B2D2-67059D4C1A07}" srcOrd="1" destOrd="0" presId="urn:microsoft.com/office/officeart/2005/8/layout/venn1"/>
    <dgm:cxn modelId="{E58F3EA5-8E1F-48A8-92EC-500EDDD524C6}" type="presParOf" srcId="{E0F784F6-E5A6-45E6-9436-1FF03185264A}" destId="{19C1902F-17D7-40C2-B018-024E902B8919}" srcOrd="2" destOrd="0" presId="urn:microsoft.com/office/officeart/2005/8/layout/venn1"/>
    <dgm:cxn modelId="{25E126A3-09D4-44C6-BDC9-2D0AEB7A59F4}"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solidFill>
          <a:srgbClr val="FFFF00">
            <a:alpha val="50000"/>
          </a:srgbClr>
        </a:solidFill>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81017" custScaleY="75132" custLinFactNeighborX="6556" custLinFactNeighborY="-3723"/>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80344" custScaleY="77059" custLinFactNeighborX="-92090"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367A716F-F10E-4795-BE6D-0DCAA47DC0EB}" type="presOf" srcId="{16351E2A-B206-43EC-9310-825A3F46EB49}" destId="{4AEB2C30-75A5-4219-B868-0DB84F8FE5EF}" srcOrd="1" destOrd="0" presId="urn:microsoft.com/office/officeart/2005/8/layout/venn1"/>
    <dgm:cxn modelId="{A7BA7C64-8A13-48CA-9A25-EF8CC469CAEE}" type="presOf" srcId="{16351E2A-B206-43EC-9310-825A3F46EB49}" destId="{19C1902F-17D7-40C2-B018-024E902B8919}" srcOrd="0" destOrd="0" presId="urn:microsoft.com/office/officeart/2005/8/layout/venn1"/>
    <dgm:cxn modelId="{08AE358C-67C9-423F-A455-9D084EA0A09F}" type="presOf" srcId="{54A88E26-6C36-4A4D-92A6-82DB0B1493BB}" destId="{E0F784F6-E5A6-45E6-9436-1FF03185264A}" srcOrd="0" destOrd="0" presId="urn:microsoft.com/office/officeart/2005/8/layout/venn1"/>
    <dgm:cxn modelId="{81853081-877D-4109-A16D-461837ECA47F}" type="presOf" srcId="{9734B5A2-F84B-4437-8787-42E1FC173D93}" destId="{161F1712-8D6B-4D60-A908-F28D8E11EE45}" srcOrd="0"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02A1C116-0C86-494F-8BC4-58F2B462B3FD}" type="presOf" srcId="{9734B5A2-F84B-4437-8787-42E1FC173D93}" destId="{9C0F545A-5D6C-4CB4-B2D2-67059D4C1A07}" srcOrd="1" destOrd="0" presId="urn:microsoft.com/office/officeart/2005/8/layout/venn1"/>
    <dgm:cxn modelId="{5D52DBA1-3ADD-4120-9A3D-853C3CDFED87}" srcId="{54A88E26-6C36-4A4D-92A6-82DB0B1493BB}" destId="{16351E2A-B206-43EC-9310-825A3F46EB49}" srcOrd="1" destOrd="0" parTransId="{DE22B916-6D39-4185-B92A-51CB4163B36F}" sibTransId="{A70262CE-7AC2-4A62-BE1D-6AD358594285}"/>
    <dgm:cxn modelId="{19098C90-34A6-467B-ABA9-7DBC71DF0BC1}" type="presParOf" srcId="{E0F784F6-E5A6-45E6-9436-1FF03185264A}" destId="{161F1712-8D6B-4D60-A908-F28D8E11EE45}" srcOrd="0" destOrd="0" presId="urn:microsoft.com/office/officeart/2005/8/layout/venn1"/>
    <dgm:cxn modelId="{59F3DF98-A849-48AF-A86C-1C6D7F9E3261}" type="presParOf" srcId="{E0F784F6-E5A6-45E6-9436-1FF03185264A}" destId="{9C0F545A-5D6C-4CB4-B2D2-67059D4C1A07}" srcOrd="1" destOrd="0" presId="urn:microsoft.com/office/officeart/2005/8/layout/venn1"/>
    <dgm:cxn modelId="{8DF79731-E5D8-42BA-8AF0-3EEED356125E}" type="presParOf" srcId="{E0F784F6-E5A6-45E6-9436-1FF03185264A}" destId="{19C1902F-17D7-40C2-B018-024E902B8919}" srcOrd="2" destOrd="0" presId="urn:microsoft.com/office/officeart/2005/8/layout/venn1"/>
    <dgm:cxn modelId="{C8E5EB3D-7D26-49B6-A4AC-856F0CDD9E1E}"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4A88E26-6C36-4A4D-92A6-82DB0B1493BB}" type="doc">
      <dgm:prSet loTypeId="urn:microsoft.com/office/officeart/2005/8/layout/venn1" loCatId="relationship" qsTypeId="urn:microsoft.com/office/officeart/2005/8/quickstyle/simple1" qsCatId="simple" csTypeId="urn:microsoft.com/office/officeart/2005/8/colors/accent1_2" csCatId="accent1" phldr="1"/>
      <dgm:spPr/>
    </dgm:pt>
    <dgm:pt modelId="{9734B5A2-F84B-4437-8787-42E1FC173D93}">
      <dgm:prSet phldrT="[Text]" custT="1"/>
      <dgm:spPr>
        <a:solidFill>
          <a:srgbClr val="FFFF00">
            <a:alpha val="50000"/>
          </a:srgbClr>
        </a:solidFill>
        <a:ln>
          <a:solidFill>
            <a:schemeClr val="tx1"/>
          </a:solidFill>
        </a:ln>
      </dgm:spPr>
      <dgm:t>
        <a:bodyPr/>
        <a:lstStyle/>
        <a:p>
          <a:endParaRPr lang="en-US" sz="1800" b="1" dirty="0">
            <a:latin typeface="Calibri" panose="020F0502020204030204" pitchFamily="34" charset="0"/>
            <a:cs typeface="Calibri" panose="020F0502020204030204" pitchFamily="34" charset="0"/>
          </a:endParaRPr>
        </a:p>
      </dgm:t>
    </dgm:pt>
    <dgm:pt modelId="{F66E6CE6-7F57-4D92-B006-1B2C21CFAC3A}" type="parTrans" cxnId="{E0BB3807-71DB-4C84-AFC0-203924534A7E}">
      <dgm:prSet/>
      <dgm:spPr/>
      <dgm:t>
        <a:bodyPr/>
        <a:lstStyle/>
        <a:p>
          <a:endParaRPr lang="en-US"/>
        </a:p>
      </dgm:t>
    </dgm:pt>
    <dgm:pt modelId="{F91AFB7F-9D76-4821-8271-F9158AA442A3}" type="sibTrans" cxnId="{E0BB3807-71DB-4C84-AFC0-203924534A7E}">
      <dgm:prSet/>
      <dgm:spPr/>
      <dgm:t>
        <a:bodyPr/>
        <a:lstStyle/>
        <a:p>
          <a:endParaRPr lang="en-US"/>
        </a:p>
      </dgm:t>
    </dgm:pt>
    <dgm:pt modelId="{16351E2A-B206-43EC-9310-825A3F46EB49}">
      <dgm:prSet phldrT="[Text]"/>
      <dgm:spPr>
        <a:solidFill>
          <a:srgbClr val="FFFF00">
            <a:alpha val="50000"/>
          </a:srgbClr>
        </a:solidFill>
        <a:ln>
          <a:solidFill>
            <a:schemeClr val="tx1"/>
          </a:solidFill>
        </a:ln>
      </dgm:spPr>
      <dgm:t>
        <a:bodyPr/>
        <a:lstStyle/>
        <a:p>
          <a:r>
            <a:rPr lang="en-US" dirty="0" smtClean="0"/>
            <a:t> </a:t>
          </a:r>
          <a:endParaRPr lang="en-US" dirty="0"/>
        </a:p>
      </dgm:t>
    </dgm:pt>
    <dgm:pt modelId="{DE22B916-6D39-4185-B92A-51CB4163B36F}" type="parTrans" cxnId="{5D52DBA1-3ADD-4120-9A3D-853C3CDFED87}">
      <dgm:prSet/>
      <dgm:spPr/>
      <dgm:t>
        <a:bodyPr/>
        <a:lstStyle/>
        <a:p>
          <a:endParaRPr lang="en-US"/>
        </a:p>
      </dgm:t>
    </dgm:pt>
    <dgm:pt modelId="{A70262CE-7AC2-4A62-BE1D-6AD358594285}" type="sibTrans" cxnId="{5D52DBA1-3ADD-4120-9A3D-853C3CDFED87}">
      <dgm:prSet/>
      <dgm:spPr/>
      <dgm:t>
        <a:bodyPr/>
        <a:lstStyle/>
        <a:p>
          <a:endParaRPr lang="en-US"/>
        </a:p>
      </dgm:t>
    </dgm:pt>
    <dgm:pt modelId="{E0F784F6-E5A6-45E6-9436-1FF03185264A}" type="pres">
      <dgm:prSet presAssocID="{54A88E26-6C36-4A4D-92A6-82DB0B1493BB}" presName="compositeShape" presStyleCnt="0">
        <dgm:presLayoutVars>
          <dgm:chMax val="7"/>
          <dgm:dir/>
          <dgm:resizeHandles val="exact"/>
        </dgm:presLayoutVars>
      </dgm:prSet>
      <dgm:spPr/>
    </dgm:pt>
    <dgm:pt modelId="{161F1712-8D6B-4D60-A908-F28D8E11EE45}" type="pres">
      <dgm:prSet presAssocID="{9734B5A2-F84B-4437-8787-42E1FC173D93}" presName="circ1" presStyleLbl="vennNode1" presStyleIdx="0" presStyleCnt="2" custScaleX="73652" custScaleY="68302" custLinFactNeighborX="6556" custLinFactNeighborY="-3723"/>
      <dgm:spPr/>
      <dgm:t>
        <a:bodyPr/>
        <a:lstStyle/>
        <a:p>
          <a:endParaRPr lang="en-US"/>
        </a:p>
      </dgm:t>
    </dgm:pt>
    <dgm:pt modelId="{9C0F545A-5D6C-4CB4-B2D2-67059D4C1A07}" type="pres">
      <dgm:prSet presAssocID="{9734B5A2-F84B-4437-8787-42E1FC173D93}" presName="circ1Tx" presStyleLbl="revTx" presStyleIdx="0" presStyleCnt="0">
        <dgm:presLayoutVars>
          <dgm:chMax val="0"/>
          <dgm:chPref val="0"/>
          <dgm:bulletEnabled val="1"/>
        </dgm:presLayoutVars>
      </dgm:prSet>
      <dgm:spPr/>
      <dgm:t>
        <a:bodyPr/>
        <a:lstStyle/>
        <a:p>
          <a:endParaRPr lang="en-US"/>
        </a:p>
      </dgm:t>
    </dgm:pt>
    <dgm:pt modelId="{19C1902F-17D7-40C2-B018-024E902B8919}" type="pres">
      <dgm:prSet presAssocID="{16351E2A-B206-43EC-9310-825A3F46EB49}" presName="circ2" presStyleLbl="vennNode1" presStyleIdx="1" presStyleCnt="2" custScaleX="80344" custScaleY="93242" custLinFactNeighborX="-92090" custLinFactNeighborY="-5003"/>
      <dgm:spPr/>
      <dgm:t>
        <a:bodyPr/>
        <a:lstStyle/>
        <a:p>
          <a:endParaRPr lang="en-US"/>
        </a:p>
      </dgm:t>
    </dgm:pt>
    <dgm:pt modelId="{4AEB2C30-75A5-4219-B868-0DB84F8FE5EF}" type="pres">
      <dgm:prSet presAssocID="{16351E2A-B206-43EC-9310-825A3F46EB49}" presName="circ2Tx" presStyleLbl="revTx" presStyleIdx="0" presStyleCnt="0">
        <dgm:presLayoutVars>
          <dgm:chMax val="0"/>
          <dgm:chPref val="0"/>
          <dgm:bulletEnabled val="1"/>
        </dgm:presLayoutVars>
      </dgm:prSet>
      <dgm:spPr/>
      <dgm:t>
        <a:bodyPr/>
        <a:lstStyle/>
        <a:p>
          <a:endParaRPr lang="en-US"/>
        </a:p>
      </dgm:t>
    </dgm:pt>
  </dgm:ptLst>
  <dgm:cxnLst>
    <dgm:cxn modelId="{20257A32-561C-4368-83E2-E0CAF2F210AC}" type="presOf" srcId="{54A88E26-6C36-4A4D-92A6-82DB0B1493BB}" destId="{E0F784F6-E5A6-45E6-9436-1FF03185264A}" srcOrd="0" destOrd="0" presId="urn:microsoft.com/office/officeart/2005/8/layout/venn1"/>
    <dgm:cxn modelId="{05611925-53F5-4EF8-8738-C3914FB4FCA8}" type="presOf" srcId="{16351E2A-B206-43EC-9310-825A3F46EB49}" destId="{19C1902F-17D7-40C2-B018-024E902B8919}" srcOrd="0" destOrd="0" presId="urn:microsoft.com/office/officeart/2005/8/layout/venn1"/>
    <dgm:cxn modelId="{CF139FB8-7513-4348-853D-B43804B6188C}" type="presOf" srcId="{9734B5A2-F84B-4437-8787-42E1FC173D93}" destId="{9C0F545A-5D6C-4CB4-B2D2-67059D4C1A07}" srcOrd="1" destOrd="0" presId="urn:microsoft.com/office/officeart/2005/8/layout/venn1"/>
    <dgm:cxn modelId="{E0BB3807-71DB-4C84-AFC0-203924534A7E}" srcId="{54A88E26-6C36-4A4D-92A6-82DB0B1493BB}" destId="{9734B5A2-F84B-4437-8787-42E1FC173D93}" srcOrd="0" destOrd="0" parTransId="{F66E6CE6-7F57-4D92-B006-1B2C21CFAC3A}" sibTransId="{F91AFB7F-9D76-4821-8271-F9158AA442A3}"/>
    <dgm:cxn modelId="{5D52DBA1-3ADD-4120-9A3D-853C3CDFED87}" srcId="{54A88E26-6C36-4A4D-92A6-82DB0B1493BB}" destId="{16351E2A-B206-43EC-9310-825A3F46EB49}" srcOrd="1" destOrd="0" parTransId="{DE22B916-6D39-4185-B92A-51CB4163B36F}" sibTransId="{A70262CE-7AC2-4A62-BE1D-6AD358594285}"/>
    <dgm:cxn modelId="{8E39E581-69AF-4510-97DA-545AB8B9A3E1}" type="presOf" srcId="{16351E2A-B206-43EC-9310-825A3F46EB49}" destId="{4AEB2C30-75A5-4219-B868-0DB84F8FE5EF}" srcOrd="1" destOrd="0" presId="urn:microsoft.com/office/officeart/2005/8/layout/venn1"/>
    <dgm:cxn modelId="{8EF4A5EB-27DF-4C90-8F12-0CB0570C67FB}" type="presOf" srcId="{9734B5A2-F84B-4437-8787-42E1FC173D93}" destId="{161F1712-8D6B-4D60-A908-F28D8E11EE45}" srcOrd="0" destOrd="0" presId="urn:microsoft.com/office/officeart/2005/8/layout/venn1"/>
    <dgm:cxn modelId="{CA1BCF47-797F-4602-A746-4321B1B23D85}" type="presParOf" srcId="{E0F784F6-E5A6-45E6-9436-1FF03185264A}" destId="{161F1712-8D6B-4D60-A908-F28D8E11EE45}" srcOrd="0" destOrd="0" presId="urn:microsoft.com/office/officeart/2005/8/layout/venn1"/>
    <dgm:cxn modelId="{8677698D-CD67-44BC-8402-EA94DA760630}" type="presParOf" srcId="{E0F784F6-E5A6-45E6-9436-1FF03185264A}" destId="{9C0F545A-5D6C-4CB4-B2D2-67059D4C1A07}" srcOrd="1" destOrd="0" presId="urn:microsoft.com/office/officeart/2005/8/layout/venn1"/>
    <dgm:cxn modelId="{CCE55C9E-C6E2-4DFC-8C9D-2FB05D7625E0}" type="presParOf" srcId="{E0F784F6-E5A6-45E6-9436-1FF03185264A}" destId="{19C1902F-17D7-40C2-B018-024E902B8919}" srcOrd="2" destOrd="0" presId="urn:microsoft.com/office/officeart/2005/8/layout/venn1"/>
    <dgm:cxn modelId="{5EFC2DE2-07B4-4A38-A675-C544B222ED1B}" type="presParOf" srcId="{E0F784F6-E5A6-45E6-9436-1FF03185264A}" destId="{4AEB2C30-75A5-4219-B868-0DB84F8FE5EF}"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618871" y="340360"/>
          <a:ext cx="3648326" cy="3383279"/>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128322" y="739321"/>
        <a:ext cx="2103539" cy="2585357"/>
      </dsp:txXfrm>
    </dsp:sp>
    <dsp:sp modelId="{19C1902F-17D7-40C2-B018-024E902B8919}">
      <dsp:nvSpPr>
        <dsp:cNvPr id="0" name=""/>
        <dsp:cNvSpPr/>
      </dsp:nvSpPr>
      <dsp:spPr>
        <a:xfrm>
          <a:off x="0" y="559173"/>
          <a:ext cx="2990075" cy="2607121"/>
        </a:xfrm>
        <a:prstGeom prst="ellipse">
          <a:avLst/>
        </a:prstGeom>
        <a:solidFill>
          <a:schemeClr val="accent1">
            <a:alpha val="50000"/>
            <a:hueOff val="0"/>
            <a:satOff val="0"/>
            <a:lumOff val="0"/>
            <a:alphaOff val="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848534" y="866609"/>
        <a:ext cx="1724007" cy="19922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618871" y="340360"/>
          <a:ext cx="3648326" cy="3383279"/>
        </a:xfrm>
        <a:prstGeom prst="ellipse">
          <a:avLst/>
        </a:prstGeom>
        <a:solidFill>
          <a:schemeClr val="accent1">
            <a:alpha val="5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128322" y="739321"/>
        <a:ext cx="2103539" cy="2585357"/>
      </dsp:txXfrm>
    </dsp:sp>
    <dsp:sp modelId="{19C1902F-17D7-40C2-B018-024E902B8919}">
      <dsp:nvSpPr>
        <dsp:cNvPr id="0" name=""/>
        <dsp:cNvSpPr/>
      </dsp:nvSpPr>
      <dsp:spPr>
        <a:xfrm>
          <a:off x="210308" y="559173"/>
          <a:ext cx="2990075" cy="2607121"/>
        </a:xfrm>
        <a:prstGeom prst="ellipse">
          <a:avLst/>
        </a:prstGeom>
        <a:solidFill>
          <a:srgbClr val="92D05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1058843" y="866609"/>
        <a:ext cx="1724007" cy="19922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804765" y="340360"/>
          <a:ext cx="3648326" cy="3383279"/>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314216" y="739321"/>
        <a:ext cx="2103539" cy="2585357"/>
      </dsp:txXfrm>
    </dsp:sp>
    <dsp:sp modelId="{19C1902F-17D7-40C2-B018-024E902B8919}">
      <dsp:nvSpPr>
        <dsp:cNvPr id="0" name=""/>
        <dsp:cNvSpPr/>
      </dsp:nvSpPr>
      <dsp:spPr>
        <a:xfrm>
          <a:off x="115695" y="785413"/>
          <a:ext cx="2246497" cy="2154641"/>
        </a:xfrm>
        <a:prstGeom prst="ellipse">
          <a:avLst/>
        </a:prstGeom>
        <a:solidFill>
          <a:srgbClr val="92D05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753215" y="1039492"/>
        <a:ext cx="1295278" cy="16464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2928442" y="532428"/>
          <a:ext cx="3015145" cy="2541925"/>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3349475" y="832176"/>
        <a:ext cx="1738462" cy="1942430"/>
      </dsp:txXfrm>
    </dsp:sp>
    <dsp:sp modelId="{19C1902F-17D7-40C2-B018-024E902B8919}">
      <dsp:nvSpPr>
        <dsp:cNvPr id="0" name=""/>
        <dsp:cNvSpPr/>
      </dsp:nvSpPr>
      <dsp:spPr>
        <a:xfrm>
          <a:off x="0" y="285415"/>
          <a:ext cx="3289089" cy="3154637"/>
        </a:xfrm>
        <a:prstGeom prst="ellipse">
          <a:avLst/>
        </a:prstGeom>
        <a:solidFill>
          <a:schemeClr val="accent1">
            <a:alpha val="50000"/>
            <a:hueOff val="0"/>
            <a:satOff val="0"/>
            <a:lumOff val="0"/>
            <a:alphaOff val="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933390" y="657415"/>
        <a:ext cx="1896411" cy="24106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618871" y="340360"/>
          <a:ext cx="3648326" cy="3383279"/>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128322" y="739321"/>
        <a:ext cx="2103539" cy="2585357"/>
      </dsp:txXfrm>
    </dsp:sp>
    <dsp:sp modelId="{19C1902F-17D7-40C2-B018-024E902B8919}">
      <dsp:nvSpPr>
        <dsp:cNvPr id="0" name=""/>
        <dsp:cNvSpPr/>
      </dsp:nvSpPr>
      <dsp:spPr>
        <a:xfrm>
          <a:off x="0" y="559173"/>
          <a:ext cx="2990075" cy="2607121"/>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848534" y="866609"/>
        <a:ext cx="1724007" cy="19922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1049368" y="340360"/>
          <a:ext cx="3648326" cy="3383279"/>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558819" y="739321"/>
        <a:ext cx="2103539" cy="2585357"/>
      </dsp:txXfrm>
    </dsp:sp>
    <dsp:sp modelId="{19C1902F-17D7-40C2-B018-024E902B8919}">
      <dsp:nvSpPr>
        <dsp:cNvPr id="0" name=""/>
        <dsp:cNvSpPr/>
      </dsp:nvSpPr>
      <dsp:spPr>
        <a:xfrm>
          <a:off x="762011" y="1245285"/>
          <a:ext cx="1268087" cy="1216221"/>
        </a:xfrm>
        <a:prstGeom prst="ellipse">
          <a:avLst/>
        </a:prstGeom>
        <a:solidFill>
          <a:schemeClr val="accent1">
            <a:alpha val="5000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1121874" y="1388704"/>
        <a:ext cx="731149" cy="9293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838184" y="508001"/>
          <a:ext cx="3015145" cy="2775778"/>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259217" y="835325"/>
        <a:ext cx="1738462" cy="2121130"/>
      </dsp:txXfrm>
    </dsp:sp>
    <dsp:sp modelId="{19C1902F-17D7-40C2-B018-024E902B8919}">
      <dsp:nvSpPr>
        <dsp:cNvPr id="0" name=""/>
        <dsp:cNvSpPr/>
      </dsp:nvSpPr>
      <dsp:spPr>
        <a:xfrm>
          <a:off x="0" y="127687"/>
          <a:ext cx="3289089" cy="3470094"/>
        </a:xfrm>
        <a:prstGeom prst="ellipse">
          <a:avLst/>
        </a:prstGeom>
        <a:solidFill>
          <a:schemeClr val="accent1">
            <a:alpha val="50000"/>
            <a:hueOff val="0"/>
            <a:satOff val="0"/>
            <a:lumOff val="0"/>
            <a:alphaOff val="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933390" y="536885"/>
        <a:ext cx="1896411" cy="265169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685784" y="635077"/>
          <a:ext cx="2741031" cy="2541925"/>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068540" y="934825"/>
        <a:ext cx="1580414" cy="1942430"/>
      </dsp:txXfrm>
    </dsp:sp>
    <dsp:sp modelId="{19C1902F-17D7-40C2-B018-024E902B8919}">
      <dsp:nvSpPr>
        <dsp:cNvPr id="0" name=""/>
        <dsp:cNvSpPr/>
      </dsp:nvSpPr>
      <dsp:spPr>
        <a:xfrm>
          <a:off x="0" y="559173"/>
          <a:ext cx="2718262" cy="2607121"/>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771398" y="866609"/>
        <a:ext cx="1567286" cy="19922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F1712-8D6B-4D60-A908-F28D8E11EE45}">
      <dsp:nvSpPr>
        <dsp:cNvPr id="0" name=""/>
        <dsp:cNvSpPr/>
      </dsp:nvSpPr>
      <dsp:spPr>
        <a:xfrm>
          <a:off x="748078" y="750616"/>
          <a:ext cx="2491853" cy="2310847"/>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b="1" kern="1200" dirty="0">
            <a:latin typeface="Calibri" panose="020F0502020204030204" pitchFamily="34" charset="0"/>
            <a:cs typeface="Calibri" panose="020F0502020204030204" pitchFamily="34" charset="0"/>
          </a:endParaRPr>
        </a:p>
      </dsp:txBody>
      <dsp:txXfrm>
        <a:off x="1096040" y="1023115"/>
        <a:ext cx="1436744" cy="1765850"/>
      </dsp:txXfrm>
    </dsp:sp>
    <dsp:sp modelId="{19C1902F-17D7-40C2-B018-024E902B8919}">
      <dsp:nvSpPr>
        <dsp:cNvPr id="0" name=""/>
        <dsp:cNvSpPr/>
      </dsp:nvSpPr>
      <dsp:spPr>
        <a:xfrm>
          <a:off x="0" y="285415"/>
          <a:ext cx="2718262" cy="3154637"/>
        </a:xfrm>
        <a:prstGeom prst="ellipse">
          <a:avLst/>
        </a:prstGeom>
        <a:solidFill>
          <a:srgbClr val="FFFF00">
            <a:alpha val="50000"/>
          </a:srgb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889250">
            <a:lnSpc>
              <a:spcPct val="90000"/>
            </a:lnSpc>
            <a:spcBef>
              <a:spcPct val="0"/>
            </a:spcBef>
            <a:spcAft>
              <a:spcPct val="35000"/>
            </a:spcAft>
          </a:pPr>
          <a:r>
            <a:rPr lang="en-US" sz="6500" kern="1200" dirty="0" smtClean="0"/>
            <a:t> </a:t>
          </a:r>
          <a:endParaRPr lang="en-US" sz="6500" kern="1200" dirty="0"/>
        </a:p>
      </dsp:txBody>
      <dsp:txXfrm>
        <a:off x="771398" y="657415"/>
        <a:ext cx="1567286" cy="241063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E605F3-DAB6-4034-B7BA-181631FF0764}" type="datetimeFigureOut">
              <a:rPr lang="en-US" smtClean="0"/>
              <a:pPr/>
              <a:t>2020-01-05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9A96DE-1578-4FF1-BDBD-52F7D246A109}" type="slidenum">
              <a:rPr lang="en-US" smtClean="0"/>
              <a:pPr/>
              <a:t>‹#›</a:t>
            </a:fld>
            <a:endParaRPr lang="en-US"/>
          </a:p>
        </p:txBody>
      </p:sp>
    </p:spTree>
    <p:extLst>
      <p:ext uri="{BB962C8B-B14F-4D97-AF65-F5344CB8AC3E}">
        <p14:creationId xmlns:p14="http://schemas.microsoft.com/office/powerpoint/2010/main" val="3437991399"/>
      </p:ext>
    </p:extLst>
  </p:cSld>
  <p:clrMap bg1="lt1" tx1="dk1" bg2="lt2" tx2="dk2" accent1="accent1" accent2="accent2" accent3="accent3" accent4="accent4" accent5="accent5" accent6="accent6" hlink="hlink" folHlink="folHlink"/>
  <p:notesStyle>
    <a:lvl1pPr marL="0" algn="l" defTabSz="879152" rtl="0" eaLnBrk="1" latinLnBrk="0" hangingPunct="1">
      <a:defRPr sz="1200" kern="1200">
        <a:solidFill>
          <a:schemeClr val="tx1"/>
        </a:solidFill>
        <a:latin typeface="+mn-lt"/>
        <a:ea typeface="+mn-ea"/>
        <a:cs typeface="+mn-cs"/>
      </a:defRPr>
    </a:lvl1pPr>
    <a:lvl2pPr marL="439576" algn="l" defTabSz="879152" rtl="0" eaLnBrk="1" latinLnBrk="0" hangingPunct="1">
      <a:defRPr sz="1200" kern="1200">
        <a:solidFill>
          <a:schemeClr val="tx1"/>
        </a:solidFill>
        <a:latin typeface="+mn-lt"/>
        <a:ea typeface="+mn-ea"/>
        <a:cs typeface="+mn-cs"/>
      </a:defRPr>
    </a:lvl2pPr>
    <a:lvl3pPr marL="879152" algn="l" defTabSz="879152" rtl="0" eaLnBrk="1" latinLnBrk="0" hangingPunct="1">
      <a:defRPr sz="1200" kern="1200">
        <a:solidFill>
          <a:schemeClr val="tx1"/>
        </a:solidFill>
        <a:latin typeface="+mn-lt"/>
        <a:ea typeface="+mn-ea"/>
        <a:cs typeface="+mn-cs"/>
      </a:defRPr>
    </a:lvl3pPr>
    <a:lvl4pPr marL="1318728" algn="l" defTabSz="879152" rtl="0" eaLnBrk="1" latinLnBrk="0" hangingPunct="1">
      <a:defRPr sz="1200" kern="1200">
        <a:solidFill>
          <a:schemeClr val="tx1"/>
        </a:solidFill>
        <a:latin typeface="+mn-lt"/>
        <a:ea typeface="+mn-ea"/>
        <a:cs typeface="+mn-cs"/>
      </a:defRPr>
    </a:lvl4pPr>
    <a:lvl5pPr marL="1758303" algn="l" defTabSz="879152" rtl="0" eaLnBrk="1" latinLnBrk="0" hangingPunct="1">
      <a:defRPr sz="1200" kern="1200">
        <a:solidFill>
          <a:schemeClr val="tx1"/>
        </a:solidFill>
        <a:latin typeface="+mn-lt"/>
        <a:ea typeface="+mn-ea"/>
        <a:cs typeface="+mn-cs"/>
      </a:defRPr>
    </a:lvl5pPr>
    <a:lvl6pPr marL="2197879" algn="l" defTabSz="879152" rtl="0" eaLnBrk="1" latinLnBrk="0" hangingPunct="1">
      <a:defRPr sz="1200" kern="1200">
        <a:solidFill>
          <a:schemeClr val="tx1"/>
        </a:solidFill>
        <a:latin typeface="+mn-lt"/>
        <a:ea typeface="+mn-ea"/>
        <a:cs typeface="+mn-cs"/>
      </a:defRPr>
    </a:lvl6pPr>
    <a:lvl7pPr marL="2637455" algn="l" defTabSz="879152" rtl="0" eaLnBrk="1" latinLnBrk="0" hangingPunct="1">
      <a:defRPr sz="1200" kern="1200">
        <a:solidFill>
          <a:schemeClr val="tx1"/>
        </a:solidFill>
        <a:latin typeface="+mn-lt"/>
        <a:ea typeface="+mn-ea"/>
        <a:cs typeface="+mn-cs"/>
      </a:defRPr>
    </a:lvl7pPr>
    <a:lvl8pPr marL="3077031" algn="l" defTabSz="879152" rtl="0" eaLnBrk="1" latinLnBrk="0" hangingPunct="1">
      <a:defRPr sz="1200" kern="1200">
        <a:solidFill>
          <a:schemeClr val="tx1"/>
        </a:solidFill>
        <a:latin typeface="+mn-lt"/>
        <a:ea typeface="+mn-ea"/>
        <a:cs typeface="+mn-cs"/>
      </a:defRPr>
    </a:lvl8pPr>
    <a:lvl9pPr marL="3516607" algn="l" defTabSz="8791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9A96DE-1578-4FF1-BDBD-52F7D246A109}" type="slidenum">
              <a:rPr lang="en-US" smtClean="0"/>
              <a:pPr/>
              <a:t>10</a:t>
            </a:fld>
            <a:endParaRPr lang="en-US"/>
          </a:p>
        </p:txBody>
      </p:sp>
    </p:spTree>
    <p:extLst>
      <p:ext uri="{BB962C8B-B14F-4D97-AF65-F5344CB8AC3E}">
        <p14:creationId xmlns:p14="http://schemas.microsoft.com/office/powerpoint/2010/main" val="531942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9A96DE-1578-4FF1-BDBD-52F7D246A109}" type="slidenum">
              <a:rPr lang="en-US" smtClean="0"/>
              <a:pPr/>
              <a:t>11</a:t>
            </a:fld>
            <a:endParaRPr lang="en-US"/>
          </a:p>
        </p:txBody>
      </p:sp>
    </p:spTree>
    <p:extLst>
      <p:ext uri="{BB962C8B-B14F-4D97-AF65-F5344CB8AC3E}">
        <p14:creationId xmlns:p14="http://schemas.microsoft.com/office/powerpoint/2010/main" val="944445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9A96DE-1578-4FF1-BDBD-52F7D246A109}" type="slidenum">
              <a:rPr lang="en-US" smtClean="0"/>
              <a:pPr/>
              <a:t>12</a:t>
            </a:fld>
            <a:endParaRPr lang="en-US"/>
          </a:p>
        </p:txBody>
      </p:sp>
    </p:spTree>
    <p:extLst>
      <p:ext uri="{BB962C8B-B14F-4D97-AF65-F5344CB8AC3E}">
        <p14:creationId xmlns:p14="http://schemas.microsoft.com/office/powerpoint/2010/main" val="3292356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87916" tIns="43957" rIns="87916" bIns="43957" rtlCol="0" anchor="ctr"/>
          <a:lstStyle/>
          <a:p>
            <a:pPr algn="ctr" eaLnBrk="1" latinLnBrk="0" hangingPunct="1"/>
            <a:endParaRPr kumimoji="0" lang="en-US"/>
          </a:p>
        </p:txBody>
      </p:sp>
      <p:sp useBgFill="1">
        <p:nvSpPr>
          <p:cNvPr id="13" name="Rounded Rectangle 12"/>
          <p:cNvSpPr/>
          <p:nvPr/>
        </p:nvSpPr>
        <p:spPr>
          <a:xfrm>
            <a:off x="65312" y="52319"/>
            <a:ext cx="9013374"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9" name="Subtitle 8"/>
          <p:cNvSpPr>
            <a:spLocks noGrp="1"/>
          </p:cNvSpPr>
          <p:nvPr>
            <p:ph type="subTitle" idx="1"/>
          </p:nvPr>
        </p:nvSpPr>
        <p:spPr>
          <a:xfrm>
            <a:off x="1295401" y="2400300"/>
            <a:ext cx="6400800" cy="1200150"/>
          </a:xfrm>
        </p:spPr>
        <p:txBody>
          <a:bodyPr/>
          <a:lstStyle>
            <a:lvl1pPr marL="0" indent="0" algn="ctr">
              <a:buNone/>
              <a:defRPr sz="2500">
                <a:solidFill>
                  <a:schemeClr val="tx2"/>
                </a:solidFill>
              </a:defRPr>
            </a:lvl1pPr>
            <a:lvl2pPr marL="439576" indent="0" algn="ctr">
              <a:buNone/>
            </a:lvl2pPr>
            <a:lvl3pPr marL="879152" indent="0" algn="ctr">
              <a:buNone/>
            </a:lvl3pPr>
            <a:lvl4pPr marL="1318728" indent="0" algn="ctr">
              <a:buNone/>
            </a:lvl4pPr>
            <a:lvl5pPr marL="1758303" indent="0" algn="ctr">
              <a:buNone/>
            </a:lvl5pPr>
            <a:lvl6pPr marL="2197879" indent="0" algn="ctr">
              <a:buNone/>
            </a:lvl6pPr>
            <a:lvl7pPr marL="2637455" indent="0" algn="ctr">
              <a:buNone/>
            </a:lvl7pPr>
            <a:lvl8pPr marL="3077031" indent="0" algn="ctr">
              <a:buNone/>
            </a:lvl8pPr>
            <a:lvl9pPr marL="3516607"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C501033-60DB-4CF3-B987-BD08B57DB74B}" type="datetime1">
              <a:rPr lang="en-US" smtClean="0"/>
              <a:t>2020-01-05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2FA86EB-35EC-40E6-A7C4-CCDA32F5A957}" type="slidenum">
              <a:rPr lang="en-US" smtClean="0"/>
              <a:pPr/>
              <a:t>‹#›</a:t>
            </a:fld>
            <a:endParaRPr lang="en-US"/>
          </a:p>
        </p:txBody>
      </p:sp>
      <p:sp>
        <p:nvSpPr>
          <p:cNvPr id="7" name="Rectangle 6"/>
          <p:cNvSpPr/>
          <p:nvPr/>
        </p:nvSpPr>
        <p:spPr>
          <a:xfrm>
            <a:off x="62935" y="1086978"/>
            <a:ext cx="9021537" cy="1145513"/>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0" name="Rectangle 9"/>
          <p:cNvSpPr/>
          <p:nvPr/>
        </p:nvSpPr>
        <p:spPr>
          <a:xfrm>
            <a:off x="62935" y="1047542"/>
            <a:ext cx="9021537" cy="9043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1" name="Rectangle 10"/>
          <p:cNvSpPr/>
          <p:nvPr/>
        </p:nvSpPr>
        <p:spPr>
          <a:xfrm>
            <a:off x="62935" y="2232488"/>
            <a:ext cx="9021537" cy="82899"/>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8" name="Title 7"/>
          <p:cNvSpPr>
            <a:spLocks noGrp="1"/>
          </p:cNvSpPr>
          <p:nvPr>
            <p:ph type="ctrTitle"/>
          </p:nvPr>
        </p:nvSpPr>
        <p:spPr>
          <a:xfrm>
            <a:off x="457200" y="1129449"/>
            <a:ext cx="8229600" cy="1102519"/>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929DA6-E211-42C3-9C02-2CA7AE388112}" type="datetime1">
              <a:rPr lang="en-US" smtClean="0"/>
              <a:t>2020-01-05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05980"/>
            <a:ext cx="2011680" cy="438864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1" y="205980"/>
            <a:ext cx="5562601" cy="438864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79E527-3E0F-45C1-8B5D-E4E95FAA5ADC}" type="datetime1">
              <a:rPr lang="en-US" smtClean="0"/>
              <a:t>2020-01-05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157FFD1-4403-4822-836C-39D9D1ADD929}" type="datetime1">
              <a:rPr lang="en-US" smtClean="0"/>
              <a:t>2020-01-05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A86EB-35EC-40E6-A7C4-CCDA32F5A957}" type="slidenum">
              <a:rPr lang="en-US" smtClean="0"/>
              <a:pPr/>
              <a:t>‹#›</a:t>
            </a:fld>
            <a:endParaRPr lang="en-US"/>
          </a:p>
        </p:txBody>
      </p:sp>
      <p:sp>
        <p:nvSpPr>
          <p:cNvPr id="8" name="Content Placeholder 7"/>
          <p:cNvSpPr>
            <a:spLocks noGrp="1"/>
          </p:cNvSpPr>
          <p:nvPr>
            <p:ph sz="quarter" idx="1"/>
          </p:nvPr>
        </p:nvSpPr>
        <p:spPr>
          <a:xfrm>
            <a:off x="914401" y="1085850"/>
            <a:ext cx="7772400" cy="3429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87916" tIns="43957" rIns="87916" bIns="43957" rtlCol="0" anchor="ctr"/>
          <a:lstStyle/>
          <a:p>
            <a:pPr algn="ctr" eaLnBrk="1" latinLnBrk="0" hangingPunct="1"/>
            <a:endParaRPr kumimoji="0" lang="en-US"/>
          </a:p>
        </p:txBody>
      </p:sp>
      <p:sp useBgFill="1">
        <p:nvSpPr>
          <p:cNvPr id="10" name="Rounded Rectangle 9"/>
          <p:cNvSpPr/>
          <p:nvPr/>
        </p:nvSpPr>
        <p:spPr>
          <a:xfrm>
            <a:off x="65312" y="52319"/>
            <a:ext cx="9013374" cy="501915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2" name="Title 1"/>
          <p:cNvSpPr>
            <a:spLocks noGrp="1"/>
          </p:cNvSpPr>
          <p:nvPr>
            <p:ph type="title"/>
          </p:nvPr>
        </p:nvSpPr>
        <p:spPr>
          <a:xfrm>
            <a:off x="722313" y="714376"/>
            <a:ext cx="7772400" cy="1021556"/>
          </a:xfrm>
        </p:spPr>
        <p:txBody>
          <a:bodyPr anchor="b" anchorCtr="0"/>
          <a:lstStyle>
            <a:lvl1pPr algn="l">
              <a:buNone/>
              <a:defRPr sz="38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1910954"/>
            <a:ext cx="7772400" cy="1003697"/>
          </a:xfrm>
        </p:spPr>
        <p:txBody>
          <a:bodyPr anchor="t" anchorCtr="0"/>
          <a:lstStyle>
            <a:lvl1pPr marL="0" indent="0">
              <a:buNone/>
              <a:defRPr sz="2300">
                <a:solidFill>
                  <a:schemeClr val="tx1">
                    <a:tint val="75000"/>
                  </a:schemeClr>
                </a:solidFill>
              </a:defRPr>
            </a:lvl1pPr>
            <a:lvl2pPr>
              <a:buNone/>
              <a:defRPr sz="1700">
                <a:solidFill>
                  <a:schemeClr val="tx1">
                    <a:tint val="75000"/>
                  </a:schemeClr>
                </a:solidFill>
              </a:defRPr>
            </a:lvl2pPr>
            <a:lvl3pPr>
              <a:buNone/>
              <a:defRPr sz="15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416DADA-AEC3-414F-B697-76CD612200B9}" type="datetime1">
              <a:rPr lang="en-US" smtClean="0"/>
              <a:t>2020-01-05</a:t>
            </a:fld>
            <a:endParaRPr lang="en-US"/>
          </a:p>
        </p:txBody>
      </p:sp>
      <p:sp>
        <p:nvSpPr>
          <p:cNvPr id="5" name="Footer Placeholder 4"/>
          <p:cNvSpPr>
            <a:spLocks noGrp="1"/>
          </p:cNvSpPr>
          <p:nvPr>
            <p:ph type="ftr" sz="quarter" idx="11"/>
          </p:nvPr>
        </p:nvSpPr>
        <p:spPr>
          <a:xfrm>
            <a:off x="800101" y="4629150"/>
            <a:ext cx="4000499" cy="342900"/>
          </a:xfrm>
        </p:spPr>
        <p:txBody>
          <a:bodyPr/>
          <a:lstStyle/>
          <a:p>
            <a:endParaRPr lang="en-US"/>
          </a:p>
        </p:txBody>
      </p:sp>
      <p:sp>
        <p:nvSpPr>
          <p:cNvPr id="7" name="Rectangle 6"/>
          <p:cNvSpPr/>
          <p:nvPr/>
        </p:nvSpPr>
        <p:spPr>
          <a:xfrm flipV="1">
            <a:off x="69414" y="1782623"/>
            <a:ext cx="9013515"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8" name="Rectangle 7"/>
          <p:cNvSpPr/>
          <p:nvPr/>
        </p:nvSpPr>
        <p:spPr>
          <a:xfrm>
            <a:off x="69147" y="1756108"/>
            <a:ext cx="9013782"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9" name="Rectangle 8"/>
          <p:cNvSpPr/>
          <p:nvPr/>
        </p:nvSpPr>
        <p:spPr>
          <a:xfrm>
            <a:off x="68307" y="1851660"/>
            <a:ext cx="9014622" cy="3429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5" y="4656582"/>
            <a:ext cx="457200" cy="342900"/>
          </a:xfrm>
        </p:spPr>
        <p:txBody>
          <a:bodyPr/>
          <a:lstStyle/>
          <a:p>
            <a:fld id="{72FA86EB-35EC-40E6-A7C4-CCDA32F5A95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F4B0F00-299A-43B2-B9C5-15425944D1A6}" type="datetime1">
              <a:rPr lang="en-US" smtClean="0"/>
              <a:t>2020-01-05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A86EB-35EC-40E6-A7C4-CCDA32F5A957}" type="slidenum">
              <a:rPr lang="en-US" smtClean="0"/>
              <a:pPr/>
              <a:t>‹#›</a:t>
            </a:fld>
            <a:endParaRPr lang="en-US"/>
          </a:p>
        </p:txBody>
      </p:sp>
      <p:sp>
        <p:nvSpPr>
          <p:cNvPr id="9" name="Content Placeholder 8"/>
          <p:cNvSpPr>
            <a:spLocks noGrp="1"/>
          </p:cNvSpPr>
          <p:nvPr>
            <p:ph sz="quarter" idx="1"/>
          </p:nvPr>
        </p:nvSpPr>
        <p:spPr>
          <a:xfrm>
            <a:off x="914401" y="1085850"/>
            <a:ext cx="3749040" cy="3429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085850"/>
            <a:ext cx="3749040" cy="3429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1" y="204788"/>
            <a:ext cx="7772400" cy="85725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1" y="1085851"/>
            <a:ext cx="3733801" cy="571500"/>
          </a:xfrm>
          <a:noFill/>
          <a:ln w="12700" cap="sq" cmpd="sng" algn="ctr">
            <a:noFill/>
            <a:prstDash val="solid"/>
          </a:ln>
        </p:spPr>
        <p:txBody>
          <a:bodyPr lIns="87916" anchor="b" anchorCtr="0">
            <a:noAutofit/>
          </a:bodyPr>
          <a:lstStyle>
            <a:lvl1pPr marL="0" indent="0">
              <a:buNone/>
              <a:defRPr sz="2300" b="1">
                <a:solidFill>
                  <a:schemeClr val="accent1"/>
                </a:solidFill>
                <a:latin typeface="+mj-lt"/>
                <a:ea typeface="+mj-ea"/>
                <a:cs typeface="+mj-cs"/>
              </a:defRPr>
            </a:lvl1pPr>
            <a:lvl2pPr>
              <a:buNone/>
              <a:defRPr sz="2000" b="1"/>
            </a:lvl2pPr>
            <a:lvl3pPr>
              <a:buNone/>
              <a:defRPr sz="1700" b="1"/>
            </a:lvl3pPr>
            <a:lvl4pPr>
              <a:buNone/>
              <a:defRPr sz="1500" b="1"/>
            </a:lvl4pPr>
            <a:lvl5pPr>
              <a:buNone/>
              <a:defRPr sz="15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1" y="1085851"/>
            <a:ext cx="3733801" cy="571500"/>
          </a:xfrm>
          <a:noFill/>
          <a:ln w="12700" cap="sq" cmpd="sng" algn="ctr">
            <a:noFill/>
            <a:prstDash val="solid"/>
          </a:ln>
        </p:spPr>
        <p:txBody>
          <a:bodyPr lIns="87916" anchor="b" anchorCtr="0">
            <a:noAutofit/>
          </a:bodyPr>
          <a:lstStyle>
            <a:lvl1pPr marL="0" indent="0">
              <a:buNone/>
              <a:defRPr sz="2300" b="1">
                <a:solidFill>
                  <a:schemeClr val="accent1"/>
                </a:solidFill>
                <a:latin typeface="+mj-lt"/>
                <a:ea typeface="+mj-ea"/>
                <a:cs typeface="+mj-cs"/>
              </a:defRPr>
            </a:lvl1pPr>
            <a:lvl2pPr>
              <a:buNone/>
              <a:defRPr sz="2000" b="1"/>
            </a:lvl2pPr>
            <a:lvl3pPr>
              <a:buNone/>
              <a:defRPr sz="1700" b="1"/>
            </a:lvl3pPr>
            <a:lvl4pPr>
              <a:buNone/>
              <a:defRPr sz="1500" b="1"/>
            </a:lvl4pPr>
            <a:lvl5pPr>
              <a:buNone/>
              <a:defRPr sz="15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EB5CF04-5070-4FBA-BCBB-05551ABD8144}" type="datetime1">
              <a:rPr lang="en-US" smtClean="0"/>
              <a:t>2020-01-05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FA86EB-35EC-40E6-A7C4-CCDA32F5A957}" type="slidenum">
              <a:rPr lang="en-US" smtClean="0"/>
              <a:pPr/>
              <a:t>‹#›</a:t>
            </a:fld>
            <a:endParaRPr lang="en-US"/>
          </a:p>
        </p:txBody>
      </p:sp>
      <p:sp>
        <p:nvSpPr>
          <p:cNvPr id="11" name="Content Placeholder 10"/>
          <p:cNvSpPr>
            <a:spLocks noGrp="1"/>
          </p:cNvSpPr>
          <p:nvPr>
            <p:ph sz="half" idx="2"/>
          </p:nvPr>
        </p:nvSpPr>
        <p:spPr>
          <a:xfrm>
            <a:off x="914401" y="1685925"/>
            <a:ext cx="3733801" cy="291465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1" y="1685925"/>
            <a:ext cx="3733801" cy="291465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2C08F0-FF56-44DD-B9E9-639DC090AD71}" type="datetime1">
              <a:rPr lang="en-US" smtClean="0"/>
              <a:t>2020-01-05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77424-37F0-46E8-9C8E-793850C83AB6}" type="datetime1">
              <a:rPr lang="en-US" smtClean="0"/>
              <a:t>2020-01-05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FA86EB-35EC-40E6-A7C4-CCDA32F5A9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useBgFill="1">
        <p:nvSpPr>
          <p:cNvPr id="9" name="Rounded Rectangle 8"/>
          <p:cNvSpPr/>
          <p:nvPr/>
        </p:nvSpPr>
        <p:spPr>
          <a:xfrm>
            <a:off x="64006" y="52316"/>
            <a:ext cx="9013374"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2" name="Title 1"/>
          <p:cNvSpPr>
            <a:spLocks noGrp="1"/>
          </p:cNvSpPr>
          <p:nvPr>
            <p:ph type="title"/>
          </p:nvPr>
        </p:nvSpPr>
        <p:spPr>
          <a:xfrm>
            <a:off x="914401" y="204788"/>
            <a:ext cx="7772400" cy="857250"/>
          </a:xfrm>
        </p:spPr>
        <p:txBody>
          <a:bodyPr anchor="b" anchorCtr="0"/>
          <a:lstStyle>
            <a:lvl1pPr algn="l">
              <a:buNone/>
              <a:defRPr sz="38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1" y="1200150"/>
            <a:ext cx="1905001" cy="3371850"/>
          </a:xfrm>
        </p:spPr>
        <p:txBody>
          <a:bodyPr/>
          <a:lstStyle>
            <a:lvl1pPr marL="0" indent="0">
              <a:buNone/>
              <a:defRPr sz="1700"/>
            </a:lvl1pPr>
            <a:lvl2pPr>
              <a:buNone/>
              <a:defRPr sz="1200"/>
            </a:lvl2pPr>
            <a:lvl3pPr>
              <a:buNone/>
              <a:defRPr sz="9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CEDCFB-86CC-43DF-A500-F039ACCC0C66}" type="datetime1">
              <a:rPr lang="en-US" smtClean="0"/>
              <a:t>2020-01-05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A86EB-35EC-40E6-A7C4-CCDA32F5A957}" type="slidenum">
              <a:rPr lang="en-US" smtClean="0"/>
              <a:pPr/>
              <a:t>‹#›</a:t>
            </a:fld>
            <a:endParaRPr lang="en-US"/>
          </a:p>
        </p:txBody>
      </p:sp>
      <p:sp>
        <p:nvSpPr>
          <p:cNvPr id="11" name="Content Placeholder 10"/>
          <p:cNvSpPr>
            <a:spLocks noGrp="1"/>
          </p:cNvSpPr>
          <p:nvPr>
            <p:ph sz="quarter" idx="1"/>
          </p:nvPr>
        </p:nvSpPr>
        <p:spPr>
          <a:xfrm>
            <a:off x="2971800" y="1200150"/>
            <a:ext cx="5715001" cy="337185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675413"/>
            <a:ext cx="7315200" cy="391716"/>
          </a:xfrm>
        </p:spPr>
        <p:txBody>
          <a:bodyPr anchor="ctr">
            <a:noAutofit/>
          </a:bodyPr>
          <a:lstStyle>
            <a:lvl1pPr algn="l">
              <a:buNone/>
              <a:defRPr sz="27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4084369"/>
            <a:ext cx="7315200" cy="514350"/>
          </a:xfrm>
        </p:spPr>
        <p:txBody>
          <a:bodyPr/>
          <a:lstStyle>
            <a:lvl1pPr marL="0" indent="0">
              <a:buFontTx/>
              <a:buNone/>
              <a:defRPr sz="1500"/>
            </a:lvl1pPr>
            <a:lvl2pPr>
              <a:defRPr sz="1200"/>
            </a:lvl2pPr>
            <a:lvl3pPr>
              <a:defRPr sz="9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FE3866-0749-444E-B04E-23BD34FDFB51}" type="datetime1">
              <a:rPr lang="en-US" smtClean="0"/>
              <a:t>2020-01-05</a:t>
            </a:fld>
            <a:endParaRPr lang="en-US"/>
          </a:p>
        </p:txBody>
      </p:sp>
      <p:sp>
        <p:nvSpPr>
          <p:cNvPr id="6" name="Footer Placeholder 5"/>
          <p:cNvSpPr>
            <a:spLocks noGrp="1"/>
          </p:cNvSpPr>
          <p:nvPr>
            <p:ph type="ftr" sz="quarter" idx="11"/>
          </p:nvPr>
        </p:nvSpPr>
        <p:spPr>
          <a:xfrm>
            <a:off x="914401" y="4629150"/>
            <a:ext cx="3886201" cy="342900"/>
          </a:xfrm>
        </p:spPr>
        <p:txBody>
          <a:bodyPr/>
          <a:lstStyle/>
          <a:p>
            <a:endParaRPr lang="en-US"/>
          </a:p>
        </p:txBody>
      </p:sp>
      <p:sp>
        <p:nvSpPr>
          <p:cNvPr id="7" name="Slide Number Placeholder 6"/>
          <p:cNvSpPr>
            <a:spLocks noGrp="1"/>
          </p:cNvSpPr>
          <p:nvPr>
            <p:ph type="sldNum" sz="quarter" idx="12"/>
          </p:nvPr>
        </p:nvSpPr>
        <p:spPr>
          <a:xfrm>
            <a:off x="146305" y="4656582"/>
            <a:ext cx="457200" cy="342900"/>
          </a:xfrm>
        </p:spPr>
        <p:txBody>
          <a:bodyPr/>
          <a:lstStyle/>
          <a:p>
            <a:fld id="{72FA86EB-35EC-40E6-A7C4-CCDA32F5A957}" type="slidenum">
              <a:rPr lang="en-US" smtClean="0"/>
              <a:pPr/>
              <a:t>‹#›</a:t>
            </a:fld>
            <a:endParaRPr lang="en-US"/>
          </a:p>
        </p:txBody>
      </p:sp>
      <p:sp>
        <p:nvSpPr>
          <p:cNvPr id="11" name="Rectangle 10"/>
          <p:cNvSpPr/>
          <p:nvPr/>
        </p:nvSpPr>
        <p:spPr>
          <a:xfrm flipV="1">
            <a:off x="68306" y="3512666"/>
            <a:ext cx="9006841" cy="6858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2" name="Rectangle 11"/>
          <p:cNvSpPr/>
          <p:nvPr/>
        </p:nvSpPr>
        <p:spPr>
          <a:xfrm>
            <a:off x="68512" y="3487857"/>
            <a:ext cx="9006639" cy="3428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13" name="Rectangle 12"/>
          <p:cNvSpPr/>
          <p:nvPr/>
        </p:nvSpPr>
        <p:spPr>
          <a:xfrm>
            <a:off x="68513" y="3579920"/>
            <a:ext cx="9006637" cy="3660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3" name="Picture Placeholder 2"/>
          <p:cNvSpPr>
            <a:spLocks noGrp="1"/>
          </p:cNvSpPr>
          <p:nvPr>
            <p:ph type="pic" idx="1"/>
          </p:nvPr>
        </p:nvSpPr>
        <p:spPr>
          <a:xfrm>
            <a:off x="68311" y="50008"/>
            <a:ext cx="9001873" cy="3436144"/>
          </a:xfrm>
          <a:prstGeom prst="round2SameRect">
            <a:avLst>
              <a:gd name="adj1" fmla="val 7101"/>
              <a:gd name="adj2" fmla="val 0"/>
            </a:avLst>
          </a:prstGeom>
          <a:solidFill>
            <a:schemeClr val="bg2"/>
          </a:solidFill>
          <a:ln w="6350">
            <a:solidFill>
              <a:schemeClr val="tx1"/>
            </a:solidFill>
          </a:ln>
        </p:spPr>
        <p:txBody>
          <a:bodyPr/>
          <a:lstStyle>
            <a:lvl1pPr marL="0" indent="0">
              <a:buNone/>
              <a:defRPr sz="31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51435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87916" tIns="43957" rIns="87916" bIns="43957" rtlCol="0" anchor="ctr"/>
          <a:lstStyle/>
          <a:p>
            <a:pPr algn="ctr" eaLnBrk="1" latinLnBrk="0" hangingPunct="1"/>
            <a:endParaRPr kumimoji="0" lang="en-US"/>
          </a:p>
        </p:txBody>
      </p:sp>
      <p:sp useBgFill="1">
        <p:nvSpPr>
          <p:cNvPr id="8" name="Rounded Rectangle 7"/>
          <p:cNvSpPr/>
          <p:nvPr/>
        </p:nvSpPr>
        <p:spPr>
          <a:xfrm>
            <a:off x="64006" y="52316"/>
            <a:ext cx="9013374" cy="5020056"/>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87916" tIns="43957" rIns="87916" bIns="43957" anchor="ctr"/>
          <a:lstStyle/>
          <a:p>
            <a:pPr algn="ctr" eaLnBrk="1" latinLnBrk="0" hangingPunct="1"/>
            <a:endParaRPr kumimoji="0" lang="en-US"/>
          </a:p>
        </p:txBody>
      </p:sp>
      <p:sp>
        <p:nvSpPr>
          <p:cNvPr id="22" name="Title Placeholder 21"/>
          <p:cNvSpPr>
            <a:spLocks noGrp="1"/>
          </p:cNvSpPr>
          <p:nvPr>
            <p:ph type="title"/>
          </p:nvPr>
        </p:nvSpPr>
        <p:spPr>
          <a:xfrm>
            <a:off x="914401" y="205979"/>
            <a:ext cx="7772400" cy="857250"/>
          </a:xfrm>
          <a:prstGeom prst="rect">
            <a:avLst/>
          </a:prstGeom>
        </p:spPr>
        <p:txBody>
          <a:bodyPr lIns="87916" tIns="43957" rIns="87916" bIns="87916"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1" y="1085850"/>
            <a:ext cx="7772400" cy="3429000"/>
          </a:xfrm>
          <a:prstGeom prst="rect">
            <a:avLst/>
          </a:prstGeom>
        </p:spPr>
        <p:txBody>
          <a:bodyPr lIns="87916" tIns="43957" rIns="87916" bIns="43957">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1" y="4643438"/>
            <a:ext cx="2476499" cy="357188"/>
          </a:xfrm>
          <a:prstGeom prst="rect">
            <a:avLst/>
          </a:prstGeom>
        </p:spPr>
        <p:txBody>
          <a:bodyPr lIns="87916" tIns="43957" rIns="87916" bIns="43957" anchor="ctr" anchorCtr="0"/>
          <a:lstStyle>
            <a:lvl1pPr algn="r" eaLnBrk="1" latinLnBrk="0" hangingPunct="1">
              <a:defRPr kumimoji="0" sz="1400">
                <a:solidFill>
                  <a:schemeClr val="tx2"/>
                </a:solidFill>
              </a:defRPr>
            </a:lvl1pPr>
          </a:lstStyle>
          <a:p>
            <a:fld id="{29FBE920-E4F6-43A4-A41A-3E3B2975D6B0}" type="datetime1">
              <a:rPr lang="en-US" smtClean="0"/>
              <a:t>2020-01-05</a:t>
            </a:fld>
            <a:endParaRPr lang="en-US"/>
          </a:p>
        </p:txBody>
      </p:sp>
      <p:sp>
        <p:nvSpPr>
          <p:cNvPr id="3" name="Footer Placeholder 2"/>
          <p:cNvSpPr>
            <a:spLocks noGrp="1"/>
          </p:cNvSpPr>
          <p:nvPr>
            <p:ph type="ftr" sz="quarter" idx="3"/>
          </p:nvPr>
        </p:nvSpPr>
        <p:spPr>
          <a:xfrm>
            <a:off x="914400" y="4629150"/>
            <a:ext cx="3962400" cy="342900"/>
          </a:xfrm>
          <a:prstGeom prst="rect">
            <a:avLst/>
          </a:prstGeom>
        </p:spPr>
        <p:txBody>
          <a:bodyPr lIns="87916" tIns="43957" rIns="87916" bIns="43957"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5" y="4657725"/>
            <a:ext cx="457200" cy="3429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2FA86EB-35EC-40E6-A7C4-CCDA32F5A9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eaLnBrk="1" latinLnBrk="0" hangingPunct="1">
        <a:spcBef>
          <a:spcPct val="0"/>
        </a:spcBef>
        <a:buNone/>
        <a:defRPr kumimoji="0" sz="3800" kern="1200">
          <a:solidFill>
            <a:schemeClr val="tx2"/>
          </a:solidFill>
          <a:latin typeface="+mj-lt"/>
          <a:ea typeface="+mj-ea"/>
          <a:cs typeface="+mj-cs"/>
        </a:defRPr>
      </a:lvl1pPr>
    </p:titleStyle>
    <p:bodyStyle>
      <a:lvl1pPr marL="263746" indent="-263746" algn="l" rtl="0" eaLnBrk="1" latinLnBrk="0" hangingPunct="1">
        <a:spcBef>
          <a:spcPts val="557"/>
        </a:spcBef>
        <a:buClr>
          <a:schemeClr val="accent1"/>
        </a:buClr>
        <a:buSzPct val="85000"/>
        <a:buFont typeface="Wingdings 2"/>
        <a:buChar char=""/>
        <a:defRPr kumimoji="0" sz="2500" kern="1200">
          <a:solidFill>
            <a:schemeClr val="tx1"/>
          </a:solidFill>
          <a:latin typeface="+mn-lt"/>
          <a:ea typeface="+mn-ea"/>
          <a:cs typeface="+mn-cs"/>
        </a:defRPr>
      </a:lvl1pPr>
      <a:lvl2pPr marL="527491" indent="-219788" algn="l" rtl="0" eaLnBrk="1" latinLnBrk="0" hangingPunct="1">
        <a:spcBef>
          <a:spcPts val="355"/>
        </a:spcBef>
        <a:buClr>
          <a:schemeClr val="accent2"/>
        </a:buClr>
        <a:buSzPct val="85000"/>
        <a:buFont typeface="Wingdings 2"/>
        <a:buChar char=""/>
        <a:defRPr kumimoji="0" sz="2300" kern="1200">
          <a:solidFill>
            <a:schemeClr val="tx1"/>
          </a:solidFill>
          <a:latin typeface="+mn-lt"/>
          <a:ea typeface="+mn-ea"/>
          <a:cs typeface="+mn-cs"/>
        </a:defRPr>
      </a:lvl2pPr>
      <a:lvl3pPr marL="791236" indent="-219788" algn="l" rtl="0" eaLnBrk="1" latinLnBrk="0" hangingPunct="1">
        <a:spcBef>
          <a:spcPts val="355"/>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54982" indent="-219788" algn="l" rtl="0" eaLnBrk="1" latinLnBrk="0" hangingPunct="1">
        <a:spcBef>
          <a:spcPts val="355"/>
        </a:spcBef>
        <a:buClr>
          <a:schemeClr val="accent3"/>
        </a:buClr>
        <a:buSzPct val="80000"/>
        <a:buFont typeface="Wingdings 2"/>
        <a:buChar char=""/>
        <a:defRPr kumimoji="0" sz="2000" kern="1200">
          <a:solidFill>
            <a:schemeClr val="tx1"/>
          </a:solidFill>
          <a:latin typeface="+mn-lt"/>
          <a:ea typeface="+mn-ea"/>
          <a:cs typeface="+mn-cs"/>
        </a:defRPr>
      </a:lvl4pPr>
      <a:lvl5pPr marL="1318728" indent="-219788" algn="l" rtl="0" eaLnBrk="1" latinLnBrk="0" hangingPunct="1">
        <a:spcBef>
          <a:spcPts val="355"/>
        </a:spcBef>
        <a:buClr>
          <a:schemeClr val="accent3"/>
        </a:buClr>
        <a:buFontTx/>
        <a:buChar char="o"/>
        <a:defRPr kumimoji="0" sz="2000" kern="1200">
          <a:solidFill>
            <a:schemeClr val="tx1"/>
          </a:solidFill>
          <a:latin typeface="+mn-lt"/>
          <a:ea typeface="+mn-ea"/>
          <a:cs typeface="+mn-cs"/>
        </a:defRPr>
      </a:lvl5pPr>
      <a:lvl6pPr marL="1582473" indent="-219788" algn="l" rtl="0" eaLnBrk="1" latinLnBrk="0" hangingPunct="1">
        <a:spcBef>
          <a:spcPts val="355"/>
        </a:spcBef>
        <a:buClr>
          <a:schemeClr val="accent3"/>
        </a:buClr>
        <a:buChar char="•"/>
        <a:defRPr kumimoji="0" sz="1700" kern="1200" baseline="0">
          <a:solidFill>
            <a:schemeClr val="tx1"/>
          </a:solidFill>
          <a:latin typeface="+mn-lt"/>
          <a:ea typeface="+mn-ea"/>
          <a:cs typeface="+mn-cs"/>
        </a:defRPr>
      </a:lvl6pPr>
      <a:lvl7pPr marL="1846219" indent="-219788" algn="l" rtl="0" eaLnBrk="1" latinLnBrk="0" hangingPunct="1">
        <a:spcBef>
          <a:spcPts val="355"/>
        </a:spcBef>
        <a:buClr>
          <a:schemeClr val="accent2"/>
        </a:buClr>
        <a:buChar char="•"/>
        <a:defRPr kumimoji="0" sz="1700" kern="1200">
          <a:solidFill>
            <a:schemeClr val="tx1"/>
          </a:solidFill>
          <a:latin typeface="+mn-lt"/>
          <a:ea typeface="+mn-ea"/>
          <a:cs typeface="+mn-cs"/>
        </a:defRPr>
      </a:lvl7pPr>
      <a:lvl8pPr marL="2109965" indent="-219788" algn="l" rtl="0" eaLnBrk="1" latinLnBrk="0" hangingPunct="1">
        <a:spcBef>
          <a:spcPts val="355"/>
        </a:spcBef>
        <a:buClr>
          <a:schemeClr val="accent1">
            <a:tint val="60000"/>
          </a:schemeClr>
        </a:buClr>
        <a:buChar char="•"/>
        <a:defRPr kumimoji="0" sz="1700" kern="1200">
          <a:solidFill>
            <a:schemeClr val="tx1"/>
          </a:solidFill>
          <a:latin typeface="+mn-lt"/>
          <a:ea typeface="+mn-ea"/>
          <a:cs typeface="+mn-cs"/>
        </a:defRPr>
      </a:lvl8pPr>
      <a:lvl9pPr marL="2373709" indent="-219788" algn="l" rtl="0" eaLnBrk="1" latinLnBrk="0" hangingPunct="1">
        <a:spcBef>
          <a:spcPts val="355"/>
        </a:spcBef>
        <a:buClr>
          <a:schemeClr val="accent2">
            <a:tint val="60000"/>
          </a:schemeClr>
        </a:buClr>
        <a:buChar char="•"/>
        <a:defRPr kumimoji="0" sz="17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39576" algn="l" rtl="0" eaLnBrk="1" latinLnBrk="0" hangingPunct="1">
        <a:defRPr kumimoji="0" kern="1200">
          <a:solidFill>
            <a:schemeClr val="tx1"/>
          </a:solidFill>
          <a:latin typeface="+mn-lt"/>
          <a:ea typeface="+mn-ea"/>
          <a:cs typeface="+mn-cs"/>
        </a:defRPr>
      </a:lvl2pPr>
      <a:lvl3pPr marL="879152" algn="l" rtl="0" eaLnBrk="1" latinLnBrk="0" hangingPunct="1">
        <a:defRPr kumimoji="0" kern="1200">
          <a:solidFill>
            <a:schemeClr val="tx1"/>
          </a:solidFill>
          <a:latin typeface="+mn-lt"/>
          <a:ea typeface="+mn-ea"/>
          <a:cs typeface="+mn-cs"/>
        </a:defRPr>
      </a:lvl3pPr>
      <a:lvl4pPr marL="1318728" algn="l" rtl="0" eaLnBrk="1" latinLnBrk="0" hangingPunct="1">
        <a:defRPr kumimoji="0" kern="1200">
          <a:solidFill>
            <a:schemeClr val="tx1"/>
          </a:solidFill>
          <a:latin typeface="+mn-lt"/>
          <a:ea typeface="+mn-ea"/>
          <a:cs typeface="+mn-cs"/>
        </a:defRPr>
      </a:lvl4pPr>
      <a:lvl5pPr marL="1758303" algn="l" rtl="0" eaLnBrk="1" latinLnBrk="0" hangingPunct="1">
        <a:defRPr kumimoji="0" kern="1200">
          <a:solidFill>
            <a:schemeClr val="tx1"/>
          </a:solidFill>
          <a:latin typeface="+mn-lt"/>
          <a:ea typeface="+mn-ea"/>
          <a:cs typeface="+mn-cs"/>
        </a:defRPr>
      </a:lvl5pPr>
      <a:lvl6pPr marL="2197879" algn="l" rtl="0" eaLnBrk="1" latinLnBrk="0" hangingPunct="1">
        <a:defRPr kumimoji="0" kern="1200">
          <a:solidFill>
            <a:schemeClr val="tx1"/>
          </a:solidFill>
          <a:latin typeface="+mn-lt"/>
          <a:ea typeface="+mn-ea"/>
          <a:cs typeface="+mn-cs"/>
        </a:defRPr>
      </a:lvl6pPr>
      <a:lvl7pPr marL="2637455" algn="l" rtl="0" eaLnBrk="1" latinLnBrk="0" hangingPunct="1">
        <a:defRPr kumimoji="0" kern="1200">
          <a:solidFill>
            <a:schemeClr val="tx1"/>
          </a:solidFill>
          <a:latin typeface="+mn-lt"/>
          <a:ea typeface="+mn-ea"/>
          <a:cs typeface="+mn-cs"/>
        </a:defRPr>
      </a:lvl7pPr>
      <a:lvl8pPr marL="3077031" algn="l" rtl="0" eaLnBrk="1" latinLnBrk="0" hangingPunct="1">
        <a:defRPr kumimoji="0" kern="1200">
          <a:solidFill>
            <a:schemeClr val="tx1"/>
          </a:solidFill>
          <a:latin typeface="+mn-lt"/>
          <a:ea typeface="+mn-ea"/>
          <a:cs typeface="+mn-cs"/>
        </a:defRPr>
      </a:lvl8pPr>
      <a:lvl9pPr marL="3516607"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1.emf"/><Relationship Id="rId5" Type="http://schemas.openxmlformats.org/officeDocument/2006/relationships/package" Target="../embeddings/Microsoft_Excel_Worksheet2.xlsx"/><Relationship Id="rId4" Type="http://schemas.openxmlformats.org/officeDocument/2006/relationships/image" Target="../media/image10.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5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I. RICIN ENHANCER SCREEN</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19069864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10</a:t>
            </a:fld>
            <a:endParaRPr lang="en-US"/>
          </a:p>
        </p:txBody>
      </p:sp>
      <p:sp>
        <p:nvSpPr>
          <p:cNvPr id="7" name="Rounded Rectangle 6"/>
          <p:cNvSpPr/>
          <p:nvPr/>
        </p:nvSpPr>
        <p:spPr>
          <a:xfrm>
            <a:off x="8001000" y="133350"/>
            <a:ext cx="99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CFD&gt;0.2</a:t>
            </a:r>
            <a:endParaRPr lang="en-US" b="1" dirty="0">
              <a:latin typeface="Calibri" panose="020F0502020204030204" pitchFamily="34" charset="0"/>
              <a:cs typeface="Calibri" panose="020F0502020204030204" pitchFamily="34" charset="0"/>
            </a:endParaRPr>
          </a:p>
        </p:txBody>
      </p:sp>
      <p:sp>
        <p:nvSpPr>
          <p:cNvPr id="12" name="Rounded Rectangle 11"/>
          <p:cNvSpPr/>
          <p:nvPr/>
        </p:nvSpPr>
        <p:spPr>
          <a:xfrm>
            <a:off x="228600" y="113752"/>
            <a:ext cx="99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eGATA1</a:t>
            </a:r>
            <a:endParaRPr lang="en-US" b="1" dirty="0">
              <a:latin typeface="Calibri" panose="020F0502020204030204" pitchFamily="34" charset="0"/>
              <a:cs typeface="Calibri" panose="020F0502020204030204" pitchFamily="34" charset="0"/>
            </a:endParaRPr>
          </a:p>
        </p:txBody>
      </p:sp>
      <p:pic>
        <p:nvPicPr>
          <p:cNvPr id="8" name="Picture 7"/>
          <p:cNvPicPr>
            <a:picLocks noChangeAspect="1"/>
          </p:cNvPicPr>
          <p:nvPr/>
        </p:nvPicPr>
        <p:blipFill>
          <a:blip r:embed="rId3"/>
          <a:stretch>
            <a:fillRect/>
          </a:stretch>
        </p:blipFill>
        <p:spPr>
          <a:xfrm>
            <a:off x="2286000" y="173033"/>
            <a:ext cx="4832898" cy="4797435"/>
          </a:xfrm>
          <a:prstGeom prst="rect">
            <a:avLst/>
          </a:prstGeom>
        </p:spPr>
      </p:pic>
      <p:sp>
        <p:nvSpPr>
          <p:cNvPr id="14" name="TextBox 13"/>
          <p:cNvSpPr txBox="1"/>
          <p:nvPr/>
        </p:nvSpPr>
        <p:spPr>
          <a:xfrm>
            <a:off x="304800" y="819150"/>
            <a:ext cx="1600200" cy="353943"/>
          </a:xfrm>
          <a:prstGeom prst="rect">
            <a:avLst/>
          </a:prstGeom>
          <a:noFill/>
        </p:spPr>
        <p:txBody>
          <a:bodyPr wrap="square" rtlCol="0">
            <a:spAutoFit/>
          </a:bodyPr>
          <a:lstStyle/>
          <a:p>
            <a:r>
              <a:rPr lang="en-US" b="1" u="sng" dirty="0" smtClean="0">
                <a:latin typeface="Calibri" panose="020F0502020204030204" pitchFamily="34" charset="0"/>
                <a:cs typeface="Calibri" panose="020F0502020204030204" pitchFamily="34" charset="0"/>
              </a:rPr>
              <a:t>1,108 </a:t>
            </a:r>
            <a:r>
              <a:rPr lang="en-US" b="1" u="sng" dirty="0" err="1" smtClean="0">
                <a:latin typeface="Calibri" panose="020F0502020204030204" pitchFamily="34" charset="0"/>
                <a:cs typeface="Calibri" panose="020F0502020204030204" pitchFamily="34" charset="0"/>
              </a:rPr>
              <a:t>pgRNAs</a:t>
            </a:r>
            <a:endParaRPr lang="en-US" b="1"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102851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11</a:t>
            </a:fld>
            <a:endParaRPr lang="en-US"/>
          </a:p>
        </p:txBody>
      </p:sp>
      <p:sp>
        <p:nvSpPr>
          <p:cNvPr id="7" name="Rounded Rectangle 6"/>
          <p:cNvSpPr/>
          <p:nvPr/>
        </p:nvSpPr>
        <p:spPr>
          <a:xfrm>
            <a:off x="8001000" y="133350"/>
            <a:ext cx="99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CFD&gt;0.2</a:t>
            </a:r>
            <a:endParaRPr lang="en-US" b="1"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3"/>
          <a:stretch>
            <a:fillRect/>
          </a:stretch>
        </p:blipFill>
        <p:spPr>
          <a:xfrm>
            <a:off x="2284238" y="100349"/>
            <a:ext cx="4726162" cy="4942802"/>
          </a:xfrm>
          <a:prstGeom prst="rect">
            <a:avLst/>
          </a:prstGeom>
        </p:spPr>
      </p:pic>
    </p:spTree>
    <p:extLst>
      <p:ext uri="{BB962C8B-B14F-4D97-AF65-F5344CB8AC3E}">
        <p14:creationId xmlns:p14="http://schemas.microsoft.com/office/powerpoint/2010/main" val="560124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12</a:t>
            </a:fld>
            <a:endParaRPr lang="en-US"/>
          </a:p>
        </p:txBody>
      </p:sp>
      <p:sp>
        <p:nvSpPr>
          <p:cNvPr id="7" name="Rounded Rectangle 6"/>
          <p:cNvSpPr/>
          <p:nvPr/>
        </p:nvSpPr>
        <p:spPr>
          <a:xfrm>
            <a:off x="8001000" y="133350"/>
            <a:ext cx="99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CFD&gt;0.2</a:t>
            </a:r>
            <a:endParaRPr lang="en-US" b="1" dirty="0">
              <a:latin typeface="Calibri" panose="020F0502020204030204" pitchFamily="34" charset="0"/>
              <a:cs typeface="Calibri" panose="020F0502020204030204" pitchFamily="34" charset="0"/>
            </a:endParaRPr>
          </a:p>
        </p:txBody>
      </p:sp>
      <p:sp>
        <p:nvSpPr>
          <p:cNvPr id="12" name="Rounded Rectangle 11"/>
          <p:cNvSpPr/>
          <p:nvPr/>
        </p:nvSpPr>
        <p:spPr>
          <a:xfrm>
            <a:off x="228600" y="113752"/>
            <a:ext cx="99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eHDAC6</a:t>
            </a:r>
            <a:endParaRPr lang="en-US" b="1" dirty="0">
              <a:latin typeface="Calibri" panose="020F0502020204030204" pitchFamily="34" charset="0"/>
              <a:cs typeface="Calibri" panose="020F0502020204030204" pitchFamily="34" charset="0"/>
            </a:endParaRPr>
          </a:p>
        </p:txBody>
      </p:sp>
      <p:sp>
        <p:nvSpPr>
          <p:cNvPr id="6" name="TextBox 5"/>
          <p:cNvSpPr txBox="1"/>
          <p:nvPr/>
        </p:nvSpPr>
        <p:spPr>
          <a:xfrm>
            <a:off x="76200" y="389007"/>
            <a:ext cx="1600200" cy="615553"/>
          </a:xfrm>
          <a:prstGeom prst="rect">
            <a:avLst/>
          </a:prstGeom>
          <a:noFill/>
        </p:spPr>
        <p:txBody>
          <a:bodyPr wrap="square" rtlCol="0">
            <a:spAutoFit/>
          </a:bodyPr>
          <a:lstStyle/>
          <a:p>
            <a:r>
              <a:rPr lang="en-US" b="1" u="sng" dirty="0" smtClean="0">
                <a:latin typeface="Calibri" panose="020F0502020204030204" pitchFamily="34" charset="0"/>
                <a:cs typeface="Calibri" panose="020F0502020204030204" pitchFamily="34" charset="0"/>
              </a:rPr>
              <a:t>1,876 </a:t>
            </a:r>
          </a:p>
          <a:p>
            <a:r>
              <a:rPr lang="en-US" b="1" u="sng" dirty="0" err="1" smtClean="0">
                <a:latin typeface="Calibri" panose="020F0502020204030204" pitchFamily="34" charset="0"/>
                <a:cs typeface="Calibri" panose="020F0502020204030204" pitchFamily="34" charset="0"/>
              </a:rPr>
              <a:t>pgRNAs</a:t>
            </a:r>
            <a:endParaRPr lang="en-US" b="1" u="sng"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0198" y="67348"/>
            <a:ext cx="4942802" cy="4942802"/>
          </a:xfrm>
          <a:prstGeom prst="rect">
            <a:avLst/>
          </a:prstGeom>
        </p:spPr>
      </p:pic>
      <p:pic>
        <p:nvPicPr>
          <p:cNvPr id="4" name="Picture 3"/>
          <p:cNvPicPr>
            <a:picLocks noChangeAspect="1"/>
          </p:cNvPicPr>
          <p:nvPr/>
        </p:nvPicPr>
        <p:blipFill>
          <a:blip r:embed="rId4"/>
          <a:stretch>
            <a:fillRect/>
          </a:stretch>
        </p:blipFill>
        <p:spPr>
          <a:xfrm rot="16200000">
            <a:off x="101452" y="1318429"/>
            <a:ext cx="4834499" cy="2506643"/>
          </a:xfrm>
          <a:prstGeom prst="rect">
            <a:avLst/>
          </a:prstGeom>
        </p:spPr>
      </p:pic>
    </p:spTree>
    <p:extLst>
      <p:ext uri="{BB962C8B-B14F-4D97-AF65-F5344CB8AC3E}">
        <p14:creationId xmlns:p14="http://schemas.microsoft.com/office/powerpoint/2010/main" val="2071915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IV. TRANSCRIPTION FACTOR BINDING SATURATION MUTAGENESIS</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25110755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14</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Compacta Blk BT" panose="020B0904040702060204" pitchFamily="34" charset="0"/>
                <a:cs typeface="Calibri" panose="020F0502020204030204" pitchFamily="34" charset="0"/>
              </a:rPr>
              <a:t>OVERALL DESIGN AND PREMISE:</a:t>
            </a:r>
            <a:endParaRPr lang="en-US" sz="1400" dirty="0">
              <a:latin typeface="Compacta Blk BT" panose="020B0904040702060204" pitchFamily="34" charset="0"/>
              <a:cs typeface="Calibri" panose="020F0502020204030204" pitchFamily="34" charset="0"/>
            </a:endParaRPr>
          </a:p>
        </p:txBody>
      </p:sp>
      <p:sp>
        <p:nvSpPr>
          <p:cNvPr id="2" name="TextBox 1"/>
          <p:cNvSpPr txBox="1"/>
          <p:nvPr/>
        </p:nvSpPr>
        <p:spPr>
          <a:xfrm>
            <a:off x="146304" y="514350"/>
            <a:ext cx="8769095" cy="3539430"/>
          </a:xfrm>
          <a:prstGeom prst="rect">
            <a:avLst/>
          </a:prstGeom>
          <a:noFill/>
        </p:spPr>
        <p:txBody>
          <a:bodyPr wrap="square" rtlCol="0">
            <a:spAutoFit/>
          </a:bodyPr>
          <a:lstStyle/>
          <a:p>
            <a:pPr marL="285750" indent="-285750">
              <a:buFontTx/>
              <a:buChar char="-"/>
            </a:pPr>
            <a:r>
              <a:rPr lang="en-US" sz="1600" dirty="0" smtClean="0"/>
              <a:t>Tile a transcription factor binding site and its neighborhood with </a:t>
            </a:r>
            <a:r>
              <a:rPr lang="en-US" sz="1600" dirty="0" err="1" smtClean="0"/>
              <a:t>sgRNAs</a:t>
            </a:r>
            <a:endParaRPr lang="en-US" sz="1600" dirty="0" smtClean="0"/>
          </a:p>
          <a:p>
            <a:pPr marL="285750" indent="-285750">
              <a:buFontTx/>
              <a:buChar char="-"/>
            </a:pPr>
            <a:endParaRPr lang="en-US" sz="1600" dirty="0"/>
          </a:p>
          <a:p>
            <a:pPr marL="285750" indent="-285750">
              <a:buFontTx/>
              <a:buChar char="-"/>
            </a:pPr>
            <a:r>
              <a:rPr lang="en-US" sz="1600" dirty="0" smtClean="0"/>
              <a:t>Use CRISPR-X to generate point mutations</a:t>
            </a:r>
          </a:p>
          <a:p>
            <a:pPr marL="285750" indent="-285750">
              <a:buFontTx/>
              <a:buChar char="-"/>
            </a:pPr>
            <a:endParaRPr lang="en-US" sz="1600" dirty="0"/>
          </a:p>
          <a:p>
            <a:pPr marL="285750" indent="-285750">
              <a:buFontTx/>
              <a:buChar char="-"/>
            </a:pPr>
            <a:r>
              <a:rPr lang="en-US" sz="1600" dirty="0" smtClean="0"/>
              <a:t>Carry out ChIP experiments against the population of cells (using restriction digestion for fragmentation)</a:t>
            </a:r>
          </a:p>
          <a:p>
            <a:endParaRPr lang="en-US" sz="1600" dirty="0"/>
          </a:p>
          <a:p>
            <a:pPr marL="285750" indent="-285750">
              <a:buFontTx/>
              <a:buChar char="-"/>
            </a:pPr>
            <a:r>
              <a:rPr lang="en-US" sz="1600" dirty="0" smtClean="0"/>
              <a:t>Do amplicon sequencing on the region(s) of interest in the ChIP and in an input sample</a:t>
            </a:r>
          </a:p>
          <a:p>
            <a:endParaRPr lang="en-US" sz="1600" dirty="0"/>
          </a:p>
          <a:p>
            <a:pPr marL="285750" indent="-285750">
              <a:buFontTx/>
              <a:buChar char="-"/>
            </a:pPr>
            <a:r>
              <a:rPr lang="en-US" sz="1600" dirty="0" smtClean="0"/>
              <a:t>Look at enriched/depleted variants in the ChIP relative to the input</a:t>
            </a:r>
          </a:p>
          <a:p>
            <a:pPr marL="285750" indent="-285750">
              <a:buFontTx/>
              <a:buChar char="-"/>
            </a:pPr>
            <a:endParaRPr lang="en-US" sz="1600" dirty="0"/>
          </a:p>
          <a:p>
            <a:pPr marL="285750" indent="-285750">
              <a:buFontTx/>
              <a:buChar char="-"/>
            </a:pPr>
            <a:r>
              <a:rPr lang="en-US" sz="1600" dirty="0" smtClean="0"/>
              <a:t>The goals are to validate deep learning models and to find interesting cases of interaction between neighboring motifs where binding of one TF is dependent on adjacent binding of other TFs</a:t>
            </a:r>
            <a:endParaRPr lang="en-US" sz="1600" dirty="0"/>
          </a:p>
          <a:p>
            <a:pPr marL="285750" indent="-285750">
              <a:buFontTx/>
              <a:buChar char="-"/>
            </a:pPr>
            <a:endParaRPr lang="en-US" sz="1600" dirty="0" smtClean="0"/>
          </a:p>
          <a:p>
            <a:pPr marL="285750" indent="-285750">
              <a:buFontTx/>
              <a:buChar char="-"/>
            </a:pPr>
            <a:r>
              <a:rPr lang="en-US" sz="1600" dirty="0" smtClean="0"/>
              <a:t>Two sites were picked for an initial test – a CTCF site and a GATA1 site (this for technical validation)</a:t>
            </a:r>
            <a:endParaRPr lang="en-US" sz="1600" dirty="0"/>
          </a:p>
        </p:txBody>
      </p:sp>
    </p:spTree>
    <p:extLst>
      <p:ext uri="{BB962C8B-B14F-4D97-AF65-F5344CB8AC3E}">
        <p14:creationId xmlns:p14="http://schemas.microsoft.com/office/powerpoint/2010/main" val="1785103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15</a:t>
            </a:fld>
            <a:endParaRPr lang="en-US"/>
          </a:p>
        </p:txBody>
      </p:sp>
      <p:sp>
        <p:nvSpPr>
          <p:cNvPr id="7" name="Rounded Rectangle 6"/>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CTCF site</a:t>
            </a:r>
            <a:endParaRPr lang="en-US" b="1" dirty="0">
              <a:latin typeface="Calibri" panose="020F0502020204030204" pitchFamily="34" charset="0"/>
              <a:cs typeface="Calibri" panose="020F0502020204030204" pitchFamily="34" charset="0"/>
            </a:endParaRPr>
          </a:p>
        </p:txBody>
      </p:sp>
      <p:pic>
        <p:nvPicPr>
          <p:cNvPr id="2" name="Picture 1"/>
          <p:cNvPicPr>
            <a:picLocks noChangeAspect="1"/>
          </p:cNvPicPr>
          <p:nvPr/>
        </p:nvPicPr>
        <p:blipFill>
          <a:blip r:embed="rId2"/>
          <a:stretch>
            <a:fillRect/>
          </a:stretch>
        </p:blipFill>
        <p:spPr>
          <a:xfrm>
            <a:off x="134462" y="809175"/>
            <a:ext cx="8875076" cy="3525148"/>
          </a:xfrm>
          <a:prstGeom prst="rect">
            <a:avLst/>
          </a:prstGeom>
        </p:spPr>
      </p:pic>
    </p:spTree>
    <p:extLst>
      <p:ext uri="{BB962C8B-B14F-4D97-AF65-F5344CB8AC3E}">
        <p14:creationId xmlns:p14="http://schemas.microsoft.com/office/powerpoint/2010/main" val="2921025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16</a:t>
            </a:fld>
            <a:endParaRPr lang="en-US"/>
          </a:p>
        </p:txBody>
      </p:sp>
      <p:pic>
        <p:nvPicPr>
          <p:cNvPr id="5" name="Picture 4"/>
          <p:cNvPicPr>
            <a:picLocks noChangeAspect="1"/>
          </p:cNvPicPr>
          <p:nvPr/>
        </p:nvPicPr>
        <p:blipFill>
          <a:blip r:embed="rId2"/>
          <a:stretch>
            <a:fillRect/>
          </a:stretch>
        </p:blipFill>
        <p:spPr>
          <a:xfrm rot="16200000">
            <a:off x="13161" y="1611232"/>
            <a:ext cx="4903361" cy="1947598"/>
          </a:xfrm>
          <a:prstGeom prst="rect">
            <a:avLst/>
          </a:prstGeom>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62087" y="127817"/>
            <a:ext cx="4914428" cy="4914428"/>
          </a:xfrm>
          <a:prstGeom prst="rect">
            <a:avLst/>
          </a:prstGeom>
        </p:spPr>
      </p:pic>
    </p:spTree>
    <p:extLst>
      <p:ext uri="{BB962C8B-B14F-4D97-AF65-F5344CB8AC3E}">
        <p14:creationId xmlns:p14="http://schemas.microsoft.com/office/powerpoint/2010/main" val="1579856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17</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GATA1 site</a:t>
            </a:r>
            <a:endParaRPr lang="en-US" b="1" dirty="0">
              <a:latin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2"/>
          <a:stretch>
            <a:fillRect/>
          </a:stretch>
        </p:blipFill>
        <p:spPr>
          <a:xfrm>
            <a:off x="134462" y="711097"/>
            <a:ext cx="8875076" cy="3721304"/>
          </a:xfrm>
          <a:prstGeom prst="rect">
            <a:avLst/>
          </a:prstGeom>
        </p:spPr>
      </p:pic>
    </p:spTree>
    <p:extLst>
      <p:ext uri="{BB962C8B-B14F-4D97-AF65-F5344CB8AC3E}">
        <p14:creationId xmlns:p14="http://schemas.microsoft.com/office/powerpoint/2010/main" val="1445114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18</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94570" y="75635"/>
            <a:ext cx="4992230" cy="4992230"/>
          </a:xfrm>
          <a:prstGeom prst="rect">
            <a:avLst/>
          </a:prstGeom>
        </p:spPr>
      </p:pic>
      <p:pic>
        <p:nvPicPr>
          <p:cNvPr id="6" name="Picture 5"/>
          <p:cNvPicPr>
            <a:picLocks noChangeAspect="1"/>
          </p:cNvPicPr>
          <p:nvPr/>
        </p:nvPicPr>
        <p:blipFill>
          <a:blip r:embed="rId3"/>
          <a:stretch>
            <a:fillRect/>
          </a:stretch>
        </p:blipFill>
        <p:spPr>
          <a:xfrm rot="16200000">
            <a:off x="-153097" y="1525855"/>
            <a:ext cx="4988784" cy="2091789"/>
          </a:xfrm>
          <a:prstGeom prst="rect">
            <a:avLst/>
          </a:prstGeom>
        </p:spPr>
      </p:pic>
    </p:spTree>
    <p:extLst>
      <p:ext uri="{BB962C8B-B14F-4D97-AF65-F5344CB8AC3E}">
        <p14:creationId xmlns:p14="http://schemas.microsoft.com/office/powerpoint/2010/main" val="2549399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V. PROMOTER-AI VALIDATION WITH ILLUMINA</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38944819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a:t>
            </a:fld>
            <a:endParaRPr lang="en-US"/>
          </a:p>
        </p:txBody>
      </p:sp>
      <p:sp>
        <p:nvSpPr>
          <p:cNvPr id="7" name="Rounded Rectangle 6"/>
          <p:cNvSpPr/>
          <p:nvPr/>
        </p:nvSpPr>
        <p:spPr>
          <a:xfrm>
            <a:off x="304800" y="133350"/>
            <a:ext cx="861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ompacta Blk BT" panose="020B0904040702060204" pitchFamily="34" charset="0"/>
                <a:cs typeface="Calibri" panose="020F0502020204030204" pitchFamily="34" charset="0"/>
              </a:rPr>
              <a:t>OBJECTIVES:</a:t>
            </a:r>
            <a:endParaRPr lang="en-US" dirty="0">
              <a:latin typeface="Compacta Blk BT" panose="020B0904040702060204" pitchFamily="34" charset="0"/>
              <a:cs typeface="Calibri" panose="020F0502020204030204" pitchFamily="34" charset="0"/>
            </a:endParaRPr>
          </a:p>
        </p:txBody>
      </p:sp>
      <p:sp>
        <p:nvSpPr>
          <p:cNvPr id="11" name="TextBox 10"/>
          <p:cNvSpPr txBox="1"/>
          <p:nvPr/>
        </p:nvSpPr>
        <p:spPr>
          <a:xfrm>
            <a:off x="164944" y="514350"/>
            <a:ext cx="8674255" cy="2185214"/>
          </a:xfrm>
          <a:prstGeom prst="rect">
            <a:avLst/>
          </a:prstGeom>
          <a:noFill/>
        </p:spPr>
        <p:txBody>
          <a:bodyPr wrap="square" rtlCol="0">
            <a:spAutoFit/>
          </a:bodyPr>
          <a:lstStyle/>
          <a:p>
            <a:pPr marL="285750" indent="-285750">
              <a:buFontTx/>
              <a:buChar char="-"/>
            </a:pPr>
            <a:r>
              <a:rPr lang="en-US" dirty="0" smtClean="0">
                <a:latin typeface="Calibri" panose="020F0502020204030204" pitchFamily="34" charset="0"/>
                <a:cs typeface="Calibri" panose="020F0502020204030204" pitchFamily="34" charset="0"/>
              </a:rPr>
              <a:t>All candidate enhancer/promoter elements around the set of 884 </a:t>
            </a:r>
            <a:r>
              <a:rPr lang="en-US" dirty="0" err="1" smtClean="0">
                <a:latin typeface="Calibri" panose="020F0502020204030204" pitchFamily="34" charset="0"/>
                <a:cs typeface="Calibri" panose="020F0502020204030204" pitchFamily="34" charset="0"/>
              </a:rPr>
              <a:t>CRISPRk</a:t>
            </a:r>
            <a:r>
              <a:rPr lang="en-US" dirty="0" smtClean="0">
                <a:latin typeface="Calibri" panose="020F0502020204030204" pitchFamily="34" charset="0"/>
                <a:cs typeface="Calibri" panose="020F0502020204030204" pitchFamily="34" charset="0"/>
              </a:rPr>
              <a:t> ricin </a:t>
            </a:r>
            <a:r>
              <a:rPr lang="en-US" dirty="0" smtClean="0">
                <a:latin typeface="Calibri" panose="020F0502020204030204" pitchFamily="34" charset="0"/>
                <a:cs typeface="Calibri" panose="020F0502020204030204" pitchFamily="34" charset="0"/>
              </a:rPr>
              <a:t>genes</a:t>
            </a:r>
          </a:p>
          <a:p>
            <a:pPr marL="285750" indent="-285750">
              <a:buFontTx/>
              <a:buChar char="-"/>
            </a:pPr>
            <a:endParaRPr lang="en-US" dirty="0">
              <a:latin typeface="Calibri" panose="020F0502020204030204" pitchFamily="34" charset="0"/>
              <a:cs typeface="Calibri" panose="020F0502020204030204" pitchFamily="34" charset="0"/>
            </a:endParaRPr>
          </a:p>
          <a:p>
            <a:pPr marL="285750" indent="-285750">
              <a:buFontTx/>
              <a:buChar char="-"/>
            </a:pPr>
            <a:r>
              <a:rPr lang="en-US" dirty="0" smtClean="0">
                <a:latin typeface="Calibri" panose="020F0502020204030204" pitchFamily="34" charset="0"/>
                <a:cs typeface="Calibri" panose="020F0502020204030204" pitchFamily="34" charset="0"/>
              </a:rPr>
              <a:t>Ricin provides a strong phenotype that should result in real hits (also, off-target effects should be mitigated somewhat)</a:t>
            </a:r>
          </a:p>
          <a:p>
            <a:pPr marL="285750" indent="-285750">
              <a:buFontTx/>
              <a:buChar char="-"/>
            </a:pPr>
            <a:endParaRPr lang="en-US" dirty="0" smtClean="0">
              <a:latin typeface="Calibri" panose="020F0502020204030204" pitchFamily="34" charset="0"/>
              <a:cs typeface="Calibri" panose="020F0502020204030204" pitchFamily="34" charset="0"/>
            </a:endParaRPr>
          </a:p>
          <a:p>
            <a:pPr marL="285750" indent="-285750">
              <a:buFontTx/>
              <a:buChar char="-"/>
            </a:pPr>
            <a:r>
              <a:rPr lang="en-US" dirty="0" smtClean="0">
                <a:latin typeface="Calibri" panose="020F0502020204030204" pitchFamily="34" charset="0"/>
                <a:cs typeface="Calibri" panose="020F0502020204030204" pitchFamily="34" charset="0"/>
              </a:rPr>
              <a:t>Format: </a:t>
            </a:r>
            <a:r>
              <a:rPr lang="en-US" dirty="0" err="1" smtClean="0">
                <a:latin typeface="Calibri" panose="020F0502020204030204" pitchFamily="34" charset="0"/>
                <a:cs typeface="Calibri" panose="020F0502020204030204" pitchFamily="34" charset="0"/>
              </a:rPr>
              <a:t>CRISPRi</a:t>
            </a:r>
            <a:r>
              <a:rPr lang="en-US" dirty="0" smtClean="0">
                <a:latin typeface="Calibri" panose="020F0502020204030204" pitchFamily="34" charset="0"/>
                <a:cs typeface="Calibri" panose="020F0502020204030204" pitchFamily="34" charset="0"/>
              </a:rPr>
              <a:t> primaril</a:t>
            </a:r>
            <a:r>
              <a:rPr lang="en-US" dirty="0" smtClean="0">
                <a:latin typeface="Calibri" panose="020F0502020204030204" pitchFamily="34" charset="0"/>
                <a:cs typeface="Calibri" panose="020F0502020204030204" pitchFamily="34" charset="0"/>
              </a:rPr>
              <a:t>y, but would not hurt to also run </a:t>
            </a:r>
            <a:r>
              <a:rPr lang="en-US" dirty="0" err="1" smtClean="0">
                <a:latin typeface="Calibri" panose="020F0502020204030204" pitchFamily="34" charset="0"/>
                <a:cs typeface="Calibri" panose="020F0502020204030204" pitchFamily="34" charset="0"/>
              </a:rPr>
              <a:t>CRISPRk</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a screens</a:t>
            </a:r>
          </a:p>
          <a:p>
            <a:pPr marL="285750" indent="-285750">
              <a:buFontTx/>
              <a:buChar char="-"/>
            </a:pPr>
            <a:endParaRPr lang="en-US" dirty="0">
              <a:latin typeface="Calibri" panose="020F0502020204030204" pitchFamily="34" charset="0"/>
              <a:cs typeface="Calibri" panose="020F0502020204030204" pitchFamily="34" charset="0"/>
            </a:endParaRPr>
          </a:p>
          <a:p>
            <a:pPr marL="285750" indent="-285750">
              <a:buFontTx/>
              <a:buChar char="-"/>
            </a:pPr>
            <a:r>
              <a:rPr lang="en-US" dirty="0" smtClean="0">
                <a:latin typeface="Calibri" panose="020F0502020204030204" pitchFamily="34" charset="0"/>
                <a:cs typeface="Calibri" panose="020F0502020204030204" pitchFamily="34" charset="0"/>
              </a:rPr>
              <a:t>s</a:t>
            </a:r>
            <a:r>
              <a:rPr lang="en-US" dirty="0" smtClean="0">
                <a:latin typeface="Calibri" panose="020F0502020204030204" pitchFamily="34" charset="0"/>
                <a:cs typeface="Calibri" panose="020F0502020204030204" pitchFamily="34" charset="0"/>
              </a:rPr>
              <a:t>ingle-sgRNA, multiple </a:t>
            </a:r>
            <a:r>
              <a:rPr lang="en-US" dirty="0" err="1" smtClean="0">
                <a:latin typeface="Calibri" panose="020F0502020204030204" pitchFamily="34" charset="0"/>
                <a:cs typeface="Calibri" panose="020F0502020204030204" pitchFamily="34" charset="0"/>
              </a:rPr>
              <a:t>sgRNAs</a:t>
            </a:r>
            <a:r>
              <a:rPr lang="en-US" dirty="0" smtClean="0">
                <a:latin typeface="Calibri" panose="020F0502020204030204" pitchFamily="34" charset="0"/>
                <a:cs typeface="Calibri" panose="020F0502020204030204" pitchFamily="34" charset="0"/>
              </a:rPr>
              <a:t> per enhancer element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215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20</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Compacta Blk BT" panose="020B0904040702060204" pitchFamily="34" charset="0"/>
                <a:cs typeface="Calibri" panose="020F0502020204030204" pitchFamily="34" charset="0"/>
              </a:rPr>
              <a:t>OVERALL DESIGN AND PREMISE:</a:t>
            </a:r>
            <a:endParaRPr lang="en-US" sz="1400" dirty="0">
              <a:latin typeface="Compacta Blk BT" panose="020B0904040702060204" pitchFamily="34" charset="0"/>
              <a:cs typeface="Calibri" panose="020F0502020204030204" pitchFamily="34" charset="0"/>
            </a:endParaRPr>
          </a:p>
        </p:txBody>
      </p:sp>
      <p:sp>
        <p:nvSpPr>
          <p:cNvPr id="2" name="TextBox 1"/>
          <p:cNvSpPr txBox="1"/>
          <p:nvPr/>
        </p:nvSpPr>
        <p:spPr>
          <a:xfrm>
            <a:off x="146304" y="514350"/>
            <a:ext cx="8769095" cy="3785652"/>
          </a:xfrm>
          <a:prstGeom prst="rect">
            <a:avLst/>
          </a:prstGeom>
          <a:noFill/>
        </p:spPr>
        <p:txBody>
          <a:bodyPr wrap="square" rtlCol="0">
            <a:spAutoFit/>
          </a:bodyPr>
          <a:lstStyle/>
          <a:p>
            <a:pPr marL="285750" indent="-285750">
              <a:buFontTx/>
              <a:buChar char="-"/>
            </a:pPr>
            <a:r>
              <a:rPr lang="en-US" sz="1600" dirty="0" smtClean="0"/>
              <a:t>Building on the </a:t>
            </a:r>
            <a:r>
              <a:rPr lang="en-US" sz="1600" dirty="0" err="1" smtClean="0"/>
              <a:t>SpliceAI</a:t>
            </a:r>
            <a:r>
              <a:rPr lang="en-US" sz="1600" dirty="0" smtClean="0"/>
              <a:t> approach, the Illumina group had generated predictions for sequence variants in </a:t>
            </a:r>
            <a:r>
              <a:rPr lang="en-US" sz="1600" dirty="0" err="1" smtClean="0"/>
              <a:t>te</a:t>
            </a:r>
            <a:r>
              <a:rPr lang="en-US" sz="1600" dirty="0" smtClean="0"/>
              <a:t> promoter of genes that will disruption gene expression (“</a:t>
            </a:r>
            <a:r>
              <a:rPr lang="en-US" sz="1600" dirty="0" err="1" smtClean="0"/>
              <a:t>PromoterAI</a:t>
            </a:r>
            <a:r>
              <a:rPr lang="en-US" sz="1600" dirty="0" smtClean="0"/>
              <a:t>” models)</a:t>
            </a:r>
          </a:p>
          <a:p>
            <a:pPr marL="285750" indent="-285750">
              <a:buFontTx/>
              <a:buChar char="-"/>
            </a:pPr>
            <a:endParaRPr lang="en-US" sz="1600" dirty="0"/>
          </a:p>
          <a:p>
            <a:pPr marL="285750" indent="-285750">
              <a:buFontTx/>
              <a:buChar char="-"/>
            </a:pPr>
            <a:r>
              <a:rPr lang="en-US" sz="1600" dirty="0" smtClean="0"/>
              <a:t>The agreement was that we would install those variants using base editing (or more direct approaches) and directly test gene expression effects</a:t>
            </a:r>
          </a:p>
          <a:p>
            <a:pPr marL="285750" indent="-285750">
              <a:buFontTx/>
              <a:buChar char="-"/>
            </a:pPr>
            <a:endParaRPr lang="en-US" sz="1600" dirty="0"/>
          </a:p>
          <a:p>
            <a:pPr marL="285750" indent="-285750">
              <a:buFontTx/>
              <a:buChar char="-"/>
            </a:pPr>
            <a:r>
              <a:rPr lang="en-US" sz="1600" dirty="0" smtClean="0"/>
              <a:t>We were given a list of some 400 such sites</a:t>
            </a:r>
          </a:p>
          <a:p>
            <a:pPr marL="285750" indent="-285750">
              <a:buFontTx/>
              <a:buChar char="-"/>
            </a:pPr>
            <a:endParaRPr lang="en-US" sz="1600" dirty="0"/>
          </a:p>
          <a:p>
            <a:pPr marL="285750" indent="-285750">
              <a:buFontTx/>
              <a:buChar char="-"/>
            </a:pPr>
            <a:r>
              <a:rPr lang="en-US" sz="1600" dirty="0" smtClean="0"/>
              <a:t>After manual curation and accounting for limitations imposed by editing windows and sequence composition, we were left with 29 sites that could be installed with base editing</a:t>
            </a:r>
          </a:p>
          <a:p>
            <a:pPr marL="285750" indent="-285750">
              <a:buFontTx/>
              <a:buChar char="-"/>
            </a:pPr>
            <a:endParaRPr lang="en-US" sz="1600" dirty="0" smtClean="0"/>
          </a:p>
          <a:p>
            <a:pPr marL="285750" indent="-285750">
              <a:buFontTx/>
              <a:buChar char="-"/>
            </a:pPr>
            <a:r>
              <a:rPr lang="en-US" sz="1600" dirty="0" smtClean="0"/>
              <a:t>Of course, since then prime editing became available, so if that turns out t</a:t>
            </a:r>
            <a:r>
              <a:rPr lang="en-US" sz="1600" dirty="0"/>
              <a:t>o</a:t>
            </a:r>
            <a:r>
              <a:rPr lang="en-US" sz="1600" dirty="0" smtClean="0"/>
              <a:t> be straightforward to adopt, now we can go back to the original list and test many more. But we have not begun to do any of the original 29 either. </a:t>
            </a:r>
            <a:endParaRPr lang="en-US" sz="1600" dirty="0"/>
          </a:p>
          <a:p>
            <a:endParaRPr lang="en-US" sz="1600" dirty="0" smtClean="0"/>
          </a:p>
          <a:p>
            <a:endParaRPr lang="en-US" sz="1600" dirty="0"/>
          </a:p>
        </p:txBody>
      </p:sp>
    </p:spTree>
    <p:extLst>
      <p:ext uri="{BB962C8B-B14F-4D97-AF65-F5344CB8AC3E}">
        <p14:creationId xmlns:p14="http://schemas.microsoft.com/office/powerpoint/2010/main" val="4292484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VI. PROTEIN CODING GENES SATURATION MUTAGENESIS</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26143502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22</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Compacta Blk BT" panose="020B0904040702060204" pitchFamily="34" charset="0"/>
                <a:cs typeface="Calibri" panose="020F0502020204030204" pitchFamily="34" charset="0"/>
              </a:rPr>
              <a:t>OVERALL DESIGN AND PREMISE:</a:t>
            </a:r>
            <a:endParaRPr lang="en-US" sz="1400" dirty="0">
              <a:latin typeface="Compacta Blk BT" panose="020B0904040702060204" pitchFamily="34" charset="0"/>
              <a:cs typeface="Calibri" panose="020F0502020204030204" pitchFamily="34" charset="0"/>
            </a:endParaRPr>
          </a:p>
        </p:txBody>
      </p:sp>
      <p:sp>
        <p:nvSpPr>
          <p:cNvPr id="2" name="TextBox 1"/>
          <p:cNvSpPr txBox="1"/>
          <p:nvPr/>
        </p:nvSpPr>
        <p:spPr>
          <a:xfrm>
            <a:off x="146304" y="514350"/>
            <a:ext cx="8769095" cy="2308324"/>
          </a:xfrm>
          <a:prstGeom prst="rect">
            <a:avLst/>
          </a:prstGeom>
          <a:noFill/>
        </p:spPr>
        <p:txBody>
          <a:bodyPr wrap="square" rtlCol="0">
            <a:spAutoFit/>
          </a:bodyPr>
          <a:lstStyle/>
          <a:p>
            <a:pPr marL="285750" indent="-285750">
              <a:buFontTx/>
              <a:buChar char="-"/>
            </a:pPr>
            <a:r>
              <a:rPr lang="en-US" sz="1600" dirty="0" smtClean="0"/>
              <a:t>When those designs were being finalized, we also discussed with Illumina doing saturation mutagenesis on disease-relevant genes</a:t>
            </a:r>
          </a:p>
          <a:p>
            <a:pPr marL="285750" indent="-285750">
              <a:buFontTx/>
              <a:buChar char="-"/>
            </a:pPr>
            <a:endParaRPr lang="en-US" sz="1600" dirty="0"/>
          </a:p>
          <a:p>
            <a:pPr marL="285750" indent="-285750">
              <a:buFontTx/>
              <a:buChar char="-"/>
            </a:pPr>
            <a:r>
              <a:rPr lang="en-US" sz="1600" dirty="0" smtClean="0"/>
              <a:t>This would involve tilling a gene with all valid </a:t>
            </a:r>
            <a:r>
              <a:rPr lang="en-US" sz="1600" dirty="0" err="1" smtClean="0"/>
              <a:t>sgRNAs</a:t>
            </a:r>
            <a:r>
              <a:rPr lang="en-US" sz="1600" dirty="0" smtClean="0"/>
              <a:t> and doing CRISPR-X</a:t>
            </a:r>
          </a:p>
          <a:p>
            <a:pPr marL="285750" indent="-285750">
              <a:buFontTx/>
              <a:buChar char="-"/>
            </a:pPr>
            <a:endParaRPr lang="en-US" sz="1600" dirty="0"/>
          </a:p>
          <a:p>
            <a:pPr marL="285750" indent="-285750">
              <a:buFontTx/>
              <a:buChar char="-"/>
            </a:pPr>
            <a:r>
              <a:rPr lang="en-US" sz="1600" dirty="0" smtClean="0"/>
              <a:t>Capture probes would be designed by Illumina, and the sequencing (which would be massive) would also be done by them</a:t>
            </a:r>
          </a:p>
          <a:p>
            <a:pPr marL="285750" indent="-285750">
              <a:buFontTx/>
              <a:buChar char="-"/>
            </a:pPr>
            <a:endParaRPr lang="en-US" sz="1600" dirty="0"/>
          </a:p>
          <a:p>
            <a:pPr marL="285750" indent="-285750">
              <a:buFontTx/>
              <a:buChar char="-"/>
            </a:pPr>
            <a:r>
              <a:rPr lang="en-US" sz="1600" dirty="0" smtClean="0"/>
              <a:t>We generated a design for 10 growth genes and also for a set of ricin genes (summarized below)</a:t>
            </a:r>
            <a:endParaRPr lang="en-US" sz="1600" dirty="0"/>
          </a:p>
        </p:txBody>
      </p:sp>
    </p:spTree>
    <p:extLst>
      <p:ext uri="{BB962C8B-B14F-4D97-AF65-F5344CB8AC3E}">
        <p14:creationId xmlns:p14="http://schemas.microsoft.com/office/powerpoint/2010/main" val="489262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23</a:t>
            </a:fld>
            <a:endParaRPr lang="en-US"/>
          </a:p>
        </p:txBody>
      </p:sp>
      <p:sp>
        <p:nvSpPr>
          <p:cNvPr id="7" name="Rounded Rectangle 6"/>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Compacta Blk BT" panose="020B0904040702060204" pitchFamily="34" charset="0"/>
                <a:cs typeface="Calibri" panose="020F0502020204030204" pitchFamily="34" charset="0"/>
              </a:rPr>
              <a:t>DESIGN DETAILS</a:t>
            </a:r>
            <a:endParaRPr lang="en-US" dirty="0">
              <a:latin typeface="Compacta Blk BT" panose="020B0904040702060204" pitchFamily="34" charset="0"/>
              <a:cs typeface="Calibri" panose="020F0502020204030204" pitchFamily="34" charset="0"/>
            </a:endParaRPr>
          </a:p>
        </p:txBody>
      </p:sp>
      <p:sp>
        <p:nvSpPr>
          <p:cNvPr id="5" name="TextBox 4"/>
          <p:cNvSpPr txBox="1"/>
          <p:nvPr/>
        </p:nvSpPr>
        <p:spPr>
          <a:xfrm>
            <a:off x="228600" y="438150"/>
            <a:ext cx="8534400" cy="3539430"/>
          </a:xfrm>
          <a:prstGeom prst="rect">
            <a:avLst/>
          </a:prstGeom>
          <a:noFill/>
        </p:spPr>
        <p:txBody>
          <a:bodyPr wrap="square" rtlCol="0">
            <a:spAutoFit/>
          </a:bodyPr>
          <a:lstStyle/>
          <a:p>
            <a:pPr marL="285750" indent="-285750">
              <a:buFontTx/>
              <a:buChar char="-"/>
            </a:pPr>
            <a:r>
              <a:rPr lang="en-US" sz="1400" b="1" dirty="0" smtClean="0">
                <a:latin typeface="Calibri" panose="020F0502020204030204" pitchFamily="34" charset="0"/>
                <a:cs typeface="Calibri" panose="020F0502020204030204" pitchFamily="34" charset="0"/>
              </a:rPr>
              <a:t>Used GENCODE V29 (hg38) as annotation</a:t>
            </a:r>
          </a:p>
          <a:p>
            <a:pPr marL="285750" indent="-285750">
              <a:buFontTx/>
              <a:buChar char="-"/>
            </a:pPr>
            <a:endParaRPr lang="en-US" sz="1400" b="1" dirty="0" smtClean="0">
              <a:latin typeface="Calibri" panose="020F0502020204030204" pitchFamily="34" charset="0"/>
              <a:cs typeface="Calibri" panose="020F0502020204030204" pitchFamily="34" charset="0"/>
            </a:endParaRPr>
          </a:p>
          <a:p>
            <a:pPr marL="285750" indent="-285750">
              <a:buFontTx/>
              <a:buChar char="-"/>
            </a:pPr>
            <a:r>
              <a:rPr lang="en-US" sz="1400" b="1" dirty="0" smtClean="0">
                <a:latin typeface="Calibri" panose="020F0502020204030204" pitchFamily="34" charset="0"/>
                <a:cs typeface="Calibri" panose="020F0502020204030204" pitchFamily="34" charset="0"/>
              </a:rPr>
              <a:t>Split genes by biotypes:</a:t>
            </a:r>
          </a:p>
          <a:p>
            <a:pPr marL="725326" lvl="1" indent="-285750">
              <a:buFontTx/>
              <a:buChar char="-"/>
            </a:pPr>
            <a:r>
              <a:rPr lang="en-US" sz="1400" b="1" dirty="0" err="1" smtClean="0">
                <a:latin typeface="Calibri" panose="020F0502020204030204" pitchFamily="34" charset="0"/>
                <a:cs typeface="Calibri" panose="020F0502020204030204" pitchFamily="34" charset="0"/>
              </a:rPr>
              <a:t>protein_coding</a:t>
            </a:r>
            <a:endParaRPr lang="en-US" sz="1400" b="1" dirty="0" smtClean="0">
              <a:latin typeface="Calibri" panose="020F0502020204030204" pitchFamily="34" charset="0"/>
              <a:cs typeface="Calibri" panose="020F0502020204030204" pitchFamily="34" charset="0"/>
            </a:endParaRPr>
          </a:p>
          <a:p>
            <a:pPr marL="725326" lvl="1" indent="-285750">
              <a:buFontTx/>
              <a:buChar char="-"/>
            </a:pPr>
            <a:r>
              <a:rPr lang="en-US" sz="1400" b="1" dirty="0" smtClean="0">
                <a:latin typeface="Calibri" panose="020F0502020204030204" pitchFamily="34" charset="0"/>
                <a:cs typeface="Calibri" panose="020F0502020204030204" pitchFamily="34" charset="0"/>
              </a:rPr>
              <a:t>lincRNAs</a:t>
            </a:r>
          </a:p>
          <a:p>
            <a:pPr marL="725326" lvl="1" indent="-285750">
              <a:buFontTx/>
              <a:buChar char="-"/>
            </a:pPr>
            <a:r>
              <a:rPr lang="en-US" sz="1400" b="1" dirty="0" smtClean="0">
                <a:latin typeface="Calibri" panose="020F0502020204030204" pitchFamily="34" charset="0"/>
                <a:cs typeface="Calibri" panose="020F0502020204030204" pitchFamily="34" charset="0"/>
              </a:rPr>
              <a:t>miRNA</a:t>
            </a:r>
          </a:p>
          <a:p>
            <a:pPr marL="725326" lvl="1" indent="-285750">
              <a:buFontTx/>
              <a:buChar char="-"/>
            </a:pPr>
            <a:r>
              <a:rPr lang="en-US" sz="1400" b="1" dirty="0" smtClean="0">
                <a:latin typeface="Calibri" panose="020F0502020204030204" pitchFamily="34" charset="0"/>
                <a:cs typeface="Calibri" panose="020F0502020204030204" pitchFamily="34" charset="0"/>
              </a:rPr>
              <a:t>Ribozyme</a:t>
            </a:r>
          </a:p>
          <a:p>
            <a:pPr marL="725326" lvl="1" indent="-285750">
              <a:buFontTx/>
              <a:buChar char="-"/>
            </a:pPr>
            <a:r>
              <a:rPr lang="en-US" sz="1400" b="1" dirty="0" err="1" smtClean="0">
                <a:latin typeface="Calibri" panose="020F0502020204030204" pitchFamily="34" charset="0"/>
                <a:cs typeface="Calibri" panose="020F0502020204030204" pitchFamily="34" charset="0"/>
              </a:rPr>
              <a:t>snoRNA</a:t>
            </a:r>
            <a:endParaRPr lang="en-US" sz="1400" b="1" dirty="0" smtClean="0">
              <a:latin typeface="Calibri" panose="020F0502020204030204" pitchFamily="34" charset="0"/>
              <a:cs typeface="Calibri" panose="020F0502020204030204" pitchFamily="34" charset="0"/>
            </a:endParaRPr>
          </a:p>
          <a:p>
            <a:pPr marL="725326" lvl="1" indent="-285750">
              <a:buFontTx/>
              <a:buChar char="-"/>
            </a:pPr>
            <a:r>
              <a:rPr lang="en-US" sz="1400" b="1" dirty="0" smtClean="0">
                <a:latin typeface="Calibri" panose="020F0502020204030204" pitchFamily="34" charset="0"/>
                <a:cs typeface="Calibri" panose="020F0502020204030204" pitchFamily="34" charset="0"/>
              </a:rPr>
              <a:t>snRNA</a:t>
            </a:r>
          </a:p>
          <a:p>
            <a:pPr marL="725326" lvl="1" indent="-285750">
              <a:buFontTx/>
              <a:buChar char="-"/>
            </a:pPr>
            <a:r>
              <a:rPr lang="en-US" sz="1400" b="1" dirty="0" err="1" smtClean="0">
                <a:latin typeface="Calibri" panose="020F0502020204030204" pitchFamily="34" charset="0"/>
                <a:cs typeface="Calibri" panose="020F0502020204030204" pitchFamily="34" charset="0"/>
              </a:rPr>
              <a:t>scaRNA</a:t>
            </a:r>
            <a:endParaRPr lang="en-US" sz="1400" b="1" dirty="0" smtClean="0">
              <a:latin typeface="Calibri" panose="020F0502020204030204" pitchFamily="34" charset="0"/>
              <a:cs typeface="Calibri" panose="020F0502020204030204" pitchFamily="34" charset="0"/>
            </a:endParaRPr>
          </a:p>
          <a:p>
            <a:pPr marL="725326" lvl="1" indent="-285750">
              <a:buFontTx/>
              <a:buChar char="-"/>
            </a:pPr>
            <a:r>
              <a:rPr lang="en-US" sz="1400" b="1" dirty="0" err="1" smtClean="0">
                <a:latin typeface="Calibri" panose="020F0502020204030204" pitchFamily="34" charset="0"/>
                <a:cs typeface="Calibri" panose="020F0502020204030204" pitchFamily="34" charset="0"/>
              </a:rPr>
              <a:t>misc_RNA</a:t>
            </a:r>
            <a:endParaRPr lang="en-US" sz="1400" b="1" dirty="0" smtClean="0">
              <a:latin typeface="Calibri" panose="020F0502020204030204" pitchFamily="34" charset="0"/>
              <a:cs typeface="Calibri" panose="020F0502020204030204" pitchFamily="34" charset="0"/>
            </a:endParaRPr>
          </a:p>
          <a:p>
            <a:pPr marL="285750" indent="-285750">
              <a:buFontTx/>
              <a:buChar char="-"/>
            </a:pPr>
            <a:endParaRPr lang="en-US" sz="1400" b="1" dirty="0" smtClean="0">
              <a:latin typeface="Calibri" panose="020F0502020204030204" pitchFamily="34" charset="0"/>
              <a:cs typeface="Calibri" panose="020F0502020204030204" pitchFamily="34" charset="0"/>
            </a:endParaRPr>
          </a:p>
          <a:p>
            <a:pPr marL="285750" indent="-285750">
              <a:buFontTx/>
              <a:buChar char="-"/>
            </a:pPr>
            <a:r>
              <a:rPr lang="en-US" sz="1400" b="1" dirty="0" smtClean="0">
                <a:latin typeface="Calibri" panose="020F0502020204030204" pitchFamily="34" charset="0"/>
                <a:cs typeface="Calibri" panose="020F0502020204030204" pitchFamily="34" charset="0"/>
              </a:rPr>
              <a:t>Extended exons by 20bp on each side</a:t>
            </a:r>
          </a:p>
          <a:p>
            <a:pPr marL="285750" indent="-285750">
              <a:buFontTx/>
              <a:buChar char="-"/>
            </a:pPr>
            <a:endParaRPr lang="en-US" sz="1400" b="1" dirty="0" smtClean="0">
              <a:latin typeface="Calibri" panose="020F0502020204030204" pitchFamily="34" charset="0"/>
              <a:cs typeface="Calibri" panose="020F0502020204030204" pitchFamily="34" charset="0"/>
            </a:endParaRPr>
          </a:p>
          <a:p>
            <a:pPr marL="285750" indent="-285750">
              <a:buFontTx/>
              <a:buChar char="-"/>
            </a:pPr>
            <a:r>
              <a:rPr lang="en-US" sz="1400" b="1" dirty="0" smtClean="0">
                <a:latin typeface="Calibri" panose="020F0502020204030204" pitchFamily="34" charset="0"/>
                <a:cs typeface="Calibri" panose="020F0502020204030204" pitchFamily="34" charset="0"/>
              </a:rPr>
              <a:t>Picked all guides within the extended exons for each gene (so that the site 12-16bp </a:t>
            </a:r>
            <a:r>
              <a:rPr lang="en-US" sz="1400" b="1" dirty="0">
                <a:latin typeface="Calibri" panose="020F0502020204030204" pitchFamily="34" charset="0"/>
                <a:cs typeface="Calibri" panose="020F0502020204030204" pitchFamily="34" charset="0"/>
              </a:rPr>
              <a:t>from </a:t>
            </a:r>
            <a:r>
              <a:rPr lang="en-US" sz="1400" b="1" dirty="0" smtClean="0">
                <a:latin typeface="Calibri" panose="020F0502020204030204" pitchFamily="34" charset="0"/>
                <a:cs typeface="Calibri" panose="020F0502020204030204" pitchFamily="34" charset="0"/>
              </a:rPr>
              <a:t>the PAM is within the extended exon)</a:t>
            </a:r>
            <a:endParaRPr lang="en-US" sz="1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2139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24</a:t>
            </a:fld>
            <a:endParaRPr lang="en-US"/>
          </a:p>
        </p:txBody>
      </p:sp>
      <p:sp>
        <p:nvSpPr>
          <p:cNvPr id="7" name="Rounded Rectangle 6"/>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Top 10 growth genes</a:t>
            </a:r>
            <a:endParaRPr lang="en-US" b="1" dirty="0">
              <a:latin typeface="Calibri" panose="020F0502020204030204" pitchFamily="34" charset="0"/>
              <a:cs typeface="Calibri" panose="020F0502020204030204" pitchFamily="34" charset="0"/>
            </a:endParaRPr>
          </a:p>
        </p:txBody>
      </p:sp>
      <p:graphicFrame>
        <p:nvGraphicFramePr>
          <p:cNvPr id="2" name="Object 1"/>
          <p:cNvGraphicFramePr>
            <a:graphicFrameLocks noChangeAspect="1"/>
          </p:cNvGraphicFramePr>
          <p:nvPr>
            <p:extLst/>
          </p:nvPr>
        </p:nvGraphicFramePr>
        <p:xfrm>
          <a:off x="1371600" y="438150"/>
          <a:ext cx="6005513" cy="1838929"/>
        </p:xfrm>
        <a:graphic>
          <a:graphicData uri="http://schemas.openxmlformats.org/presentationml/2006/ole">
            <mc:AlternateContent xmlns:mc="http://schemas.openxmlformats.org/markup-compatibility/2006">
              <mc:Choice xmlns:v="urn:schemas-microsoft-com:vml" Requires="v">
                <p:oleObj spid="_x0000_s3082" name="Worksheet" r:id="rId3" imgW="6905396" imgH="2114337" progId="Excel.Sheet.12">
                  <p:embed/>
                </p:oleObj>
              </mc:Choice>
              <mc:Fallback>
                <p:oleObj name="Worksheet" r:id="rId3" imgW="6905396" imgH="2114337" progId="Excel.Sheet.12">
                  <p:embed/>
                  <p:pic>
                    <p:nvPicPr>
                      <p:cNvPr id="0" name=""/>
                      <p:cNvPicPr/>
                      <p:nvPr/>
                    </p:nvPicPr>
                    <p:blipFill>
                      <a:blip r:embed="rId4"/>
                      <a:stretch>
                        <a:fillRect/>
                      </a:stretch>
                    </p:blipFill>
                    <p:spPr>
                      <a:xfrm>
                        <a:off x="1371600" y="438150"/>
                        <a:ext cx="6005513" cy="1838929"/>
                      </a:xfrm>
                      <a:prstGeom prst="rect">
                        <a:avLst/>
                      </a:prstGeom>
                    </p:spPr>
                  </p:pic>
                </p:oleObj>
              </mc:Fallback>
            </mc:AlternateContent>
          </a:graphicData>
        </a:graphic>
      </p:graphicFrame>
      <p:graphicFrame>
        <p:nvGraphicFramePr>
          <p:cNvPr id="4" name="Object 3"/>
          <p:cNvGraphicFramePr>
            <a:graphicFrameLocks noChangeAspect="1"/>
          </p:cNvGraphicFramePr>
          <p:nvPr>
            <p:extLst/>
          </p:nvPr>
        </p:nvGraphicFramePr>
        <p:xfrm>
          <a:off x="1295400" y="2343150"/>
          <a:ext cx="6096000" cy="2076450"/>
        </p:xfrm>
        <a:graphic>
          <a:graphicData uri="http://schemas.openxmlformats.org/presentationml/2006/ole">
            <mc:AlternateContent xmlns:mc="http://schemas.openxmlformats.org/markup-compatibility/2006">
              <mc:Choice xmlns:v="urn:schemas-microsoft-com:vml" Requires="v">
                <p:oleObj spid="_x0000_s3083" name="Worksheet" r:id="rId5" imgW="10372934" imgH="3533943" progId="Excel.Sheet.12">
                  <p:embed/>
                </p:oleObj>
              </mc:Choice>
              <mc:Fallback>
                <p:oleObj name="Worksheet" r:id="rId5" imgW="10372934" imgH="3533943" progId="Excel.Sheet.12">
                  <p:embed/>
                  <p:pic>
                    <p:nvPicPr>
                      <p:cNvPr id="0" name=""/>
                      <p:cNvPicPr/>
                      <p:nvPr/>
                    </p:nvPicPr>
                    <p:blipFill>
                      <a:blip r:embed="rId6"/>
                      <a:stretch>
                        <a:fillRect/>
                      </a:stretch>
                    </p:blipFill>
                    <p:spPr>
                      <a:xfrm>
                        <a:off x="1295400" y="2343150"/>
                        <a:ext cx="6096000" cy="2076450"/>
                      </a:xfrm>
                      <a:prstGeom prst="rect">
                        <a:avLst/>
                      </a:prstGeom>
                    </p:spPr>
                  </p:pic>
                </p:oleObj>
              </mc:Fallback>
            </mc:AlternateContent>
          </a:graphicData>
        </a:graphic>
      </p:graphicFrame>
    </p:spTree>
    <p:extLst>
      <p:ext uri="{BB962C8B-B14F-4D97-AF65-F5344CB8AC3E}">
        <p14:creationId xmlns:p14="http://schemas.microsoft.com/office/powerpoint/2010/main" val="2991551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25</a:t>
            </a:fld>
            <a:endParaRPr lang="en-US"/>
          </a:p>
        </p:txBody>
      </p:sp>
      <p:graphicFrame>
        <p:nvGraphicFramePr>
          <p:cNvPr id="11" name="Table 10"/>
          <p:cNvGraphicFramePr>
            <a:graphicFrameLocks noGrp="1"/>
          </p:cNvGraphicFramePr>
          <p:nvPr/>
        </p:nvGraphicFramePr>
        <p:xfrm>
          <a:off x="1936750" y="1652587"/>
          <a:ext cx="5727700" cy="2295525"/>
        </p:xfrm>
        <a:graphic>
          <a:graphicData uri="http://schemas.openxmlformats.org/drawingml/2006/table">
            <a:tbl>
              <a:tblPr/>
              <a:tblGrid>
                <a:gridCol w="609600"/>
                <a:gridCol w="609600"/>
                <a:gridCol w="914400"/>
                <a:gridCol w="1765300"/>
                <a:gridCol w="1828800"/>
              </a:tblGrid>
              <a:tr h="200025">
                <a:tc>
                  <a:txBody>
                    <a:bodyPr/>
                    <a:lstStyle/>
                    <a:p>
                      <a:pPr algn="ctr" fontAlgn="b"/>
                      <a:r>
                        <a:rPr lang="en-US" sz="1100" b="1" i="0" u="none" strike="noStrike">
                          <a:solidFill>
                            <a:srgbClr val="000000"/>
                          </a:solidFill>
                          <a:effectLst/>
                          <a:latin typeface="Calibri" panose="020F0502020204030204" pitchFamily="34" charset="0"/>
                        </a:rPr>
                        <a:t>#gene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exons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total_length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total_guides_passing_CFD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fraction_of_bases_covered</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ACTA1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1768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0.29638009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BRCA2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13404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0.184049537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DKC1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4788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0.300960735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DYNC1H1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39010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0.29671879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GNE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6467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0.244008041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KIF1A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18957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3761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0.47618294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POLG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6912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0.457899306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SDHB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0.312348668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SOD1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2253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0.373280071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SOS1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0.231390484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1" i="0" u="sng" strike="noStrike">
                          <a:solidFill>
                            <a:srgbClr val="000000"/>
                          </a:solidFill>
                          <a:effectLst/>
                          <a:latin typeface="Calibri" panose="020F0502020204030204" pitchFamily="34" charset="0"/>
                        </a:rPr>
                        <a:t>Total guides: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anose="020F0502020204030204" pitchFamily="34" charset="0"/>
                        </a:rPr>
                        <a:t>12702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2" name="TextBox 1"/>
          <p:cNvSpPr txBox="1"/>
          <p:nvPr/>
        </p:nvSpPr>
        <p:spPr>
          <a:xfrm>
            <a:off x="381000" y="361950"/>
            <a:ext cx="1955985" cy="307777"/>
          </a:xfrm>
          <a:prstGeom prst="rect">
            <a:avLst/>
          </a:prstGeom>
          <a:noFill/>
        </p:spPr>
        <p:txBody>
          <a:bodyPr wrap="none" rtlCol="0">
            <a:spAutoFit/>
          </a:bodyPr>
          <a:lstStyle/>
          <a:p>
            <a:r>
              <a:rPr lang="en-US" sz="1400" b="1" dirty="0" smtClean="0">
                <a:latin typeface="Calibri" panose="020F0502020204030204" pitchFamily="34" charset="0"/>
                <a:cs typeface="Calibri" panose="020F0502020204030204" pitchFamily="34" charset="0"/>
              </a:rPr>
              <a:t>All guides, i.e. CFD &gt; 0.0</a:t>
            </a:r>
            <a:endParaRPr lang="en-US" sz="1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452240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26</a:t>
            </a:fld>
            <a:endParaRPr lang="en-US"/>
          </a:p>
        </p:txBody>
      </p:sp>
      <p:sp>
        <p:nvSpPr>
          <p:cNvPr id="2" name="TextBox 1"/>
          <p:cNvSpPr txBox="1"/>
          <p:nvPr/>
        </p:nvSpPr>
        <p:spPr>
          <a:xfrm>
            <a:off x="381000" y="361950"/>
            <a:ext cx="1955985" cy="307777"/>
          </a:xfrm>
          <a:prstGeom prst="rect">
            <a:avLst/>
          </a:prstGeom>
          <a:noFill/>
        </p:spPr>
        <p:txBody>
          <a:bodyPr wrap="none" rtlCol="0">
            <a:spAutoFit/>
          </a:bodyPr>
          <a:lstStyle/>
          <a:p>
            <a:r>
              <a:rPr lang="en-US" sz="1400" b="1" dirty="0" smtClean="0">
                <a:latin typeface="Calibri" panose="020F0502020204030204" pitchFamily="34" charset="0"/>
                <a:cs typeface="Calibri" panose="020F0502020204030204" pitchFamily="34" charset="0"/>
              </a:rPr>
              <a:t>All guides, i.e. CFD &gt; 0.2</a:t>
            </a:r>
            <a:endParaRPr lang="en-US" sz="1400" b="1" dirty="0">
              <a:latin typeface="Calibri" panose="020F0502020204030204" pitchFamily="34" charset="0"/>
              <a:cs typeface="Calibri" panose="020F0502020204030204" pitchFamily="34" charset="0"/>
            </a:endParaRPr>
          </a:p>
        </p:txBody>
      </p:sp>
      <p:graphicFrame>
        <p:nvGraphicFramePr>
          <p:cNvPr id="4" name="Table 3"/>
          <p:cNvGraphicFramePr>
            <a:graphicFrameLocks noGrp="1"/>
          </p:cNvGraphicFramePr>
          <p:nvPr/>
        </p:nvGraphicFramePr>
        <p:xfrm>
          <a:off x="2044699" y="1605915"/>
          <a:ext cx="5511801" cy="2388870"/>
        </p:xfrm>
        <a:graphic>
          <a:graphicData uri="http://schemas.openxmlformats.org/drawingml/2006/table">
            <a:tbl>
              <a:tblPr/>
              <a:tblGrid>
                <a:gridCol w="608899"/>
                <a:gridCol w="608899"/>
                <a:gridCol w="979946"/>
                <a:gridCol w="1611044"/>
                <a:gridCol w="1703013"/>
              </a:tblGrid>
              <a:tr h="200025">
                <a:tc>
                  <a:txBody>
                    <a:bodyPr/>
                    <a:lstStyle/>
                    <a:p>
                      <a:pPr algn="ctr" rtl="0" fontAlgn="b"/>
                      <a:r>
                        <a:rPr lang="en-US" sz="1100" b="1" i="0" u="none" strike="noStrike">
                          <a:solidFill>
                            <a:srgbClr val="000000"/>
                          </a:solidFill>
                          <a:effectLst/>
                          <a:latin typeface="Calibri" panose="020F0502020204030204" pitchFamily="34" charset="0"/>
                        </a:rPr>
                        <a:t>#gene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exons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total_length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total_guides_passing_CFD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fraction_of_bases_covered</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ACTA1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1768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0.238122172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BRCA2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13404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0.1087735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DKC1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4788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0.219298246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DYNC1H1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39010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2733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0.211407331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GNE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6467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0.175506417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KIF1A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18957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2179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0.311019676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POLG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6912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871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0.335069444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SDHB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0.227948807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SOD1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2253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0.286284953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SOS1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0.151211443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7650">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r>
                        <a:rPr lang="en-US" sz="1100" b="1" i="0" u="sng" strike="noStrike">
                          <a:solidFill>
                            <a:srgbClr val="000000"/>
                          </a:solidFill>
                          <a:effectLst/>
                          <a:latin typeface="Calibri" panose="020F0502020204030204" pitchFamily="34" charset="0"/>
                        </a:rPr>
                        <a:t>Total guides: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1" i="0" u="none" strike="noStrike">
                          <a:solidFill>
                            <a:srgbClr val="000000"/>
                          </a:solidFill>
                          <a:effectLst/>
                          <a:latin typeface="Calibri" panose="020F0502020204030204" pitchFamily="34" charset="0"/>
                        </a:rPr>
                        <a:t>8059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2786958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27</a:t>
            </a:fld>
            <a:endParaRPr lang="en-US"/>
          </a:p>
        </p:txBody>
      </p:sp>
      <p:sp>
        <p:nvSpPr>
          <p:cNvPr id="7" name="Rounded Rectangle 6"/>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Top 10 ricin genes</a:t>
            </a:r>
            <a:endParaRPr lang="en-US" b="1" dirty="0">
              <a:latin typeface="Calibri" panose="020F0502020204030204" pitchFamily="34" charset="0"/>
              <a:cs typeface="Calibri" panose="020F0502020204030204" pitchFamily="34" charset="0"/>
            </a:endParaRPr>
          </a:p>
        </p:txBody>
      </p:sp>
      <p:graphicFrame>
        <p:nvGraphicFramePr>
          <p:cNvPr id="5" name="Table 4"/>
          <p:cNvGraphicFramePr>
            <a:graphicFrameLocks noGrp="1"/>
          </p:cNvGraphicFramePr>
          <p:nvPr>
            <p:extLst/>
          </p:nvPr>
        </p:nvGraphicFramePr>
        <p:xfrm>
          <a:off x="1524000" y="438150"/>
          <a:ext cx="6388101" cy="1948815"/>
        </p:xfrm>
        <a:graphic>
          <a:graphicData uri="http://schemas.openxmlformats.org/drawingml/2006/table">
            <a:tbl>
              <a:tblPr/>
              <a:tblGrid>
                <a:gridCol w="1183850"/>
                <a:gridCol w="1183850"/>
                <a:gridCol w="1230735"/>
                <a:gridCol w="1605816"/>
                <a:gridCol w="1183850"/>
              </a:tblGrid>
              <a:tr h="137574">
                <a:tc>
                  <a:txBody>
                    <a:bodyPr/>
                    <a:lstStyle/>
                    <a:p>
                      <a:pPr algn="ctr" fontAlgn="b"/>
                      <a:r>
                        <a:rPr lang="en-US" sz="1100" b="1" i="0" u="none" strike="noStrike" dirty="0">
                          <a:solidFill>
                            <a:srgbClr val="000000"/>
                          </a:solidFill>
                          <a:effectLst/>
                          <a:latin typeface="Calibri" panose="020F0502020204030204" pitchFamily="34" charset="0"/>
                        </a:rPr>
                        <a:t>#</a:t>
                      </a:r>
                      <a:r>
                        <a:rPr lang="en-US" sz="1100" b="1" i="0" u="none" strike="noStrike" dirty="0" err="1">
                          <a:solidFill>
                            <a:srgbClr val="000000"/>
                          </a:solidFill>
                          <a:effectLst/>
                          <a:latin typeface="Calibri" panose="020F0502020204030204" pitchFamily="34" charset="0"/>
                        </a:rPr>
                        <a:t>genesymbol</a:t>
                      </a:r>
                      <a:endParaRPr lang="en-US" sz="11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totalSNPs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nClinvarBenignSNPs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nClinvarPathogenicSNPs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nClinvarTotal</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NF1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18784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PIK3CA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7111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CDKL5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6792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SMAD4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3631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ACTB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2483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PMM2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SMCHD1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13282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HMBS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2354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TBC1D24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3678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023">
                <a:tc>
                  <a:txBody>
                    <a:bodyPr/>
                    <a:lstStyle/>
                    <a:p>
                      <a:pPr algn="ctr" fontAlgn="b"/>
                      <a:r>
                        <a:rPr lang="en-US" sz="1100" b="0" i="0" u="none" strike="noStrike">
                          <a:solidFill>
                            <a:srgbClr val="000000"/>
                          </a:solidFill>
                          <a:effectLst/>
                          <a:latin typeface="Calibri" panose="020F0502020204030204" pitchFamily="34" charset="0"/>
                        </a:rPr>
                        <a:t>MEN1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3952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9" name="Picture 8"/>
          <p:cNvPicPr>
            <a:picLocks noChangeAspect="1"/>
          </p:cNvPicPr>
          <p:nvPr/>
        </p:nvPicPr>
        <p:blipFill>
          <a:blip r:embed="rId2"/>
          <a:stretch>
            <a:fillRect/>
          </a:stretch>
        </p:blipFill>
        <p:spPr>
          <a:xfrm>
            <a:off x="2947875" y="2495550"/>
            <a:ext cx="3681525" cy="2415167"/>
          </a:xfrm>
          <a:prstGeom prst="rect">
            <a:avLst/>
          </a:prstGeom>
        </p:spPr>
      </p:pic>
    </p:spTree>
    <p:extLst>
      <p:ext uri="{BB962C8B-B14F-4D97-AF65-F5344CB8AC3E}">
        <p14:creationId xmlns:p14="http://schemas.microsoft.com/office/powerpoint/2010/main" val="3628828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28</a:t>
            </a:fld>
            <a:endParaRPr lang="en-US"/>
          </a:p>
        </p:txBody>
      </p:sp>
      <p:graphicFrame>
        <p:nvGraphicFramePr>
          <p:cNvPr id="2" name="Table 1"/>
          <p:cNvGraphicFramePr>
            <a:graphicFrameLocks noGrp="1"/>
          </p:cNvGraphicFramePr>
          <p:nvPr/>
        </p:nvGraphicFramePr>
        <p:xfrm>
          <a:off x="1936750" y="1652587"/>
          <a:ext cx="5727700" cy="2295525"/>
        </p:xfrm>
        <a:graphic>
          <a:graphicData uri="http://schemas.openxmlformats.org/drawingml/2006/table">
            <a:tbl>
              <a:tblPr/>
              <a:tblGrid>
                <a:gridCol w="609600"/>
                <a:gridCol w="609600"/>
                <a:gridCol w="914400"/>
                <a:gridCol w="1765300"/>
                <a:gridCol w="1828800"/>
              </a:tblGrid>
              <a:tr h="200025">
                <a:tc>
                  <a:txBody>
                    <a:bodyPr/>
                    <a:lstStyle/>
                    <a:p>
                      <a:pPr algn="ctr" fontAlgn="b"/>
                      <a:r>
                        <a:rPr lang="en-US" sz="1100" b="1" i="0" u="none" strike="noStrike">
                          <a:solidFill>
                            <a:srgbClr val="000000"/>
                          </a:solidFill>
                          <a:effectLst/>
                          <a:latin typeface="Calibri" panose="020F0502020204030204" pitchFamily="34" charset="0"/>
                        </a:rPr>
                        <a:t>#gene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exons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total_length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total_guides_passing_CFD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fraction_of_bases_covered</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ACTB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3831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0.266249021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CDKL5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1590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0.251665107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HMBS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5317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0.397404551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MEN1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4597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942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0.486839243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NF1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29548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0.19074049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PIK3CA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10430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0.14928092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PMM2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8152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0.263493621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SMAD4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13715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1131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0.242726941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SMCHD1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14541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967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0.202118149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a:solidFill>
                            <a:srgbClr val="000000"/>
                          </a:solidFill>
                          <a:effectLst/>
                          <a:latin typeface="Calibri" panose="020F0502020204030204" pitchFamily="34" charset="0"/>
                        </a:rPr>
                        <a:t>TBC1D24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12642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0.405711122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1" i="0" u="sng" strike="noStrike">
                          <a:solidFill>
                            <a:srgbClr val="000000"/>
                          </a:solidFill>
                          <a:effectLst/>
                          <a:latin typeface="Calibri" panose="020F0502020204030204" pitchFamily="34" charset="0"/>
                        </a:rPr>
                        <a:t>Total guides: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anose="020F0502020204030204" pitchFamily="34" charset="0"/>
                        </a:rPr>
                        <a:t>11025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4" name="TextBox 3"/>
          <p:cNvSpPr txBox="1"/>
          <p:nvPr/>
        </p:nvSpPr>
        <p:spPr>
          <a:xfrm>
            <a:off x="381000" y="361950"/>
            <a:ext cx="1955985" cy="307777"/>
          </a:xfrm>
          <a:prstGeom prst="rect">
            <a:avLst/>
          </a:prstGeom>
          <a:noFill/>
        </p:spPr>
        <p:txBody>
          <a:bodyPr wrap="none" rtlCol="0">
            <a:spAutoFit/>
          </a:bodyPr>
          <a:lstStyle/>
          <a:p>
            <a:r>
              <a:rPr lang="en-US" sz="1400" b="1" dirty="0" smtClean="0">
                <a:latin typeface="Calibri" panose="020F0502020204030204" pitchFamily="34" charset="0"/>
                <a:cs typeface="Calibri" panose="020F0502020204030204" pitchFamily="34" charset="0"/>
              </a:rPr>
              <a:t>All guides, i.e. CFD &gt; 0.0</a:t>
            </a:r>
            <a:endParaRPr lang="en-US" sz="1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6178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29</a:t>
            </a:fld>
            <a:endParaRPr lang="en-US"/>
          </a:p>
        </p:txBody>
      </p:sp>
      <p:sp>
        <p:nvSpPr>
          <p:cNvPr id="2" name="TextBox 1"/>
          <p:cNvSpPr txBox="1"/>
          <p:nvPr/>
        </p:nvSpPr>
        <p:spPr>
          <a:xfrm>
            <a:off x="381000" y="361950"/>
            <a:ext cx="1955985" cy="307777"/>
          </a:xfrm>
          <a:prstGeom prst="rect">
            <a:avLst/>
          </a:prstGeom>
          <a:noFill/>
        </p:spPr>
        <p:txBody>
          <a:bodyPr wrap="none" rtlCol="0">
            <a:spAutoFit/>
          </a:bodyPr>
          <a:lstStyle/>
          <a:p>
            <a:r>
              <a:rPr lang="en-US" sz="1400" b="1" dirty="0" smtClean="0">
                <a:latin typeface="Calibri" panose="020F0502020204030204" pitchFamily="34" charset="0"/>
                <a:cs typeface="Calibri" panose="020F0502020204030204" pitchFamily="34" charset="0"/>
              </a:rPr>
              <a:t>All guides, i.e. CFD &gt; 0.2</a:t>
            </a:r>
            <a:endParaRPr lang="en-US" sz="1400" b="1" dirty="0">
              <a:latin typeface="Calibri" panose="020F0502020204030204" pitchFamily="34" charset="0"/>
              <a:cs typeface="Calibri" panose="020F0502020204030204" pitchFamily="34" charset="0"/>
            </a:endParaRPr>
          </a:p>
        </p:txBody>
      </p:sp>
      <p:graphicFrame>
        <p:nvGraphicFramePr>
          <p:cNvPr id="5" name="Table 4"/>
          <p:cNvGraphicFramePr>
            <a:graphicFrameLocks noGrp="1"/>
          </p:cNvGraphicFramePr>
          <p:nvPr/>
        </p:nvGraphicFramePr>
        <p:xfrm>
          <a:off x="2044699" y="1605915"/>
          <a:ext cx="5511801" cy="2388870"/>
        </p:xfrm>
        <a:graphic>
          <a:graphicData uri="http://schemas.openxmlformats.org/drawingml/2006/table">
            <a:tbl>
              <a:tblPr/>
              <a:tblGrid>
                <a:gridCol w="608899"/>
                <a:gridCol w="608899"/>
                <a:gridCol w="979946"/>
                <a:gridCol w="1611044"/>
                <a:gridCol w="1703013"/>
              </a:tblGrid>
              <a:tr h="200025">
                <a:tc>
                  <a:txBody>
                    <a:bodyPr/>
                    <a:lstStyle/>
                    <a:p>
                      <a:pPr algn="ctr" rtl="0" fontAlgn="b"/>
                      <a:r>
                        <a:rPr lang="en-US" sz="1100" b="1" i="0" u="none" strike="noStrike">
                          <a:solidFill>
                            <a:srgbClr val="000000"/>
                          </a:solidFill>
                          <a:effectLst/>
                          <a:latin typeface="Calibri" panose="020F0502020204030204" pitchFamily="34" charset="0"/>
                        </a:rPr>
                        <a:t>#gene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exons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total_length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total_guides_passing_CFD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100" b="1" i="0" u="none" strike="noStrike">
                          <a:solidFill>
                            <a:srgbClr val="000000"/>
                          </a:solidFill>
                          <a:effectLst/>
                          <a:latin typeface="Calibri" panose="020F0502020204030204" pitchFamily="34" charset="0"/>
                        </a:rPr>
                        <a:t>fraction_of_bases_covered</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ACTB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3831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0.184547116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CDKL5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18167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0.173721583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HMBS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5317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505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0.277223998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MEN1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4597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596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0.350663476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NF1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29548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986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0.109313659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PIK3CA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10430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0.085522531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PMM2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8152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521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0.18326791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SMAD4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13715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649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0.149325556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SMCHD1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14541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557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0.124269307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rtl="0" fontAlgn="b"/>
                      <a:r>
                        <a:rPr lang="en-US" sz="1100" b="0" i="0" u="none" strike="noStrike">
                          <a:solidFill>
                            <a:srgbClr val="000000"/>
                          </a:solidFill>
                          <a:effectLst/>
                          <a:latin typeface="Calibri" panose="020F0502020204030204" pitchFamily="34" charset="0"/>
                        </a:rPr>
                        <a:t>TBC1D24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12642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1046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effectLst/>
                          <a:latin typeface="Calibri" panose="020F0502020204030204" pitchFamily="34" charset="0"/>
                        </a:rPr>
                        <a:t>0.23991457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7650">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b"/>
                      <a:r>
                        <a:rPr lang="en-US" sz="1100" b="1" i="0" u="sng" strike="noStrike">
                          <a:solidFill>
                            <a:srgbClr val="000000"/>
                          </a:solidFill>
                          <a:effectLst/>
                          <a:latin typeface="Calibri" panose="020F0502020204030204" pitchFamily="34" charset="0"/>
                        </a:rPr>
                        <a:t>Total guides:</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1" i="0" u="none" strike="noStrike">
                          <a:solidFill>
                            <a:srgbClr val="000000"/>
                          </a:solidFill>
                          <a:effectLst/>
                          <a:latin typeface="Calibri" panose="020F0502020204030204" pitchFamily="34" charset="0"/>
                        </a:rPr>
                        <a:t>6441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3413908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a:t>
            </a:fld>
            <a:endParaRPr lang="en-US"/>
          </a:p>
        </p:txBody>
      </p:sp>
      <p:sp>
        <p:nvSpPr>
          <p:cNvPr id="6" name="Rounded Rectangle 5"/>
          <p:cNvSpPr/>
          <p:nvPr/>
        </p:nvSpPr>
        <p:spPr>
          <a:xfrm>
            <a:off x="287215" y="133350"/>
            <a:ext cx="861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Summary of possible libraries</a:t>
            </a:r>
            <a:endParaRPr lang="en-US" b="1" dirty="0">
              <a:latin typeface="Calibri" panose="020F0502020204030204" pitchFamily="34" charset="0"/>
              <a:cs typeface="Calibri" panose="020F05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1877144"/>
              </p:ext>
            </p:extLst>
          </p:nvPr>
        </p:nvGraphicFramePr>
        <p:xfrm>
          <a:off x="404213" y="742950"/>
          <a:ext cx="7759700" cy="2247900"/>
        </p:xfrm>
        <a:graphic>
          <a:graphicData uri="http://schemas.openxmlformats.org/drawingml/2006/table">
            <a:tbl>
              <a:tblPr/>
              <a:tblGrid>
                <a:gridCol w="748381"/>
                <a:gridCol w="1902664"/>
                <a:gridCol w="761066"/>
                <a:gridCol w="941819"/>
                <a:gridCol w="761066"/>
                <a:gridCol w="941819"/>
                <a:gridCol w="761066"/>
                <a:gridCol w="941819"/>
              </a:tblGrid>
              <a:tr h="247650">
                <a:tc gridSpan="8">
                  <a:txBody>
                    <a:bodyPr/>
                    <a:lstStyle/>
                    <a:p>
                      <a:pPr algn="ctr" fontAlgn="b"/>
                      <a:r>
                        <a:rPr lang="en-US" sz="1400" b="1" i="0" u="none" strike="noStrike" dirty="0">
                          <a:solidFill>
                            <a:srgbClr val="000000"/>
                          </a:solidFill>
                          <a:effectLst/>
                          <a:latin typeface="Calibri" panose="020F0502020204030204" pitchFamily="34" charset="0"/>
                        </a:rPr>
                        <a:t>Number </a:t>
                      </a:r>
                      <a:r>
                        <a:rPr lang="en-US" sz="1400" b="1" i="0" u="none" strike="noStrike" dirty="0" err="1">
                          <a:solidFill>
                            <a:srgbClr val="000000"/>
                          </a:solidFill>
                          <a:effectLst/>
                          <a:latin typeface="Calibri" panose="020F0502020204030204" pitchFamily="34" charset="0"/>
                        </a:rPr>
                        <a:t>sgRNAs</a:t>
                      </a:r>
                      <a:r>
                        <a:rPr lang="en-US" sz="1400" b="1"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radius around ricin gene:</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1100" b="1" i="0" u="none" strike="noStrike">
                          <a:solidFill>
                            <a:srgbClr val="000000"/>
                          </a:solidFill>
                          <a:effectLst/>
                          <a:latin typeface="Calibri" panose="020F0502020204030204" pitchFamily="34" charset="0"/>
                        </a:rPr>
                        <a:t>30kb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b"/>
                      <a:r>
                        <a:rPr lang="en-US" sz="1100" b="1" i="0" u="none" strike="noStrike">
                          <a:solidFill>
                            <a:srgbClr val="000000"/>
                          </a:solidFill>
                          <a:effectLst/>
                          <a:latin typeface="Calibri" panose="020F0502020204030204" pitchFamily="34" charset="0"/>
                        </a:rPr>
                        <a:t>50kb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ctr" fontAlgn="b"/>
                      <a:r>
                        <a:rPr lang="en-US" sz="1100" b="1" i="0" u="none" strike="noStrike">
                          <a:solidFill>
                            <a:srgbClr val="000000"/>
                          </a:solidFill>
                          <a:effectLst/>
                          <a:latin typeface="Calibri" panose="020F0502020204030204" pitchFamily="34" charset="0"/>
                        </a:rPr>
                        <a:t>100kb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screen type:</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10 sgRNAs</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fine mapping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10 sgRNAs</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fine mapping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10 sgRNAs</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fine mapping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r>
              <a:tr h="190500">
                <a:tc rowSpan="3">
                  <a:txBody>
                    <a:bodyPr/>
                    <a:lstStyle/>
                    <a:p>
                      <a:pPr algn="ctr" fontAlgn="ctr"/>
                      <a:r>
                        <a:rPr lang="en-US" sz="1100" b="1" i="0" u="none" strike="noStrike">
                          <a:solidFill>
                            <a:srgbClr val="000000"/>
                          </a:solidFill>
                          <a:effectLst/>
                          <a:latin typeface="Calibri" panose="020F0502020204030204" pitchFamily="34" charset="0"/>
                        </a:rPr>
                        <a:t>cRE definition</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DNAse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panose="020F0502020204030204" pitchFamily="34" charset="0"/>
                        </a:rPr>
                        <a:t>168,354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2,091,317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181,367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2,263,783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209,612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2,646,083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vMerge="1">
                  <a:txBody>
                    <a:bodyPr/>
                    <a:lstStyle/>
                    <a:p>
                      <a:endParaRPr lang="en-US"/>
                    </a:p>
                  </a:txBody>
                  <a:tcPr/>
                </a:tc>
                <a:tc>
                  <a:txBody>
                    <a:bodyPr/>
                    <a:lstStyle/>
                    <a:p>
                      <a:pPr algn="ctr" fontAlgn="b"/>
                      <a:r>
                        <a:rPr lang="en-US" sz="1100" b="1" i="0" u="none" strike="noStrike">
                          <a:solidFill>
                            <a:srgbClr val="000000"/>
                          </a:solidFill>
                          <a:effectLst/>
                          <a:latin typeface="Calibri" panose="020F0502020204030204" pitchFamily="34" charset="0"/>
                        </a:rPr>
                        <a:t>H3K27ac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137,814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1,532,074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149,030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1,661,616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173,104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1,941,066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25">
                <a:tc vMerge="1">
                  <a:txBody>
                    <a:bodyPr/>
                    <a:lstStyle/>
                    <a:p>
                      <a:endParaRPr lang="en-US"/>
                    </a:p>
                  </a:txBody>
                  <a:tcPr/>
                </a:tc>
                <a:tc>
                  <a:txBody>
                    <a:bodyPr/>
                    <a:lstStyle/>
                    <a:p>
                      <a:pPr algn="ctr" fontAlgn="b"/>
                      <a:r>
                        <a:rPr lang="en-US" sz="1100" b="1" i="0" u="none" strike="noStrike">
                          <a:solidFill>
                            <a:srgbClr val="000000"/>
                          </a:solidFill>
                          <a:effectLst/>
                          <a:latin typeface="Calibri" panose="020F0502020204030204" pitchFamily="34" charset="0"/>
                        </a:rPr>
                        <a:t>DNAse+H3K27ac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74,631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1,314,458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80,762</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1,422,407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1" i="0" u="sng" strike="noStrike">
                          <a:solidFill>
                            <a:srgbClr val="000000"/>
                          </a:solidFill>
                          <a:effectLst/>
                          <a:latin typeface="Calibri" panose="020F0502020204030204" pitchFamily="34" charset="0"/>
                        </a:rPr>
                        <a:t>94,035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1,665,511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650">
                <a:tc gridSpan="8">
                  <a:txBody>
                    <a:bodyPr/>
                    <a:lstStyle/>
                    <a:p>
                      <a:pPr algn="ctr" fontAlgn="b"/>
                      <a:r>
                        <a:rPr lang="en-US" sz="1400" b="1" i="0" u="none" strike="noStrike" dirty="0">
                          <a:solidFill>
                            <a:srgbClr val="000000"/>
                          </a:solidFill>
                          <a:effectLst/>
                          <a:latin typeface="Calibri" panose="020F0502020204030204" pitchFamily="34" charset="0"/>
                        </a:rPr>
                        <a:t>Number </a:t>
                      </a:r>
                      <a:r>
                        <a:rPr lang="en-US" sz="1400" b="1" i="0" u="none" strike="noStrike" dirty="0" err="1" smtClean="0">
                          <a:solidFill>
                            <a:srgbClr val="000000"/>
                          </a:solidFill>
                          <a:effectLst/>
                          <a:latin typeface="Calibri" panose="020F0502020204030204" pitchFamily="34" charset="0"/>
                        </a:rPr>
                        <a:t>cCREs</a:t>
                      </a:r>
                      <a:r>
                        <a:rPr lang="en-US" sz="1400" b="1" i="0" u="none" strike="noStrike" dirty="0" smtClean="0">
                          <a:solidFill>
                            <a:srgbClr val="000000"/>
                          </a:solidFill>
                          <a:effectLst/>
                          <a:latin typeface="Calibri" panose="020F0502020204030204" pitchFamily="34" charset="0"/>
                        </a:rPr>
                        <a:t>*</a:t>
                      </a:r>
                      <a:endParaRPr lang="en-US" sz="14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radius around ricin gene:</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b"/>
                      <a:r>
                        <a:rPr lang="en-US" sz="1100" b="1" i="0" u="none" strike="noStrike">
                          <a:solidFill>
                            <a:srgbClr val="000000"/>
                          </a:solidFill>
                          <a:effectLst/>
                          <a:latin typeface="Calibri" panose="020F0502020204030204" pitchFamily="34" charset="0"/>
                        </a:rPr>
                        <a:t>30kb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1" i="0" u="none" strike="noStrike">
                          <a:solidFill>
                            <a:srgbClr val="000000"/>
                          </a:solidFill>
                          <a:effectLst/>
                          <a:latin typeface="Calibri" panose="020F0502020204030204" pitchFamily="34" charset="0"/>
                        </a:rPr>
                        <a:t>50kb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1" i="0" u="none" strike="noStrike">
                          <a:solidFill>
                            <a:srgbClr val="000000"/>
                          </a:solidFill>
                          <a:effectLst/>
                          <a:latin typeface="Calibri" panose="020F0502020204030204" pitchFamily="34" charset="0"/>
                        </a:rPr>
                        <a:t>100kb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190500">
                <a:tc rowSpan="3">
                  <a:txBody>
                    <a:bodyPr/>
                    <a:lstStyle/>
                    <a:p>
                      <a:pPr algn="ctr" fontAlgn="ctr"/>
                      <a:r>
                        <a:rPr lang="en-US" sz="1100" b="1" i="0" u="none" strike="noStrike">
                          <a:solidFill>
                            <a:srgbClr val="000000"/>
                          </a:solidFill>
                          <a:effectLst/>
                          <a:latin typeface="Calibri" panose="020F0502020204030204" pitchFamily="34" charset="0"/>
                        </a:rPr>
                        <a:t>cRE definition</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DNAse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b"/>
                      <a:r>
                        <a:rPr lang="en-US" sz="1100" b="0" i="0" u="none" strike="noStrike">
                          <a:solidFill>
                            <a:srgbClr val="000000"/>
                          </a:solidFill>
                          <a:effectLst/>
                          <a:latin typeface="Calibri" panose="020F0502020204030204" pitchFamily="34" charset="0"/>
                        </a:rPr>
                        <a:t>19,342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effectLst/>
                          <a:latin typeface="Calibri" panose="020F0502020204030204" pitchFamily="34" charset="0"/>
                        </a:rPr>
                        <a:t>20,733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effectLst/>
                          <a:latin typeface="Calibri" panose="020F0502020204030204" pitchFamily="34" charset="0"/>
                        </a:rPr>
                        <a:t>23,800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190500">
                <a:tc vMerge="1">
                  <a:txBody>
                    <a:bodyPr/>
                    <a:lstStyle/>
                    <a:p>
                      <a:endParaRPr lang="en-US"/>
                    </a:p>
                  </a:txBody>
                  <a:tcPr/>
                </a:tc>
                <a:tc>
                  <a:txBody>
                    <a:bodyPr/>
                    <a:lstStyle/>
                    <a:p>
                      <a:pPr algn="ctr" fontAlgn="b"/>
                      <a:r>
                        <a:rPr lang="en-US" sz="1100" b="1" i="0" u="none" strike="noStrike">
                          <a:solidFill>
                            <a:srgbClr val="000000"/>
                          </a:solidFill>
                          <a:effectLst/>
                          <a:latin typeface="Calibri" panose="020F0502020204030204" pitchFamily="34" charset="0"/>
                        </a:rPr>
                        <a:t>H3K27ac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en-US" sz="1100" b="0" i="0" u="none" strike="noStrike">
                          <a:solidFill>
                            <a:srgbClr val="000000"/>
                          </a:solidFill>
                          <a:effectLst/>
                          <a:latin typeface="Calibri" panose="020F0502020204030204" pitchFamily="34" charset="0"/>
                        </a:rPr>
                        <a:t>14,594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effectLst/>
                          <a:latin typeface="Calibri" panose="020F0502020204030204" pitchFamily="34" charset="0"/>
                        </a:rPr>
                        <a:t>15,741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effectLst/>
                          <a:latin typeface="Calibri" panose="020F0502020204030204" pitchFamily="34" charset="0"/>
                        </a:rPr>
                        <a:t>18,231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200025">
                <a:tc vMerge="1">
                  <a:txBody>
                    <a:bodyPr/>
                    <a:lstStyle/>
                    <a:p>
                      <a:endParaRPr lang="en-US"/>
                    </a:p>
                  </a:txBody>
                  <a:tcPr/>
                </a:tc>
                <a:tc>
                  <a:txBody>
                    <a:bodyPr/>
                    <a:lstStyle/>
                    <a:p>
                      <a:pPr algn="ctr" fontAlgn="b"/>
                      <a:r>
                        <a:rPr lang="en-US" sz="1100" b="1" i="0" u="none" strike="noStrike">
                          <a:solidFill>
                            <a:srgbClr val="000000"/>
                          </a:solidFill>
                          <a:effectLst/>
                          <a:latin typeface="Calibri" panose="020F0502020204030204" pitchFamily="34" charset="0"/>
                        </a:rPr>
                        <a:t>DNAse+H3K27ac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b"/>
                      <a:r>
                        <a:rPr lang="en-US" sz="1100" b="0" i="0" u="none" strike="noStrike">
                          <a:solidFill>
                            <a:srgbClr val="000000"/>
                          </a:solidFill>
                          <a:effectLst/>
                          <a:latin typeface="Calibri" panose="020F0502020204030204" pitchFamily="34" charset="0"/>
                        </a:rPr>
                        <a:t>7,933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effectLst/>
                          <a:latin typeface="Calibri" panose="020F0502020204030204" pitchFamily="34" charset="0"/>
                        </a:rPr>
                        <a:t>8,565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dirty="0">
                          <a:solidFill>
                            <a:srgbClr val="000000"/>
                          </a:solidFill>
                          <a:effectLst/>
                          <a:latin typeface="Calibri" panose="020F0502020204030204" pitchFamily="34" charset="0"/>
                        </a:rPr>
                        <a:t>9,941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Tree>
    <p:extLst>
      <p:ext uri="{BB962C8B-B14F-4D97-AF65-F5344CB8AC3E}">
        <p14:creationId xmlns:p14="http://schemas.microsoft.com/office/powerpoint/2010/main" val="14052591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VII. MOTIF</a:t>
            </a:r>
            <a:r>
              <a:rPr lang="en-US" sz="2800" dirty="0" smtClean="0">
                <a:solidFill>
                  <a:schemeClr val="bg1"/>
                </a:solidFill>
                <a:latin typeface="Compacta Blk BT" panose="020B0904040702060204" pitchFamily="34" charset="0"/>
                <a:cs typeface="Calibri" panose="020F0502020204030204" pitchFamily="34" charset="0"/>
              </a:rPr>
              <a:t> SCREENS</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32429473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31</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Compacta Blk BT" panose="020B0904040702060204" pitchFamily="34" charset="0"/>
                <a:cs typeface="Calibri" panose="020F0502020204030204" pitchFamily="34" charset="0"/>
              </a:rPr>
              <a:t>OVERALL DESIGN AND PREMISE:</a:t>
            </a:r>
            <a:endParaRPr lang="en-US" sz="1400" dirty="0">
              <a:latin typeface="Compacta Blk BT" panose="020B0904040702060204" pitchFamily="34" charset="0"/>
              <a:cs typeface="Calibri" panose="020F0502020204030204" pitchFamily="34" charset="0"/>
            </a:endParaRPr>
          </a:p>
        </p:txBody>
      </p:sp>
      <p:sp>
        <p:nvSpPr>
          <p:cNvPr id="2" name="TextBox 1"/>
          <p:cNvSpPr txBox="1"/>
          <p:nvPr/>
        </p:nvSpPr>
        <p:spPr>
          <a:xfrm>
            <a:off x="146304" y="514350"/>
            <a:ext cx="8769095" cy="2062103"/>
          </a:xfrm>
          <a:prstGeom prst="rect">
            <a:avLst/>
          </a:prstGeom>
          <a:noFill/>
        </p:spPr>
        <p:txBody>
          <a:bodyPr wrap="square" rtlCol="0">
            <a:spAutoFit/>
          </a:bodyPr>
          <a:lstStyle/>
          <a:p>
            <a:pPr marL="285750" indent="-285750">
              <a:buFontTx/>
              <a:buChar char="-"/>
            </a:pPr>
            <a:r>
              <a:rPr lang="en-US" sz="1600" dirty="0" smtClean="0"/>
              <a:t>We did the CTCF screen, but now we know that CTCF is not an ordinary TF. </a:t>
            </a:r>
          </a:p>
          <a:p>
            <a:pPr marL="285750" indent="-285750">
              <a:buFontTx/>
              <a:buChar char="-"/>
            </a:pPr>
            <a:endParaRPr lang="en-US" sz="1600" dirty="0"/>
          </a:p>
          <a:p>
            <a:pPr marL="285750" indent="-285750">
              <a:buFontTx/>
              <a:buChar char="-"/>
            </a:pPr>
            <a:r>
              <a:rPr lang="en-US" sz="1600" dirty="0" smtClean="0"/>
              <a:t>The goal of this phase of ENCODE is </a:t>
            </a:r>
            <a:r>
              <a:rPr lang="en-US" sz="1600" i="1" u="sng" dirty="0" smtClean="0"/>
              <a:t>functional characterization</a:t>
            </a:r>
            <a:r>
              <a:rPr lang="en-US" sz="1600" u="sng" dirty="0" smtClean="0"/>
              <a:t>.</a:t>
            </a:r>
            <a:r>
              <a:rPr lang="en-US" sz="1600" dirty="0" smtClean="0"/>
              <a:t> It would still be a valuable contribution to properly characterize essentiality for a set of regular TFs. </a:t>
            </a:r>
          </a:p>
          <a:p>
            <a:pPr marL="285750" indent="-285750">
              <a:buFontTx/>
              <a:buChar char="-"/>
            </a:pPr>
            <a:endParaRPr lang="en-US" sz="1600" dirty="0"/>
          </a:p>
          <a:p>
            <a:pPr marL="285750" indent="-285750">
              <a:buFontTx/>
              <a:buChar char="-"/>
            </a:pPr>
            <a:r>
              <a:rPr lang="en-US" sz="1600" dirty="0" smtClean="0"/>
              <a:t>These would be </a:t>
            </a:r>
            <a:r>
              <a:rPr lang="en-US" sz="1600" dirty="0" err="1" smtClean="0"/>
              <a:t>CRISPRk</a:t>
            </a:r>
            <a:r>
              <a:rPr lang="en-US" sz="1600" dirty="0" smtClean="0"/>
              <a:t> screens (with an option to carry out </a:t>
            </a:r>
            <a:r>
              <a:rPr lang="en-US" sz="1600" dirty="0" err="1" smtClean="0"/>
              <a:t>CRISPRi</a:t>
            </a:r>
            <a:r>
              <a:rPr lang="en-US" sz="1600" dirty="0" smtClean="0"/>
              <a:t> in parallel)</a:t>
            </a:r>
          </a:p>
          <a:p>
            <a:pPr marL="285750" indent="-285750">
              <a:buFontTx/>
              <a:buChar char="-"/>
            </a:pPr>
            <a:endParaRPr lang="en-US" sz="1600" dirty="0"/>
          </a:p>
          <a:p>
            <a:pPr marL="285750" indent="-285750">
              <a:buFontTx/>
              <a:buChar char="-"/>
            </a:pPr>
            <a:r>
              <a:rPr lang="en-US" sz="1600" dirty="0" smtClean="0"/>
              <a:t>The screens would be done assaying for both growth and ricin sensitivity in parallel</a:t>
            </a:r>
            <a:endParaRPr lang="en-US" sz="1600" dirty="0"/>
          </a:p>
        </p:txBody>
      </p:sp>
    </p:spTree>
    <p:extLst>
      <p:ext uri="{BB962C8B-B14F-4D97-AF65-F5344CB8AC3E}">
        <p14:creationId xmlns:p14="http://schemas.microsoft.com/office/powerpoint/2010/main" val="27537889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32</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CEBPB</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20,092</a:t>
            </a:r>
            <a:endParaRPr lang="en-US" dirty="0"/>
          </a:p>
        </p:txBody>
      </p:sp>
      <p:sp>
        <p:nvSpPr>
          <p:cNvPr id="9" name="Rectangle 8"/>
          <p:cNvSpPr/>
          <p:nvPr/>
        </p:nvSpPr>
        <p:spPr>
          <a:xfrm>
            <a:off x="4727859"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26,815</a:t>
            </a:r>
            <a:endParaRPr lang="en-US" dirty="0"/>
          </a:p>
        </p:txBody>
      </p:sp>
      <p:sp>
        <p:nvSpPr>
          <p:cNvPr id="10" name="Rectangle 9"/>
          <p:cNvSpPr/>
          <p:nvPr/>
        </p:nvSpPr>
        <p:spPr>
          <a:xfrm>
            <a:off x="1524000" y="2114550"/>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5,368</a:t>
            </a:r>
            <a:endParaRPr lang="en-US" dirty="0"/>
          </a:p>
        </p:txBody>
      </p:sp>
      <p:sp>
        <p:nvSpPr>
          <p:cNvPr id="11" name="TextBox 10"/>
          <p:cNvSpPr txBox="1"/>
          <p:nvPr/>
        </p:nvSpPr>
        <p:spPr>
          <a:xfrm>
            <a:off x="1567511" y="1074807"/>
            <a:ext cx="633507"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HAIB</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5334000" y="1151007"/>
            <a:ext cx="957698"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Stanford</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89164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33</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CEBP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pic>
        <p:nvPicPr>
          <p:cNvPr id="2" name="Picture 2" descr="http://cisbp.ccbr.utoronto.ca/data/1.02/DataFiles/Logos/Files/M5315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11095"/>
            <a:ext cx="2679167" cy="167965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29,185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52,275 ChIP peaks</a:t>
            </a:r>
            <a:endParaRPr lang="en-US" sz="1400" dirty="0">
              <a:latin typeface="Calibri" panose="020F0502020204030204" pitchFamily="34" charset="0"/>
              <a:cs typeface="Calibri" panose="020F0502020204030204" pitchFamily="34" charset="0"/>
            </a:endParaRPr>
          </a:p>
        </p:txBody>
      </p:sp>
      <p:sp>
        <p:nvSpPr>
          <p:cNvPr id="8" name="TextBox 7"/>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- 45,837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17,802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19,035 motifs</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59185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34</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E2F6</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16,221</a:t>
            </a:r>
            <a:endParaRPr lang="en-US" dirty="0"/>
          </a:p>
        </p:txBody>
      </p:sp>
      <p:sp>
        <p:nvSpPr>
          <p:cNvPr id="9" name="Rectangle 8"/>
          <p:cNvSpPr/>
          <p:nvPr/>
        </p:nvSpPr>
        <p:spPr>
          <a:xfrm>
            <a:off x="4727859"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15,964</a:t>
            </a:r>
            <a:endParaRPr lang="en-US" dirty="0"/>
          </a:p>
        </p:txBody>
      </p:sp>
      <p:sp>
        <p:nvSpPr>
          <p:cNvPr id="10" name="Rectangle 9"/>
          <p:cNvSpPr/>
          <p:nvPr/>
        </p:nvSpPr>
        <p:spPr>
          <a:xfrm>
            <a:off x="1585167" y="2114550"/>
            <a:ext cx="700833" cy="338554"/>
          </a:xfrm>
          <a:prstGeom prst="rect">
            <a:avLst/>
          </a:prstGeom>
        </p:spPr>
        <p:txBody>
          <a:bodyPr wrap="none">
            <a:spAutoFit/>
          </a:bodyPr>
          <a:lstStyle/>
          <a:p>
            <a:pPr lvl="0"/>
            <a:r>
              <a:rPr lang="en-US" sz="1600" b="1" dirty="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2,382</a:t>
            </a:r>
            <a:endParaRPr lang="en-US" dirty="0"/>
          </a:p>
        </p:txBody>
      </p:sp>
      <p:sp>
        <p:nvSpPr>
          <p:cNvPr id="11" name="TextBox 10"/>
          <p:cNvSpPr txBox="1"/>
          <p:nvPr/>
        </p:nvSpPr>
        <p:spPr>
          <a:xfrm>
            <a:off x="1816858" y="1074807"/>
            <a:ext cx="545342"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USC</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5334000" y="1151007"/>
            <a:ext cx="633507"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HAIB</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56418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35</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E2F6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17,018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34,567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- 161,050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15,938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23,822 motifs</a:t>
            </a:r>
            <a:endParaRPr lang="en-US" sz="1400" dirty="0">
              <a:latin typeface="Calibri" panose="020F0502020204030204" pitchFamily="34" charset="0"/>
              <a:cs typeface="Calibri" panose="020F0502020204030204" pitchFamily="34" charset="0"/>
            </a:endParaRPr>
          </a:p>
        </p:txBody>
      </p:sp>
      <p:pic>
        <p:nvPicPr>
          <p:cNvPr id="13314" name="Picture 2" descr="http://cisbp.ccbr.utoronto.ca/data/1.02/DataFiles/Logos/Files/M6195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404" y="438150"/>
            <a:ext cx="2679167" cy="16796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1971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36</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ETS1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2,998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11,327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- 30,260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2,878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3,566 motifs</a:t>
            </a:r>
            <a:endParaRPr lang="en-US" sz="1400" dirty="0">
              <a:latin typeface="Calibri" panose="020F0502020204030204" pitchFamily="34" charset="0"/>
              <a:cs typeface="Calibri" panose="020F0502020204030204" pitchFamily="34" charset="0"/>
            </a:endParaRPr>
          </a:p>
        </p:txBody>
      </p:sp>
      <p:pic>
        <p:nvPicPr>
          <p:cNvPr id="12292" name="Picture 4" descr="http://cisbp.ccbr.utoronto.ca/data/1.02/DataFiles/Logos/Files/M6220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140" y="369078"/>
            <a:ext cx="2905694" cy="1821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23181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37</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ETS2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454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1,705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- 3,070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- 363 </a:t>
            </a:r>
            <a:r>
              <a:rPr lang="en-US" sz="1400" dirty="0" smtClean="0">
                <a:latin typeface="Calibri" panose="020F0502020204030204" pitchFamily="34" charset="0"/>
                <a:cs typeface="Calibri" panose="020F0502020204030204" pitchFamily="34" charset="0"/>
              </a:rPr>
              <a:t>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- 458 </a:t>
            </a:r>
            <a:r>
              <a:rPr lang="en-US" sz="1400" dirty="0" smtClean="0">
                <a:latin typeface="Calibri" panose="020F0502020204030204" pitchFamily="34" charset="0"/>
                <a:cs typeface="Calibri" panose="020F0502020204030204" pitchFamily="34" charset="0"/>
              </a:rPr>
              <a:t>motifs</a:t>
            </a:r>
            <a:endParaRPr lang="en-US" sz="1400" dirty="0">
              <a:latin typeface="Calibri" panose="020F0502020204030204" pitchFamily="34" charset="0"/>
              <a:cs typeface="Calibri" panose="020F0502020204030204" pitchFamily="34" charset="0"/>
            </a:endParaRPr>
          </a:p>
        </p:txBody>
      </p:sp>
      <p:pic>
        <p:nvPicPr>
          <p:cNvPr id="12290" name="Picture 2" descr="http://cisbp.ccbr.utoronto.ca/data/1.02/DataFiles/Logos/Files/M6221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8480" y="438150"/>
            <a:ext cx="2889015" cy="1811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38464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38</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FOSL1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6,568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8,194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- 24,198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5,649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10,164 motifs</a:t>
            </a:r>
            <a:endParaRPr lang="en-US" sz="1400" dirty="0">
              <a:latin typeface="Calibri" panose="020F0502020204030204" pitchFamily="34" charset="0"/>
              <a:cs typeface="Calibri" panose="020F0502020204030204" pitchFamily="34" charset="0"/>
            </a:endParaRPr>
          </a:p>
        </p:txBody>
      </p:sp>
      <p:pic>
        <p:nvPicPr>
          <p:cNvPr id="17410" name="Picture 2" descr="http://cisbp.ccbr.utoronto.ca/data/1.02/DataFiles/Logos/Files/M2279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6942" y="397997"/>
            <a:ext cx="2832090" cy="1775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1868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39</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libri" panose="020F0502020204030204" pitchFamily="34" charset="0"/>
                <a:cs typeface="Calibri" panose="020F0502020204030204" pitchFamily="34" charset="0"/>
              </a:rPr>
              <a:t>K562 GATA1</a:t>
            </a: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3,274</a:t>
            </a:r>
            <a:endParaRPr lang="en-US" dirty="0"/>
          </a:p>
        </p:txBody>
      </p:sp>
      <p:sp>
        <p:nvSpPr>
          <p:cNvPr id="9" name="Rectangle 8"/>
          <p:cNvSpPr/>
          <p:nvPr/>
        </p:nvSpPr>
        <p:spPr>
          <a:xfrm>
            <a:off x="4727859"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11,410</a:t>
            </a:r>
            <a:endParaRPr lang="en-US" dirty="0"/>
          </a:p>
        </p:txBody>
      </p:sp>
      <p:sp>
        <p:nvSpPr>
          <p:cNvPr id="10" name="Rectangle 9"/>
          <p:cNvSpPr/>
          <p:nvPr/>
        </p:nvSpPr>
        <p:spPr>
          <a:xfrm>
            <a:off x="1524000" y="2114550"/>
            <a:ext cx="601447"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1132</a:t>
            </a:r>
            <a:endParaRPr lang="en-US" dirty="0"/>
          </a:p>
        </p:txBody>
      </p:sp>
      <p:sp>
        <p:nvSpPr>
          <p:cNvPr id="11" name="TextBox 10"/>
          <p:cNvSpPr txBox="1"/>
          <p:nvPr/>
        </p:nvSpPr>
        <p:spPr>
          <a:xfrm>
            <a:off x="1969258" y="971550"/>
            <a:ext cx="545342"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USC</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5334000" y="971550"/>
            <a:ext cx="957698"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Stanford</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71338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a:t>
            </a:fld>
            <a:endParaRPr lang="en-US"/>
          </a:p>
        </p:txBody>
      </p:sp>
      <p:sp>
        <p:nvSpPr>
          <p:cNvPr id="7" name="Rounded Rectangle 6"/>
          <p:cNvSpPr/>
          <p:nvPr/>
        </p:nvSpPr>
        <p:spPr>
          <a:xfrm>
            <a:off x="304800" y="133350"/>
            <a:ext cx="86106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Final library:</a:t>
            </a:r>
            <a:endParaRPr lang="en-US" b="1" dirty="0">
              <a:latin typeface="Calibri" panose="020F0502020204030204" pitchFamily="34" charset="0"/>
              <a:cs typeface="Calibri" panose="020F0502020204030204" pitchFamily="34" charset="0"/>
            </a:endParaRPr>
          </a:p>
        </p:txBody>
      </p:sp>
      <p:sp>
        <p:nvSpPr>
          <p:cNvPr id="2" name="TextBox 1"/>
          <p:cNvSpPr txBox="1"/>
          <p:nvPr/>
        </p:nvSpPr>
        <p:spPr>
          <a:xfrm>
            <a:off x="304800" y="514350"/>
            <a:ext cx="3403496" cy="954107"/>
          </a:xfrm>
          <a:prstGeom prst="rect">
            <a:avLst/>
          </a:prstGeom>
          <a:noFill/>
        </p:spPr>
        <p:txBody>
          <a:bodyPr wrap="none" rtlCol="0">
            <a:spAutoFit/>
          </a:bodyPr>
          <a:lstStyle/>
          <a:p>
            <a:r>
              <a:rPr lang="en-US" sz="1400" dirty="0" smtClean="0">
                <a:latin typeface="Calibri" panose="020F0502020204030204" pitchFamily="34" charset="0"/>
                <a:cs typeface="Calibri" panose="020F0502020204030204" pitchFamily="34" charset="0"/>
              </a:rPr>
              <a:t>Two-stage strategy:</a:t>
            </a:r>
          </a:p>
          <a:p>
            <a:endParaRPr lang="en-US" sz="1400" dirty="0">
              <a:latin typeface="Calibri" panose="020F0502020204030204" pitchFamily="34" charset="0"/>
              <a:cs typeface="Calibri" panose="020F0502020204030204" pitchFamily="34" charset="0"/>
            </a:endParaRPr>
          </a:p>
          <a:p>
            <a:pPr marL="342900" indent="-342900">
              <a:buAutoNum type="arabicPeriod"/>
            </a:pPr>
            <a:r>
              <a:rPr lang="en-US" sz="1400" dirty="0" err="1" smtClean="0">
                <a:latin typeface="Calibri" panose="020F0502020204030204" pitchFamily="34" charset="0"/>
                <a:cs typeface="Calibri" panose="020F0502020204030204" pitchFamily="34" charset="0"/>
              </a:rPr>
              <a:t>CRISPRi</a:t>
            </a:r>
            <a:r>
              <a:rPr lang="en-US" sz="1400" dirty="0" smtClean="0">
                <a:latin typeface="Calibri" panose="020F0502020204030204" pitchFamily="34" charset="0"/>
                <a:cs typeface="Calibri" panose="020F0502020204030204" pitchFamily="34" charset="0"/>
              </a:rPr>
              <a:t>/a with 5 guides per element</a:t>
            </a:r>
          </a:p>
          <a:p>
            <a:pPr marL="342900" indent="-342900">
              <a:buAutoNum type="arabicPeriod"/>
            </a:pPr>
            <a:r>
              <a:rPr lang="en-US" sz="1400" dirty="0" smtClean="0">
                <a:latin typeface="Calibri" panose="020F0502020204030204" pitchFamily="34" charset="0"/>
                <a:cs typeface="Calibri" panose="020F0502020204030204" pitchFamily="34" charset="0"/>
              </a:rPr>
              <a:t>Follow up fine-mapping analysis on hits</a:t>
            </a:r>
            <a:endParaRPr lang="en-US" sz="1400" dirty="0">
              <a:latin typeface="Calibri" panose="020F0502020204030204" pitchFamily="34" charset="0"/>
              <a:cs typeface="Calibri" panose="020F0502020204030204" pitchFamily="34" charset="0"/>
            </a:endParaRPr>
          </a:p>
        </p:txBody>
      </p:sp>
      <p:sp>
        <p:nvSpPr>
          <p:cNvPr id="8" name="TextBox 7"/>
          <p:cNvSpPr txBox="1"/>
          <p:nvPr/>
        </p:nvSpPr>
        <p:spPr>
          <a:xfrm>
            <a:off x="304800" y="1733550"/>
            <a:ext cx="3944413" cy="1600438"/>
          </a:xfrm>
          <a:prstGeom prst="rect">
            <a:avLst/>
          </a:prstGeom>
          <a:noFill/>
        </p:spPr>
        <p:txBody>
          <a:bodyPr wrap="none" rtlCol="0">
            <a:spAutoFit/>
          </a:bodyPr>
          <a:lstStyle/>
          <a:p>
            <a:r>
              <a:rPr lang="en-US" sz="1400" dirty="0" smtClean="0">
                <a:latin typeface="Calibri" panose="020F0502020204030204" pitchFamily="34" charset="0"/>
                <a:cs typeface="Calibri" panose="020F0502020204030204" pitchFamily="34" charset="0"/>
              </a:rPr>
              <a:t>Final library:</a:t>
            </a:r>
          </a:p>
          <a:p>
            <a:endParaRPr lang="en-US" sz="1400" dirty="0">
              <a:latin typeface="Calibri" panose="020F0502020204030204" pitchFamily="34" charset="0"/>
              <a:cs typeface="Calibri" panose="020F0502020204030204" pitchFamily="34" charset="0"/>
            </a:endParaRPr>
          </a:p>
          <a:p>
            <a:pPr marL="342900" indent="-342900">
              <a:buAutoNum type="arabicPeriod"/>
            </a:pPr>
            <a:r>
              <a:rPr lang="en-US" sz="1400" dirty="0" err="1" smtClean="0">
                <a:latin typeface="Calibri" panose="020F0502020204030204" pitchFamily="34" charset="0"/>
                <a:cs typeface="Calibri" panose="020F0502020204030204" pitchFamily="34" charset="0"/>
              </a:rPr>
              <a:t>CRISPRi</a:t>
            </a:r>
            <a:r>
              <a:rPr lang="en-US" sz="1400" dirty="0" smtClean="0">
                <a:latin typeface="Calibri" panose="020F0502020204030204" pitchFamily="34" charset="0"/>
                <a:cs typeface="Calibri" panose="020F0502020204030204" pitchFamily="34" charset="0"/>
              </a:rPr>
              <a:t>/a with 5 guides per element </a:t>
            </a:r>
          </a:p>
          <a:p>
            <a:pPr marL="342900" indent="-342900">
              <a:buAutoNum type="arabicPeriod"/>
            </a:pPr>
            <a:r>
              <a:rPr lang="en-US" sz="1400" dirty="0" smtClean="0">
                <a:latin typeface="Calibri" panose="020F0502020204030204" pitchFamily="34" charset="0"/>
                <a:cs typeface="Calibri" panose="020F0502020204030204" pitchFamily="34" charset="0"/>
              </a:rPr>
              <a:t>Positive controls: 5 guides per TSS of ricin gene</a:t>
            </a:r>
          </a:p>
          <a:p>
            <a:pPr marL="342900" indent="-342900">
              <a:buAutoNum type="arabicPeriod"/>
            </a:pPr>
            <a:r>
              <a:rPr lang="en-US" sz="1400" dirty="0" smtClean="0">
                <a:latin typeface="Calibri" panose="020F0502020204030204" pitchFamily="34" charset="0"/>
                <a:cs typeface="Calibri" panose="020F0502020204030204" pitchFamily="34" charset="0"/>
              </a:rPr>
              <a:t>1000 safes + other positives</a:t>
            </a:r>
          </a:p>
          <a:p>
            <a:pPr marL="342900" indent="-342900">
              <a:buAutoNum type="arabicPeriod"/>
            </a:pPr>
            <a:endParaRPr lang="en-US" sz="1400"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Total: ~</a:t>
            </a:r>
            <a:r>
              <a:rPr lang="en-US" sz="1400" dirty="0" smtClean="0">
                <a:latin typeface="Calibri" panose="020F0502020204030204" pitchFamily="34" charset="0"/>
                <a:cs typeface="Calibri" panose="020F0502020204030204" pitchFamily="34" charset="0"/>
              </a:rPr>
              <a:t>55K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91674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40</a:t>
            </a:fld>
            <a:endParaRPr lang="en-US"/>
          </a:p>
        </p:txBody>
      </p:sp>
      <p:sp>
        <p:nvSpPr>
          <p:cNvPr id="4" name="Rounded Rectangle 3"/>
          <p:cNvSpPr/>
          <p:nvPr/>
        </p:nvSpPr>
        <p:spPr>
          <a:xfrm>
            <a:off x="304802" y="133350"/>
            <a:ext cx="8534398"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GATA1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6,749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15,816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- 22,620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5,874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6,599 motifs</a:t>
            </a:r>
            <a:endParaRPr lang="en-US" sz="1400" dirty="0">
              <a:latin typeface="Calibri" panose="020F0502020204030204" pitchFamily="34" charset="0"/>
              <a:cs typeface="Calibri" panose="020F0502020204030204" pitchFamily="34" charset="0"/>
            </a:endParaRPr>
          </a:p>
        </p:txBody>
      </p:sp>
      <p:pic>
        <p:nvPicPr>
          <p:cNvPr id="16386" name="Picture 2" descr="http://cisbp.ccbr.utoronto.ca/data/1.02/DataFiles/Logos/Files/M6253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782" y="397468"/>
            <a:ext cx="2860411" cy="17932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705515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41</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GATA2</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4361475" y="2114550"/>
            <a:ext cx="497252" cy="338554"/>
          </a:xfrm>
          <a:prstGeom prst="rect">
            <a:avLst/>
          </a:prstGeom>
        </p:spPr>
        <p:txBody>
          <a:bodyPr wrap="none">
            <a:spAutoFit/>
          </a:bodyPr>
          <a:lstStyle/>
          <a:p>
            <a:pPr lvl="0"/>
            <a:r>
              <a:rPr lang="en-US" sz="1600" b="1" dirty="0">
                <a:latin typeface="Calibri" panose="020F0502020204030204" pitchFamily="34" charset="0"/>
                <a:cs typeface="Calibri" panose="020F0502020204030204" pitchFamily="34" charset="0"/>
              </a:rPr>
              <a:t>459</a:t>
            </a:r>
            <a:endParaRPr lang="en-US" dirty="0"/>
          </a:p>
        </p:txBody>
      </p:sp>
      <p:sp>
        <p:nvSpPr>
          <p:cNvPr id="9" name="Rectangle 8"/>
          <p:cNvSpPr/>
          <p:nvPr/>
        </p:nvSpPr>
        <p:spPr>
          <a:xfrm>
            <a:off x="5533157"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11,118</a:t>
            </a:r>
            <a:endParaRPr lang="en-US" dirty="0"/>
          </a:p>
        </p:txBody>
      </p:sp>
      <p:sp>
        <p:nvSpPr>
          <p:cNvPr id="10" name="Rectangle 9"/>
          <p:cNvSpPr/>
          <p:nvPr/>
        </p:nvSpPr>
        <p:spPr>
          <a:xfrm>
            <a:off x="2743200"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18,863</a:t>
            </a:r>
            <a:endParaRPr lang="en-US" dirty="0"/>
          </a:p>
        </p:txBody>
      </p:sp>
      <p:sp>
        <p:nvSpPr>
          <p:cNvPr id="11" name="TextBox 10"/>
          <p:cNvSpPr txBox="1"/>
          <p:nvPr/>
        </p:nvSpPr>
        <p:spPr>
          <a:xfrm>
            <a:off x="2805716" y="508640"/>
            <a:ext cx="633507"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HAIB</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5533157" y="483898"/>
            <a:ext cx="957698"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Stanford</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914400" y="4324350"/>
            <a:ext cx="6361934"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 results to be parsed after screen (will be interesting)</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93392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42</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GATA2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5,547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30,440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- 17,898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4,601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4,988 motifs</a:t>
            </a:r>
            <a:endParaRPr lang="en-US" sz="1400" dirty="0">
              <a:latin typeface="Calibri" panose="020F0502020204030204" pitchFamily="34" charset="0"/>
              <a:cs typeface="Calibri" panose="020F0502020204030204" pitchFamily="34" charset="0"/>
            </a:endParaRPr>
          </a:p>
        </p:txBody>
      </p:sp>
      <p:pic>
        <p:nvPicPr>
          <p:cNvPr id="11266" name="Picture 2" descr="http://cisbp.ccbr.utoronto.ca/data/1.02/DataFiles/Logos/Files/M4622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61950"/>
            <a:ext cx="2917905" cy="18293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26448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43</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JUN</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18,604</a:t>
            </a:r>
            <a:endParaRPr lang="en-US" dirty="0"/>
          </a:p>
        </p:txBody>
      </p:sp>
      <p:sp>
        <p:nvSpPr>
          <p:cNvPr id="9" name="Rectangle 8"/>
          <p:cNvSpPr/>
          <p:nvPr/>
        </p:nvSpPr>
        <p:spPr>
          <a:xfrm>
            <a:off x="4727859"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28,873</a:t>
            </a:r>
            <a:endParaRPr lang="en-US" dirty="0"/>
          </a:p>
        </p:txBody>
      </p:sp>
      <p:sp>
        <p:nvSpPr>
          <p:cNvPr id="10" name="Rectangle 9"/>
          <p:cNvSpPr/>
          <p:nvPr/>
        </p:nvSpPr>
        <p:spPr>
          <a:xfrm>
            <a:off x="1524000" y="2114550"/>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2,713</a:t>
            </a:r>
            <a:endParaRPr lang="en-US" dirty="0"/>
          </a:p>
        </p:txBody>
      </p:sp>
      <p:sp>
        <p:nvSpPr>
          <p:cNvPr id="11" name="TextBox 10"/>
          <p:cNvSpPr txBox="1"/>
          <p:nvPr/>
        </p:nvSpPr>
        <p:spPr>
          <a:xfrm>
            <a:off x="871401" y="798693"/>
            <a:ext cx="2254528" cy="353943"/>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Stanford-ENCFF394CEC</a:t>
            </a:r>
          </a:p>
        </p:txBody>
      </p:sp>
      <p:sp>
        <p:nvSpPr>
          <p:cNvPr id="12" name="TextBox 11"/>
          <p:cNvSpPr txBox="1"/>
          <p:nvPr/>
        </p:nvSpPr>
        <p:spPr>
          <a:xfrm>
            <a:off x="5334000" y="819150"/>
            <a:ext cx="2278572" cy="353943"/>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Stanford-ENCFF213EYD</a:t>
            </a: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361854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44</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JUN</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4,282</a:t>
            </a:r>
            <a:endParaRPr lang="en-US" dirty="0"/>
          </a:p>
        </p:txBody>
      </p:sp>
      <p:sp>
        <p:nvSpPr>
          <p:cNvPr id="9" name="Rectangle 8"/>
          <p:cNvSpPr/>
          <p:nvPr/>
        </p:nvSpPr>
        <p:spPr>
          <a:xfrm>
            <a:off x="4727859"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45,908</a:t>
            </a:r>
            <a:endParaRPr lang="en-US" dirty="0"/>
          </a:p>
        </p:txBody>
      </p:sp>
      <p:sp>
        <p:nvSpPr>
          <p:cNvPr id="10" name="Rectangle 9"/>
          <p:cNvSpPr/>
          <p:nvPr/>
        </p:nvSpPr>
        <p:spPr>
          <a:xfrm>
            <a:off x="2193233" y="2118779"/>
            <a:ext cx="497252" cy="338554"/>
          </a:xfrm>
          <a:prstGeom prst="rect">
            <a:avLst/>
          </a:prstGeom>
        </p:spPr>
        <p:txBody>
          <a:bodyPr wrap="none">
            <a:spAutoFit/>
          </a:bodyPr>
          <a:lstStyle/>
          <a:p>
            <a:pPr lvl="0"/>
            <a:r>
              <a:rPr lang="en-US" sz="1600" b="1" dirty="0">
                <a:latin typeface="Calibri" panose="020F0502020204030204" pitchFamily="34" charset="0"/>
                <a:cs typeface="Calibri" panose="020F0502020204030204" pitchFamily="34" charset="0"/>
              </a:rPr>
              <a:t>748</a:t>
            </a:r>
            <a:endParaRPr lang="en-US" dirty="0"/>
          </a:p>
        </p:txBody>
      </p:sp>
      <p:sp>
        <p:nvSpPr>
          <p:cNvPr id="11" name="TextBox 10"/>
          <p:cNvSpPr txBox="1"/>
          <p:nvPr/>
        </p:nvSpPr>
        <p:spPr>
          <a:xfrm>
            <a:off x="2286000" y="899104"/>
            <a:ext cx="633507"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HAIB</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5334000" y="819150"/>
            <a:ext cx="1528367"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Stanford union</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7680267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45</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JUN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7,535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50,938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- 23,103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6,190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7,571 motifs</a:t>
            </a:r>
            <a:endParaRPr lang="en-US" sz="1400" dirty="0">
              <a:latin typeface="Calibri" panose="020F0502020204030204" pitchFamily="34" charset="0"/>
              <a:cs typeface="Calibri" panose="020F0502020204030204" pitchFamily="34" charset="0"/>
            </a:endParaRPr>
          </a:p>
        </p:txBody>
      </p:sp>
      <p:pic>
        <p:nvPicPr>
          <p:cNvPr id="9218" name="Picture 2" descr="http://cisbp.ccbr.utoronto.ca/data/1.02/DataFiles/Logos/Files/M2289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071" y="438150"/>
            <a:ext cx="2815832" cy="1765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26401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46</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KLF1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5,561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11,755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- 52,008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5,038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6,624 motifs</a:t>
            </a:r>
            <a:endParaRPr lang="en-US" sz="1400" dirty="0">
              <a:latin typeface="Calibri" panose="020F0502020204030204" pitchFamily="34" charset="0"/>
              <a:cs typeface="Calibri" panose="020F0502020204030204" pitchFamily="34" charset="0"/>
            </a:endParaRPr>
          </a:p>
        </p:txBody>
      </p:sp>
      <p:pic>
        <p:nvPicPr>
          <p:cNvPr id="14338" name="Picture 2" descr="http://cisbp.ccbr.utoronto.ca/data/1.02/DataFiles/Logos/Files/M6322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071" y="425414"/>
            <a:ext cx="2815832" cy="1765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90072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47</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MAFF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15,767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26,934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- 33,220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11,720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17,610 motifs</a:t>
            </a:r>
            <a:endParaRPr lang="en-US" sz="1400" dirty="0">
              <a:latin typeface="Calibri" panose="020F0502020204030204" pitchFamily="34" charset="0"/>
              <a:cs typeface="Calibri" panose="020F0502020204030204" pitchFamily="34" charset="0"/>
            </a:endParaRPr>
          </a:p>
        </p:txBody>
      </p:sp>
      <p:pic>
        <p:nvPicPr>
          <p:cNvPr id="20482" name="Picture 2" descr="http://cisbp.ccbr.utoronto.ca/data/1.02/DataFiles/Logos/Files/M2295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140" y="369078"/>
            <a:ext cx="2905694" cy="1821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09506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48</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MAFK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15,772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26,862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- 32,103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11,583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13,246 motifs</a:t>
            </a:r>
            <a:endParaRPr lang="en-US" sz="1400" dirty="0">
              <a:latin typeface="Calibri" panose="020F0502020204030204" pitchFamily="34" charset="0"/>
              <a:cs typeface="Calibri" panose="020F0502020204030204" pitchFamily="34" charset="0"/>
            </a:endParaRPr>
          </a:p>
        </p:txBody>
      </p:sp>
      <p:pic>
        <p:nvPicPr>
          <p:cNvPr id="19458" name="Picture 2" descr="http://cisbp.ccbr.utoronto.ca/data/1.02/DataFiles/Logos/Files/M2296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445" y="361950"/>
            <a:ext cx="2947084" cy="1847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970542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49</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MAX</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127659" y="2129058"/>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32,255</a:t>
            </a:r>
            <a:endParaRPr lang="en-US" dirty="0"/>
          </a:p>
        </p:txBody>
      </p:sp>
      <p:sp>
        <p:nvSpPr>
          <p:cNvPr id="9" name="Rectangle 8"/>
          <p:cNvSpPr/>
          <p:nvPr/>
        </p:nvSpPr>
        <p:spPr>
          <a:xfrm>
            <a:off x="4727859" y="2114550"/>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7,535</a:t>
            </a:r>
            <a:endParaRPr lang="en-US" dirty="0"/>
          </a:p>
        </p:txBody>
      </p:sp>
      <p:sp>
        <p:nvSpPr>
          <p:cNvPr id="10" name="Rectangle 9"/>
          <p:cNvSpPr/>
          <p:nvPr/>
        </p:nvSpPr>
        <p:spPr>
          <a:xfrm>
            <a:off x="1524000"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27,052</a:t>
            </a:r>
            <a:endParaRPr lang="en-US" dirty="0"/>
          </a:p>
        </p:txBody>
      </p:sp>
      <p:sp>
        <p:nvSpPr>
          <p:cNvPr id="11" name="TextBox 10"/>
          <p:cNvSpPr txBox="1"/>
          <p:nvPr/>
        </p:nvSpPr>
        <p:spPr>
          <a:xfrm>
            <a:off x="1378469" y="824984"/>
            <a:ext cx="633507"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HAIB</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5334000" y="1151007"/>
            <a:ext cx="957698"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Stanford</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33725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II. ENHANCER COMBINATORICS SCREENS</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105224698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50</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MAX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17,144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66,842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- 71,600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15,336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17,391 motifs</a:t>
            </a:r>
            <a:endParaRPr lang="en-US" sz="1400" dirty="0">
              <a:latin typeface="Calibri" panose="020F0502020204030204" pitchFamily="34" charset="0"/>
              <a:cs typeface="Calibri" panose="020F0502020204030204" pitchFamily="34" charset="0"/>
            </a:endParaRPr>
          </a:p>
        </p:txBody>
      </p:sp>
      <p:pic>
        <p:nvPicPr>
          <p:cNvPr id="7170" name="Picture 2" descr="http://cisbp.ccbr.utoronto.ca/data/1.02/DataFiles/Logos/Files/M6335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011" y="438150"/>
            <a:ext cx="2787952" cy="17478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503390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51</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MYC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7,854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31,139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- 44,714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7,305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10,060 motifs</a:t>
            </a:r>
            <a:endParaRPr lang="en-US" sz="1400" dirty="0">
              <a:latin typeface="Calibri" panose="020F0502020204030204" pitchFamily="34" charset="0"/>
              <a:cs typeface="Calibri" panose="020F0502020204030204" pitchFamily="34" charset="0"/>
            </a:endParaRPr>
          </a:p>
        </p:txBody>
      </p:sp>
      <p:pic>
        <p:nvPicPr>
          <p:cNvPr id="21506" name="Picture 2" descr="http://cisbp.ccbr.utoronto.ca/data/1.02/DataFiles/Logos/Files/M6351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8480" y="438150"/>
            <a:ext cx="2889015" cy="1811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437392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52</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NFYB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6,937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9,159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88798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- 45,783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5,696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8,285 motifs</a:t>
            </a:r>
            <a:endParaRPr lang="en-US" sz="1400" dirty="0">
              <a:latin typeface="Calibri" panose="020F0502020204030204" pitchFamily="34" charset="0"/>
              <a:cs typeface="Calibri" panose="020F0502020204030204" pitchFamily="34" charset="0"/>
            </a:endParaRPr>
          </a:p>
        </p:txBody>
      </p:sp>
      <p:pic>
        <p:nvPicPr>
          <p:cNvPr id="23554" name="Picture 2" descr="http://cisbp.ccbr.utoronto.ca/data/1.02/DataFiles/Logos/Files/M6372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2813" y="438150"/>
            <a:ext cx="2760349" cy="1730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6089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53</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SIX5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1,420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3,590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- 4,645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1,142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1,353 motifs</a:t>
            </a:r>
            <a:endParaRPr lang="en-US" sz="1400" dirty="0">
              <a:latin typeface="Calibri" panose="020F0502020204030204" pitchFamily="34" charset="0"/>
              <a:cs typeface="Calibri" panose="020F0502020204030204" pitchFamily="34" charset="0"/>
            </a:endParaRPr>
          </a:p>
        </p:txBody>
      </p:sp>
      <p:pic>
        <p:nvPicPr>
          <p:cNvPr id="22530" name="Picture 2" descr="http://cisbp.ccbr.utoronto.ca/data/1.02/DataFiles/Logos/Files/M4692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772" y="389931"/>
            <a:ext cx="2872430" cy="18008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14124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54</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SP1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11,871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14,782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- 218,798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10,884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27,977 motifs</a:t>
            </a:r>
            <a:endParaRPr lang="en-US" sz="1400" dirty="0">
              <a:latin typeface="Calibri" panose="020F0502020204030204" pitchFamily="34" charset="0"/>
              <a:cs typeface="Calibri" panose="020F0502020204030204" pitchFamily="34" charset="0"/>
            </a:endParaRPr>
          </a:p>
        </p:txBody>
      </p:sp>
      <p:pic>
        <p:nvPicPr>
          <p:cNvPr id="24578" name="Picture 2" descr="http://cisbp.ccbr.utoronto.ca/data/1.02/DataFiles/Logos/Files/M6480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445" y="361950"/>
            <a:ext cx="2947084" cy="1847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136607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55</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TAL1</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19,266</a:t>
            </a:r>
            <a:endParaRPr lang="en-US" dirty="0"/>
          </a:p>
        </p:txBody>
      </p:sp>
      <p:sp>
        <p:nvSpPr>
          <p:cNvPr id="9" name="Rectangle 8"/>
          <p:cNvSpPr/>
          <p:nvPr/>
        </p:nvSpPr>
        <p:spPr>
          <a:xfrm>
            <a:off x="4343400" y="2114550"/>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8,905</a:t>
            </a:r>
            <a:endParaRPr lang="en-US" dirty="0"/>
          </a:p>
        </p:txBody>
      </p:sp>
      <p:sp>
        <p:nvSpPr>
          <p:cNvPr id="10" name="Rectangle 9"/>
          <p:cNvSpPr/>
          <p:nvPr/>
        </p:nvSpPr>
        <p:spPr>
          <a:xfrm>
            <a:off x="1524000" y="2114550"/>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9,197</a:t>
            </a:r>
            <a:endParaRPr lang="en-US" dirty="0"/>
          </a:p>
        </p:txBody>
      </p:sp>
      <p:sp>
        <p:nvSpPr>
          <p:cNvPr id="11" name="TextBox 10"/>
          <p:cNvSpPr txBox="1"/>
          <p:nvPr/>
        </p:nvSpPr>
        <p:spPr>
          <a:xfrm>
            <a:off x="897954" y="755283"/>
            <a:ext cx="2349105" cy="353943"/>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Stanford-ENCFF078OUD</a:t>
            </a:r>
          </a:p>
        </p:txBody>
      </p:sp>
      <p:sp>
        <p:nvSpPr>
          <p:cNvPr id="12" name="TextBox 11"/>
          <p:cNvSpPr txBox="1"/>
          <p:nvPr/>
        </p:nvSpPr>
        <p:spPr>
          <a:xfrm>
            <a:off x="4343400" y="796236"/>
            <a:ext cx="2251322" cy="353943"/>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Stanford-ENCFF475LFH</a:t>
            </a: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649380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56</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TAL1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4,294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37,368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- 12,537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3,401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3,615 motifs</a:t>
            </a:r>
            <a:endParaRPr lang="en-US" sz="1400" dirty="0">
              <a:latin typeface="Calibri" panose="020F0502020204030204" pitchFamily="34" charset="0"/>
              <a:cs typeface="Calibri" panose="020F0502020204030204" pitchFamily="34" charset="0"/>
            </a:endParaRPr>
          </a:p>
        </p:txBody>
      </p:sp>
      <p:pic>
        <p:nvPicPr>
          <p:cNvPr id="6146" name="Picture 2" descr="http://cisbp.ccbr.utoronto.ca/data/1.02/DataFiles/Logos/Files/M6500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445" y="419330"/>
            <a:ext cx="2947084" cy="1847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980483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57</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K562 TCF12</a:t>
            </a:r>
            <a:endParaRPr lang="en-US" b="1" dirty="0">
              <a:latin typeface="Calibri" panose="020F0502020204030204" pitchFamily="34" charset="0"/>
              <a:cs typeface="Calibri" panose="020F0502020204030204" pitchFamily="34" charset="0"/>
            </a:endParaRPr>
          </a:p>
        </p:txBody>
      </p:sp>
      <p:graphicFrame>
        <p:nvGraphicFramePr>
          <p:cNvPr id="2" name="Diagram 1"/>
          <p:cNvGraphicFramePr/>
          <p:nvPr>
            <p:extLst/>
          </p:nvPr>
        </p:nvGraphicFramePr>
        <p:xfrm>
          <a:off x="1524000" y="5397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746659" y="2129058"/>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11,485</a:t>
            </a:r>
            <a:endParaRPr lang="en-US" dirty="0"/>
          </a:p>
        </p:txBody>
      </p:sp>
      <p:sp>
        <p:nvSpPr>
          <p:cNvPr id="9" name="Rectangle 8"/>
          <p:cNvSpPr/>
          <p:nvPr/>
        </p:nvSpPr>
        <p:spPr>
          <a:xfrm>
            <a:off x="4343400" y="2114550"/>
            <a:ext cx="654346"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4,773</a:t>
            </a:r>
            <a:endParaRPr lang="en-US" dirty="0"/>
          </a:p>
        </p:txBody>
      </p:sp>
      <p:sp>
        <p:nvSpPr>
          <p:cNvPr id="10" name="Rectangle 9"/>
          <p:cNvSpPr/>
          <p:nvPr/>
        </p:nvSpPr>
        <p:spPr>
          <a:xfrm>
            <a:off x="1524000" y="2114550"/>
            <a:ext cx="758541" cy="338554"/>
          </a:xfrm>
          <a:prstGeom prst="rect">
            <a:avLst/>
          </a:prstGeom>
        </p:spPr>
        <p:txBody>
          <a:bodyPr wrap="none">
            <a:spAutoFit/>
          </a:bodyPr>
          <a:lstStyle/>
          <a:p>
            <a:pPr lvl="0"/>
            <a:r>
              <a:rPr lang="en-US" sz="1600" b="1" dirty="0" smtClean="0">
                <a:latin typeface="Calibri" panose="020F0502020204030204" pitchFamily="34" charset="0"/>
                <a:cs typeface="Calibri" panose="020F0502020204030204" pitchFamily="34" charset="0"/>
              </a:rPr>
              <a:t>17,118</a:t>
            </a:r>
            <a:endParaRPr lang="en-US" dirty="0"/>
          </a:p>
        </p:txBody>
      </p:sp>
      <p:sp>
        <p:nvSpPr>
          <p:cNvPr id="11" name="TextBox 10"/>
          <p:cNvSpPr txBox="1"/>
          <p:nvPr/>
        </p:nvSpPr>
        <p:spPr>
          <a:xfrm>
            <a:off x="897954" y="514350"/>
            <a:ext cx="2349105" cy="353943"/>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Stanford-ENCFF912LXU</a:t>
            </a:r>
          </a:p>
        </p:txBody>
      </p:sp>
      <p:sp>
        <p:nvSpPr>
          <p:cNvPr id="12" name="TextBox 11"/>
          <p:cNvSpPr txBox="1"/>
          <p:nvPr/>
        </p:nvSpPr>
        <p:spPr>
          <a:xfrm>
            <a:off x="4343400" y="796236"/>
            <a:ext cx="2251322" cy="353943"/>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Stanford-ENCFF952JIK</a:t>
            </a:r>
          </a:p>
        </p:txBody>
      </p:sp>
      <p:sp>
        <p:nvSpPr>
          <p:cNvPr id="13" name="TextBox 12"/>
          <p:cNvSpPr txBox="1"/>
          <p:nvPr/>
        </p:nvSpPr>
        <p:spPr>
          <a:xfrm>
            <a:off x="914400" y="4324350"/>
            <a:ext cx="1561646" cy="353943"/>
          </a:xfrm>
          <a:prstGeom prst="rect">
            <a:avLst/>
          </a:prstGeom>
          <a:noFill/>
        </p:spPr>
        <p:txBody>
          <a:bodyPr wrap="none" rtlCol="0">
            <a:spAutoFit/>
          </a:bodyPr>
          <a:lstStyle/>
          <a:p>
            <a:r>
              <a:rPr lang="en-US" b="1" dirty="0" smtClean="0">
                <a:latin typeface="Calibri" panose="020F0502020204030204" pitchFamily="34" charset="0"/>
                <a:cs typeface="Calibri" panose="020F0502020204030204" pitchFamily="34" charset="0"/>
              </a:rPr>
              <a:t>Used the union</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631247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58</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TCF12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7,086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33,376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- 30,362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5,821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8,340 motifs</a:t>
            </a:r>
            <a:endParaRPr lang="en-US" sz="1400" dirty="0">
              <a:latin typeface="Calibri" panose="020F0502020204030204" pitchFamily="34" charset="0"/>
              <a:cs typeface="Calibri" panose="020F0502020204030204" pitchFamily="34" charset="0"/>
            </a:endParaRPr>
          </a:p>
        </p:txBody>
      </p:sp>
      <p:pic>
        <p:nvPicPr>
          <p:cNvPr id="5122" name="Picture 2" descr="http://cisbp.ccbr.utoronto.ca/data/1.02/DataFiles/Logos/Files/M6288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445" y="377730"/>
            <a:ext cx="2947084" cy="1847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725304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59</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USF1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14,014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21,382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- 61,147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12,715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18,503 YY1 motifs</a:t>
            </a:r>
            <a:endParaRPr lang="en-US" sz="1400" dirty="0">
              <a:latin typeface="Calibri" panose="020F0502020204030204" pitchFamily="34" charset="0"/>
              <a:cs typeface="Calibri" panose="020F0502020204030204" pitchFamily="34" charset="0"/>
            </a:endParaRPr>
          </a:p>
        </p:txBody>
      </p:sp>
      <p:pic>
        <p:nvPicPr>
          <p:cNvPr id="4098" name="Picture 2" descr="http://cisbp.ccbr.utoronto.ca/data/1.02/DataFiles/Logos/Files/M6530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445" y="361950"/>
            <a:ext cx="2947084" cy="1847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492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6</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Compacta Blk BT" panose="020B0904040702060204" pitchFamily="34" charset="0"/>
                <a:cs typeface="Calibri" panose="020F0502020204030204" pitchFamily="34" charset="0"/>
              </a:rPr>
              <a:t>OVERALL DESIGN AND PREMISE:</a:t>
            </a:r>
            <a:endParaRPr lang="en-US" sz="1400" dirty="0">
              <a:latin typeface="Compacta Blk BT" panose="020B0904040702060204" pitchFamily="34" charset="0"/>
              <a:cs typeface="Calibri" panose="020F0502020204030204" pitchFamily="34" charset="0"/>
            </a:endParaRPr>
          </a:p>
        </p:txBody>
      </p:sp>
      <p:sp>
        <p:nvSpPr>
          <p:cNvPr id="5" name="TextBox 4"/>
          <p:cNvSpPr txBox="1"/>
          <p:nvPr/>
        </p:nvSpPr>
        <p:spPr>
          <a:xfrm>
            <a:off x="228600" y="553592"/>
            <a:ext cx="7987123" cy="2308324"/>
          </a:xfrm>
          <a:prstGeom prst="rect">
            <a:avLst/>
          </a:prstGeom>
          <a:noFill/>
        </p:spPr>
        <p:txBody>
          <a:bodyPr wrap="none" rtlCol="0">
            <a:spAutoFit/>
          </a:bodyPr>
          <a:lstStyle/>
          <a:p>
            <a:pPr marL="285750" indent="-285750">
              <a:buFontTx/>
              <a:buChar char="-"/>
            </a:pPr>
            <a:r>
              <a:rPr lang="en-US" sz="1600" dirty="0" smtClean="0">
                <a:latin typeface="Calibri" panose="020F0502020204030204" pitchFamily="34" charset="0"/>
                <a:cs typeface="Calibri" panose="020F0502020204030204" pitchFamily="34" charset="0"/>
              </a:rPr>
              <a:t>Picked a dozen surface marker </a:t>
            </a:r>
            <a:r>
              <a:rPr lang="en-US" sz="1600" dirty="0" smtClean="0">
                <a:latin typeface="Calibri" panose="020F0502020204030204" pitchFamily="34" charset="0"/>
                <a:cs typeface="Calibri" panose="020F0502020204030204" pitchFamily="34" charset="0"/>
              </a:rPr>
              <a:t>genes + </a:t>
            </a:r>
            <a:r>
              <a:rPr lang="en-US" sz="1600" i="1" dirty="0" smtClean="0">
                <a:latin typeface="Calibri" panose="020F0502020204030204" pitchFamily="34" charset="0"/>
                <a:cs typeface="Calibri" panose="020F0502020204030204" pitchFamily="34" charset="0"/>
              </a:rPr>
              <a:t>MYC</a:t>
            </a:r>
            <a:r>
              <a:rPr lang="en-US" sz="1600" dirty="0" smtClean="0">
                <a:latin typeface="Calibri" panose="020F0502020204030204" pitchFamily="34" charset="0"/>
                <a:cs typeface="Calibri" panose="020F0502020204030204" pitchFamily="34" charset="0"/>
              </a:rPr>
              <a:t> and </a:t>
            </a:r>
            <a:r>
              <a:rPr lang="en-US" sz="1600" i="1" dirty="0" smtClean="0">
                <a:latin typeface="Calibri" panose="020F0502020204030204" pitchFamily="34" charset="0"/>
                <a:cs typeface="Calibri" panose="020F0502020204030204" pitchFamily="34" charset="0"/>
              </a:rPr>
              <a:t>GATA1</a:t>
            </a:r>
            <a:endParaRPr lang="en-US" sz="1600" i="1" dirty="0" smtClean="0">
              <a:latin typeface="Calibri" panose="020F0502020204030204" pitchFamily="34" charset="0"/>
              <a:cs typeface="Calibri" panose="020F0502020204030204" pitchFamily="34" charset="0"/>
            </a:endParaRPr>
          </a:p>
          <a:p>
            <a:pPr marL="285750" indent="-285750">
              <a:buFontTx/>
              <a:buChar char="-"/>
            </a:pPr>
            <a:endParaRPr lang="en-US" sz="1600" dirty="0">
              <a:latin typeface="Calibri" panose="020F0502020204030204" pitchFamily="34" charset="0"/>
              <a:cs typeface="Calibri" panose="020F0502020204030204" pitchFamily="34" charset="0"/>
            </a:endParaRPr>
          </a:p>
          <a:p>
            <a:pPr marL="285750" indent="-285750">
              <a:buFontTx/>
              <a:buChar char="-"/>
            </a:pPr>
            <a:r>
              <a:rPr lang="en-US" sz="1600" dirty="0" smtClean="0">
                <a:latin typeface="Calibri" panose="020F0502020204030204" pitchFamily="34" charset="0"/>
                <a:cs typeface="Calibri" panose="020F0502020204030204" pitchFamily="34" charset="0"/>
              </a:rPr>
              <a:t>Targeted all </a:t>
            </a:r>
            <a:r>
              <a:rPr lang="en-US" sz="1600" dirty="0" err="1" smtClean="0">
                <a:latin typeface="Calibri" panose="020F0502020204030204" pitchFamily="34" charset="0"/>
                <a:cs typeface="Calibri" panose="020F0502020204030204" pitchFamily="34" charset="0"/>
              </a:rPr>
              <a:t>DNAse</a:t>
            </a:r>
            <a:r>
              <a:rPr lang="en-US" sz="1600" dirty="0" smtClean="0">
                <a:latin typeface="Calibri" panose="020F0502020204030204" pitchFamily="34" charset="0"/>
                <a:cs typeface="Calibri" panose="020F0502020204030204" pitchFamily="34" charset="0"/>
              </a:rPr>
              <a:t> HS sites in the neighborhood with the 5 best guides available</a:t>
            </a:r>
          </a:p>
          <a:p>
            <a:pPr marL="285750" indent="-285750">
              <a:buFontTx/>
              <a:buChar char="-"/>
            </a:pPr>
            <a:endParaRPr lang="en-US" sz="1600" dirty="0" smtClean="0">
              <a:latin typeface="Calibri" panose="020F0502020204030204" pitchFamily="34" charset="0"/>
              <a:cs typeface="Calibri" panose="020F0502020204030204" pitchFamily="34" charset="0"/>
            </a:endParaRPr>
          </a:p>
          <a:p>
            <a:pPr marL="285750" indent="-285750">
              <a:buFontTx/>
              <a:buChar char="-"/>
            </a:pPr>
            <a:r>
              <a:rPr lang="en-US" sz="1600" dirty="0" smtClean="0">
                <a:latin typeface="Calibri" panose="020F0502020204030204" pitchFamily="34" charset="0"/>
                <a:cs typeface="Calibri" panose="020F0502020204030204" pitchFamily="34" charset="0"/>
              </a:rPr>
              <a:t>All pairwise guide </a:t>
            </a:r>
            <a:r>
              <a:rPr lang="en-US" sz="1600" dirty="0" smtClean="0">
                <a:latin typeface="Calibri" panose="020F0502020204030204" pitchFamily="34" charset="0"/>
                <a:cs typeface="Calibri" panose="020F0502020204030204" pitchFamily="34" charset="0"/>
              </a:rPr>
              <a:t>combinations</a:t>
            </a:r>
          </a:p>
          <a:p>
            <a:pPr marL="285750" indent="-285750">
              <a:buFontTx/>
              <a:buChar char="-"/>
            </a:pPr>
            <a:endParaRPr lang="en-US" sz="1600" dirty="0">
              <a:latin typeface="Calibri" panose="020F0502020204030204" pitchFamily="34" charset="0"/>
              <a:cs typeface="Calibri" panose="020F0502020204030204" pitchFamily="34" charset="0"/>
            </a:endParaRPr>
          </a:p>
          <a:p>
            <a:pPr marL="285750" indent="-285750">
              <a:buFontTx/>
              <a:buChar char="-"/>
            </a:pPr>
            <a:r>
              <a:rPr lang="en-US" sz="1600" dirty="0" smtClean="0">
                <a:latin typeface="Calibri" panose="020F0502020204030204" pitchFamily="34" charset="0"/>
                <a:cs typeface="Calibri" panose="020F0502020204030204" pitchFamily="34" charset="0"/>
              </a:rPr>
              <a:t>For each site, all pairwise guide combinations with safes (assaying the single-sgRNA effects)</a:t>
            </a:r>
            <a:endParaRPr lang="en-US" sz="1600" dirty="0">
              <a:latin typeface="Calibri" panose="020F0502020204030204" pitchFamily="34" charset="0"/>
              <a:cs typeface="Calibri" panose="020F0502020204030204" pitchFamily="34" charset="0"/>
            </a:endParaRPr>
          </a:p>
          <a:p>
            <a:pPr marL="285750" indent="-285750">
              <a:buFontTx/>
              <a:buChar char="-"/>
            </a:pPr>
            <a:endParaRPr lang="en-US" sz="1600" dirty="0">
              <a:latin typeface="Calibri" panose="020F0502020204030204" pitchFamily="34" charset="0"/>
              <a:cs typeface="Calibri" panose="020F0502020204030204" pitchFamily="34" charset="0"/>
            </a:endParaRPr>
          </a:p>
          <a:p>
            <a:pPr marL="285750" indent="-285750">
              <a:buFontTx/>
              <a:buChar char="-"/>
            </a:pPr>
            <a:r>
              <a:rPr lang="en-US" sz="1600" dirty="0" err="1" smtClean="0">
                <a:latin typeface="Calibri" panose="020F0502020204030204" pitchFamily="34" charset="0"/>
                <a:cs typeface="Calibri" panose="020F0502020204030204" pitchFamily="34" charset="0"/>
              </a:rPr>
              <a:t>CRISPRi</a:t>
            </a:r>
            <a:r>
              <a:rPr lang="en-US" sz="1600" dirty="0" smtClean="0">
                <a:latin typeface="Calibri" panose="020F0502020204030204" pitchFamily="34" charset="0"/>
                <a:cs typeface="Calibri" panose="020F0502020204030204" pitchFamily="34" charset="0"/>
              </a:rPr>
              <a:t>, </a:t>
            </a:r>
            <a:r>
              <a:rPr lang="en-US" sz="1600" dirty="0" err="1" smtClean="0">
                <a:latin typeface="Calibri" panose="020F0502020204030204" pitchFamily="34" charset="0"/>
                <a:cs typeface="Calibri" panose="020F0502020204030204" pitchFamily="34" charset="0"/>
              </a:rPr>
              <a:t>CRISPRa</a:t>
            </a:r>
            <a:r>
              <a:rPr lang="en-US" sz="1600" dirty="0" smtClean="0">
                <a:latin typeface="Calibri" panose="020F0502020204030204" pitchFamily="34" charset="0"/>
                <a:cs typeface="Calibri" panose="020F0502020204030204" pitchFamily="34" charset="0"/>
              </a:rPr>
              <a:t> screens</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2788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60</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USF2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2,674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3,542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- 17,912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2,526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4,606 motifs</a:t>
            </a:r>
            <a:endParaRPr lang="en-US" sz="1400" dirty="0">
              <a:latin typeface="Calibri" panose="020F0502020204030204" pitchFamily="34" charset="0"/>
              <a:cs typeface="Calibri" panose="020F0502020204030204" pitchFamily="34" charset="0"/>
            </a:endParaRPr>
          </a:p>
        </p:txBody>
      </p:sp>
      <p:pic>
        <p:nvPicPr>
          <p:cNvPr id="8" name="Picture 2" descr="http://cisbp.ccbr.utoronto.ca/data/1.02/DataFiles/Logos/Files/M2322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782" y="397468"/>
            <a:ext cx="2860411" cy="17932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857205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61</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ZNF143 motif (CIS-BP)</a:t>
            </a:r>
            <a:endParaRPr lang="en-US" b="1" dirty="0">
              <a:latin typeface="Calibri" panose="020F0502020204030204" pitchFamily="34" charset="0"/>
              <a:cs typeface="Calibri" panose="020F0502020204030204" pitchFamily="34" charset="0"/>
            </a:endParaRPr>
          </a:p>
        </p:txBody>
      </p:sp>
      <p:sp>
        <p:nvSpPr>
          <p:cNvPr id="6" name="Rounded Rectangle 5"/>
          <p:cNvSpPr/>
          <p:nvPr/>
        </p:nvSpPr>
        <p:spPr>
          <a:xfrm>
            <a:off x="304801" y="2263695"/>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Library summary (without safes)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4373881" y="716399"/>
            <a:ext cx="4236719" cy="307777"/>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present </a:t>
            </a:r>
            <a:r>
              <a:rPr lang="en-US" sz="1400" dirty="0">
                <a:latin typeface="Calibri" panose="020F0502020204030204" pitchFamily="34" charset="0"/>
                <a:cs typeface="Calibri" panose="020F0502020204030204" pitchFamily="34" charset="0"/>
              </a:rPr>
              <a:t>in </a:t>
            </a:r>
            <a:r>
              <a:rPr lang="en-US" sz="1400" dirty="0" smtClean="0">
                <a:latin typeface="Calibri" panose="020F0502020204030204" pitchFamily="34" charset="0"/>
                <a:cs typeface="Calibri" panose="020F0502020204030204" pitchFamily="34" charset="0"/>
              </a:rPr>
              <a:t>4,765 </a:t>
            </a:r>
            <a:r>
              <a:rPr lang="en-US" sz="1400" dirty="0">
                <a:latin typeface="Calibri" panose="020F0502020204030204" pitchFamily="34" charset="0"/>
                <a:cs typeface="Calibri" panose="020F0502020204030204" pitchFamily="34" charset="0"/>
              </a:rPr>
              <a:t>out of </a:t>
            </a:r>
            <a:r>
              <a:rPr lang="en-US" sz="1400" dirty="0" smtClean="0">
                <a:latin typeface="Calibri" panose="020F0502020204030204" pitchFamily="34" charset="0"/>
                <a:cs typeface="Calibri" panose="020F0502020204030204" pitchFamily="34" charset="0"/>
              </a:rPr>
              <a:t>29,840 ChIP peaks</a:t>
            </a:r>
            <a:endParaRPr lang="en-US" sz="1400" dirty="0">
              <a:latin typeface="Calibri" panose="020F0502020204030204" pitchFamily="34" charset="0"/>
              <a:cs typeface="Calibri" panose="020F0502020204030204" pitchFamily="34" charset="0"/>
            </a:endParaRPr>
          </a:p>
        </p:txBody>
      </p:sp>
      <p:sp>
        <p:nvSpPr>
          <p:cNvPr id="7" name="TextBox 6"/>
          <p:cNvSpPr txBox="1"/>
          <p:nvPr/>
        </p:nvSpPr>
        <p:spPr>
          <a:xfrm>
            <a:off x="411481" y="2907031"/>
            <a:ext cx="4236719" cy="1169551"/>
          </a:xfrm>
          <a:prstGeom prst="rect">
            <a:avLst/>
          </a:prstGeom>
          <a:noFill/>
        </p:spPr>
        <p:txBody>
          <a:bodyPr wrap="square" rtlCol="0">
            <a:spAutoFit/>
          </a:bodyPr>
          <a:lstStyle/>
          <a:p>
            <a:r>
              <a:rPr lang="en-US" sz="1400" dirty="0" smtClean="0">
                <a:latin typeface="Calibri" panose="020F0502020204030204" pitchFamily="34" charset="0"/>
                <a:cs typeface="Calibri" panose="020F0502020204030204" pitchFamily="34" charset="0"/>
              </a:rPr>
              <a:t>- 28,957 </a:t>
            </a:r>
            <a:r>
              <a:rPr lang="en-US" sz="1400" dirty="0" err="1" smtClean="0">
                <a:latin typeface="Calibri" panose="020F0502020204030204" pitchFamily="34" charset="0"/>
                <a:cs typeface="Calibri" panose="020F0502020204030204" pitchFamily="34" charset="0"/>
              </a:rPr>
              <a:t>sgRNAs</a:t>
            </a:r>
            <a:endParaRPr lang="en-US" sz="1400" dirty="0" smtClean="0">
              <a:latin typeface="Calibri" panose="020F0502020204030204" pitchFamily="34" charset="0"/>
              <a:cs typeface="Calibri" panose="020F0502020204030204" pitchFamily="34" charset="0"/>
            </a:endParaRP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4,267 ChIP-seq peaks</a:t>
            </a:r>
          </a:p>
          <a:p>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5,244 motifs</a:t>
            </a:r>
            <a:endParaRPr lang="en-US" sz="1400" dirty="0">
              <a:latin typeface="Calibri" panose="020F0502020204030204" pitchFamily="34" charset="0"/>
              <a:cs typeface="Calibri" panose="020F0502020204030204" pitchFamily="34" charset="0"/>
            </a:endParaRPr>
          </a:p>
        </p:txBody>
      </p:sp>
      <p:pic>
        <p:nvPicPr>
          <p:cNvPr id="2052" name="Picture 4" descr="http://cisbp.ccbr.utoronto.ca/data/1.02/DataFiles/Logos/Files/M3964_1.02_fw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035" y="361950"/>
            <a:ext cx="2917905" cy="18293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3864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7</a:t>
            </a:fld>
            <a:endParaRPr lang="en-US"/>
          </a:p>
        </p:txBody>
      </p:sp>
      <p:sp>
        <p:nvSpPr>
          <p:cNvPr id="4" name="Rounded Rectangle 3"/>
          <p:cNvSpPr/>
          <p:nvPr/>
        </p:nvSpPr>
        <p:spPr>
          <a:xfrm>
            <a:off x="304801" y="133350"/>
            <a:ext cx="8610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Calibri" panose="020F0502020204030204" pitchFamily="34" charset="0"/>
                <a:cs typeface="Calibri" panose="020F0502020204030204" pitchFamily="34" charset="0"/>
              </a:rPr>
              <a:t>III. Enhancer combinatorics screens</a:t>
            </a:r>
            <a:endParaRPr lang="en-US" b="1" dirty="0">
              <a:latin typeface="Calibri" panose="020F0502020204030204" pitchFamily="34" charset="0"/>
              <a:cs typeface="Calibri" panose="020F0502020204030204" pitchFamily="34" charset="0"/>
            </a:endParaRPr>
          </a:p>
        </p:txBody>
      </p:sp>
      <p:sp>
        <p:nvSpPr>
          <p:cNvPr id="5" name="TextBox 4"/>
          <p:cNvSpPr txBox="1"/>
          <p:nvPr/>
        </p:nvSpPr>
        <p:spPr>
          <a:xfrm>
            <a:off x="228600" y="553592"/>
            <a:ext cx="2843214" cy="877163"/>
          </a:xfrm>
          <a:prstGeom prst="rect">
            <a:avLst/>
          </a:prstGeom>
          <a:noFill/>
        </p:spPr>
        <p:txBody>
          <a:bodyPr wrap="none" rtlCol="0">
            <a:spAutoFit/>
          </a:bodyPr>
          <a:lstStyle/>
          <a:p>
            <a:r>
              <a:rPr lang="en-US" dirty="0" smtClean="0">
                <a:latin typeface="Calibri" panose="020F0502020204030204" pitchFamily="34" charset="0"/>
                <a:cs typeface="Calibri" panose="020F0502020204030204" pitchFamily="34" charset="0"/>
              </a:rPr>
              <a:t>Summary for surface markers:</a:t>
            </a:r>
            <a:endParaRPr lang="en-US" dirty="0" smtClean="0">
              <a:latin typeface="Calibri" panose="020F0502020204030204" pitchFamily="34" charset="0"/>
              <a:cs typeface="Calibri" panose="020F0502020204030204" pitchFamily="34" charset="0"/>
            </a:endParaRPr>
          </a:p>
          <a:p>
            <a:pPr marL="285750" indent="-285750">
              <a:buFontTx/>
              <a:buChar char="-"/>
            </a:pPr>
            <a:endParaRPr lang="en-US" dirty="0">
              <a:latin typeface="Calibri" panose="020F0502020204030204" pitchFamily="34" charset="0"/>
              <a:cs typeface="Calibri" panose="020F0502020204030204" pitchFamily="34" charset="0"/>
            </a:endParaRPr>
          </a:p>
          <a:p>
            <a:pPr marL="285750" indent="-285750">
              <a:buFontTx/>
              <a:buChar char="-"/>
            </a:pPr>
            <a:endParaRPr lang="en-US" dirty="0">
              <a:latin typeface="Calibri" panose="020F0502020204030204" pitchFamily="34" charset="0"/>
              <a:cs typeface="Calibri" panose="020F0502020204030204" pitchFamily="34" charset="0"/>
            </a:endParaRPr>
          </a:p>
        </p:txBody>
      </p:sp>
      <p:graphicFrame>
        <p:nvGraphicFramePr>
          <p:cNvPr id="2" name="Table 1"/>
          <p:cNvGraphicFramePr>
            <a:graphicFrameLocks noGrp="1"/>
          </p:cNvGraphicFramePr>
          <p:nvPr>
            <p:extLst/>
          </p:nvPr>
        </p:nvGraphicFramePr>
        <p:xfrm>
          <a:off x="533400" y="1200150"/>
          <a:ext cx="1638300" cy="2286000"/>
        </p:xfrm>
        <a:graphic>
          <a:graphicData uri="http://schemas.openxmlformats.org/drawingml/2006/table">
            <a:tbl>
              <a:tblPr/>
              <a:tblGrid>
                <a:gridCol w="1028700"/>
                <a:gridCol w="609600"/>
              </a:tblGrid>
              <a:tr h="190500">
                <a:tc>
                  <a:txBody>
                    <a:bodyPr/>
                    <a:lstStyle/>
                    <a:p>
                      <a:pPr algn="l" fontAlgn="b"/>
                      <a:r>
                        <a:rPr lang="en-US" sz="1100" b="0" i="0" u="none" strike="noStrike" dirty="0">
                          <a:solidFill>
                            <a:srgbClr val="000000"/>
                          </a:solidFill>
                          <a:effectLst/>
                          <a:latin typeface="Calibri" panose="020F0502020204030204" pitchFamily="34" charset="0"/>
                        </a:rPr>
                        <a:t>gene</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#guides</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CD114/CSFR3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4096</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CD117/c-Kit</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13696</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CD146/MCAM</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1126</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CD235a+b</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11828</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CD24</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10586</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CD30/TNFRSF8</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4751</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CD31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4851</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CD33</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1651</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CD41/ITGA2B</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2556</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EEA1</a:t>
                      </a: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9455</a:t>
                      </a:r>
                    </a:p>
                  </a:txBody>
                  <a:tcPr marL="9525" marR="9525" marT="9525" marB="0" anchor="b">
                    <a:lnL>
                      <a:noFill/>
                    </a:lnL>
                    <a:lnR>
                      <a:noFill/>
                    </a:lnR>
                    <a:lnT>
                      <a:noFill/>
                    </a:lnT>
                    <a:lnB>
                      <a:noFill/>
                    </a:lnB>
                  </a:tcPr>
                </a:tc>
              </a:tr>
              <a:tr h="190500">
                <a:tc>
                  <a:txBody>
                    <a:bodyPr/>
                    <a:lstStyle/>
                    <a:p>
                      <a:pPr algn="l" fontAlgn="b"/>
                      <a:r>
                        <a:rPr lang="en-US" sz="1100" b="0" i="0" u="none" strike="noStrike">
                          <a:solidFill>
                            <a:srgbClr val="000000"/>
                          </a:solidFill>
                          <a:effectLst/>
                          <a:latin typeface="Calibri" panose="020F0502020204030204" pitchFamily="34" charset="0"/>
                        </a:rPr>
                        <a:t>Ki-67</a:t>
                      </a: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4371</a:t>
                      </a:r>
                    </a:p>
                  </a:txBody>
                  <a:tcPr marL="9525" marR="9525" marT="9525" marB="0" anchor="b">
                    <a:lnL>
                      <a:noFill/>
                    </a:lnL>
                    <a:lnR>
                      <a:noFill/>
                    </a:lnR>
                    <a:lnT>
                      <a:noFill/>
                    </a:lnT>
                    <a:lnB>
                      <a:noFill/>
                    </a:lnB>
                  </a:tcPr>
                </a:tc>
              </a:tr>
            </a:tbl>
          </a:graphicData>
        </a:graphic>
      </p:graphicFrame>
      <p:sp>
        <p:nvSpPr>
          <p:cNvPr id="6" name="TextBox 5"/>
          <p:cNvSpPr txBox="1"/>
          <p:nvPr/>
        </p:nvSpPr>
        <p:spPr>
          <a:xfrm>
            <a:off x="4114800" y="1047750"/>
            <a:ext cx="4608890" cy="1661993"/>
          </a:xfrm>
          <a:prstGeom prst="rect">
            <a:avLst/>
          </a:prstGeom>
          <a:solidFill>
            <a:schemeClr val="bg1">
              <a:lumMod val="95000"/>
            </a:schemeClr>
          </a:solidFill>
          <a:ln>
            <a:solidFill>
              <a:schemeClr val="tx1"/>
            </a:solidFill>
          </a:ln>
        </p:spPr>
        <p:txBody>
          <a:bodyPr wrap="none" rtlCol="0">
            <a:spAutoFit/>
          </a:bodyPr>
          <a:lstStyle/>
          <a:p>
            <a:r>
              <a:rPr lang="en-US" dirty="0" smtClean="0">
                <a:latin typeface="Calibri" panose="020F0502020204030204" pitchFamily="34" charset="0"/>
                <a:cs typeface="Calibri" panose="020F0502020204030204" pitchFamily="34" charset="0"/>
              </a:rPr>
              <a:t>In addition:</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GATA1 – 12,374 guides</a:t>
            </a:r>
          </a:p>
          <a:p>
            <a:r>
              <a:rPr lang="en-US" dirty="0" smtClean="0">
                <a:latin typeface="Calibri" panose="020F0502020204030204" pitchFamily="34" charset="0"/>
                <a:cs typeface="Calibri" panose="020F0502020204030204" pitchFamily="34" charset="0"/>
              </a:rPr>
              <a:t>MYC    -- 34,151 guides</a:t>
            </a:r>
          </a:p>
          <a:p>
            <a:endParaRPr lang="en-US" dirty="0">
              <a:latin typeface="Calibri" panose="020F0502020204030204" pitchFamily="34" charset="0"/>
              <a:cs typeface="Calibri" panose="020F0502020204030204" pitchFamily="34" charset="0"/>
            </a:endParaRPr>
          </a:p>
          <a:p>
            <a:r>
              <a:rPr lang="en-US" u="sng" dirty="0" smtClean="0">
                <a:latin typeface="Calibri" panose="020F0502020204030204" pitchFamily="34" charset="0"/>
                <a:cs typeface="Calibri" panose="020F0502020204030204" pitchFamily="34" charset="0"/>
              </a:rPr>
              <a:t>These two have been ordered and exist on a chip</a:t>
            </a:r>
            <a:r>
              <a:rPr lang="en-US" dirty="0" smtClean="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44021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129450"/>
            <a:ext cx="8991600" cy="1102519"/>
          </a:xfrm>
        </p:spPr>
        <p:txBody>
          <a:bodyPr>
            <a:noAutofit/>
          </a:bodyPr>
          <a:lstStyle/>
          <a:p>
            <a:r>
              <a:rPr lang="en-US" sz="2800" dirty="0" smtClean="0">
                <a:solidFill>
                  <a:schemeClr val="bg1"/>
                </a:solidFill>
                <a:latin typeface="Compacta Blk BT" panose="020B0904040702060204" pitchFamily="34" charset="0"/>
                <a:cs typeface="Calibri" panose="020F0502020204030204" pitchFamily="34" charset="0"/>
              </a:rPr>
              <a:t>III. CRISPR-X ENHANCER MUTAGENESIS</a:t>
            </a:r>
            <a:endParaRPr lang="en-US" sz="4800" dirty="0">
              <a:solidFill>
                <a:schemeClr val="bg1"/>
              </a:solidFill>
              <a:latin typeface="Compacta Blk BT" panose="020B0904040702060204" pitchFamily="34" charset="0"/>
              <a:cs typeface="Calibri" panose="020F0502020204030204" pitchFamily="34" charset="0"/>
            </a:endParaRPr>
          </a:p>
        </p:txBody>
      </p:sp>
      <p:sp>
        <p:nvSpPr>
          <p:cNvPr id="3" name="Subtitle 2"/>
          <p:cNvSpPr txBox="1">
            <a:spLocks/>
          </p:cNvSpPr>
          <p:nvPr/>
        </p:nvSpPr>
        <p:spPr>
          <a:xfrm>
            <a:off x="304800" y="2324100"/>
            <a:ext cx="8534400" cy="154305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endParaRPr lang="en-US" sz="1200" dirty="0" smtClean="0">
              <a:solidFill>
                <a:schemeClr val="accent1">
                  <a:lumMod val="75000"/>
                </a:schemeClr>
              </a:solidFill>
              <a:latin typeface="Compacta Blk BT" pitchFamily="34" charset="0"/>
            </a:endParaRPr>
          </a:p>
        </p:txBody>
      </p:sp>
    </p:spTree>
    <p:extLst>
      <p:ext uri="{BB962C8B-B14F-4D97-AF65-F5344CB8AC3E}">
        <p14:creationId xmlns:p14="http://schemas.microsoft.com/office/powerpoint/2010/main" val="3133216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ln>
            <a:solidFill>
              <a:schemeClr val="tx1"/>
            </a:solidFill>
          </a:ln>
        </p:spPr>
        <p:txBody>
          <a:bodyPr/>
          <a:lstStyle/>
          <a:p>
            <a:fld id="{72FA86EB-35EC-40E6-A7C4-CCDA32F5A957}" type="slidenum">
              <a:rPr lang="en-US" smtClean="0"/>
              <a:pPr/>
              <a:t>9</a:t>
            </a:fld>
            <a:endParaRPr lang="en-US"/>
          </a:p>
        </p:txBody>
      </p:sp>
      <p:sp>
        <p:nvSpPr>
          <p:cNvPr id="4" name="Rounded Rectangle 3"/>
          <p:cNvSpPr/>
          <p:nvPr/>
        </p:nvSpPr>
        <p:spPr>
          <a:xfrm>
            <a:off x="304800" y="133350"/>
            <a:ext cx="84582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Compacta Blk BT" panose="020B0904040702060204" pitchFamily="34" charset="0"/>
                <a:cs typeface="Calibri" panose="020F0502020204030204" pitchFamily="34" charset="0"/>
              </a:rPr>
              <a:t>OVERALL DESIGN AND PREMISE:</a:t>
            </a:r>
            <a:endParaRPr lang="en-US" sz="1400" dirty="0">
              <a:latin typeface="Compacta Blk BT" panose="020B0904040702060204" pitchFamily="34" charset="0"/>
              <a:cs typeface="Calibri" panose="020F0502020204030204" pitchFamily="34" charset="0"/>
            </a:endParaRPr>
          </a:p>
        </p:txBody>
      </p:sp>
      <p:sp>
        <p:nvSpPr>
          <p:cNvPr id="2" name="TextBox 1"/>
          <p:cNvSpPr txBox="1"/>
          <p:nvPr/>
        </p:nvSpPr>
        <p:spPr>
          <a:xfrm>
            <a:off x="146304" y="514350"/>
            <a:ext cx="8769095" cy="1815882"/>
          </a:xfrm>
          <a:prstGeom prst="rect">
            <a:avLst/>
          </a:prstGeom>
          <a:noFill/>
        </p:spPr>
        <p:txBody>
          <a:bodyPr wrap="square" rtlCol="0">
            <a:spAutoFit/>
          </a:bodyPr>
          <a:lstStyle/>
          <a:p>
            <a:pPr marL="285750" indent="-285750">
              <a:buFontTx/>
              <a:buChar char="-"/>
            </a:pPr>
            <a:r>
              <a:rPr lang="en-US" sz="1600" dirty="0" smtClean="0"/>
              <a:t>Generate all pairwise </a:t>
            </a:r>
            <a:r>
              <a:rPr lang="en-US" sz="1600" dirty="0" err="1" smtClean="0"/>
              <a:t>pgRNA</a:t>
            </a:r>
            <a:r>
              <a:rPr lang="en-US" sz="1600" dirty="0" smtClean="0"/>
              <a:t> pairs within an enhancers that is known to have a growth effect</a:t>
            </a:r>
          </a:p>
          <a:p>
            <a:pPr marL="285750" indent="-285750">
              <a:buFontTx/>
              <a:buChar char="-"/>
            </a:pPr>
            <a:endParaRPr lang="en-US" sz="1600" dirty="0"/>
          </a:p>
          <a:p>
            <a:pPr marL="285750" indent="-285750">
              <a:buFontTx/>
              <a:buChar char="-"/>
            </a:pPr>
            <a:r>
              <a:rPr lang="en-US" sz="1600" dirty="0" smtClean="0"/>
              <a:t>Use CRIPSR-X to carry out saturation mutagenesis in a </a:t>
            </a:r>
            <a:r>
              <a:rPr lang="en-US" sz="1600" dirty="0" err="1" smtClean="0"/>
              <a:t>pgRNA</a:t>
            </a:r>
            <a:r>
              <a:rPr lang="en-US" sz="1600" dirty="0" smtClean="0"/>
              <a:t> format</a:t>
            </a:r>
          </a:p>
          <a:p>
            <a:pPr marL="285750" indent="-285750">
              <a:buFontTx/>
              <a:buChar char="-"/>
            </a:pPr>
            <a:endParaRPr lang="en-US" sz="1600" dirty="0"/>
          </a:p>
          <a:p>
            <a:pPr marL="285750" indent="-285750">
              <a:buFontTx/>
              <a:buChar char="-"/>
            </a:pPr>
            <a:r>
              <a:rPr lang="en-US" sz="1600" dirty="0" smtClean="0"/>
              <a:t>Run a growth screen</a:t>
            </a:r>
          </a:p>
          <a:p>
            <a:pPr marL="285750" indent="-285750">
              <a:buFontTx/>
              <a:buChar char="-"/>
            </a:pPr>
            <a:endParaRPr lang="en-US" sz="1600" dirty="0"/>
          </a:p>
          <a:p>
            <a:pPr marL="285750" indent="-285750">
              <a:buFontTx/>
              <a:buChar char="-"/>
            </a:pPr>
            <a:r>
              <a:rPr lang="en-US" sz="1600" dirty="0" smtClean="0"/>
              <a:t>Sequence the DNA in the region, see which mutations are enriched/depleted</a:t>
            </a:r>
          </a:p>
        </p:txBody>
      </p:sp>
      <p:sp>
        <p:nvSpPr>
          <p:cNvPr id="5" name="TextBox 4"/>
          <p:cNvSpPr txBox="1"/>
          <p:nvPr/>
        </p:nvSpPr>
        <p:spPr>
          <a:xfrm>
            <a:off x="342400" y="2651743"/>
            <a:ext cx="3842014" cy="1400383"/>
          </a:xfrm>
          <a:prstGeom prst="rect">
            <a:avLst/>
          </a:prstGeom>
          <a:solidFill>
            <a:schemeClr val="bg1">
              <a:lumMod val="95000"/>
            </a:schemeClr>
          </a:solidFill>
          <a:ln>
            <a:solidFill>
              <a:schemeClr val="tx1"/>
            </a:solidFill>
          </a:ln>
        </p:spPr>
        <p:txBody>
          <a:bodyPr wrap="none" rtlCol="0">
            <a:spAutoFit/>
          </a:bodyPr>
          <a:lstStyle/>
          <a:p>
            <a:r>
              <a:rPr lang="en-US" dirty="0" smtClean="0">
                <a:latin typeface="Calibri" panose="020F0502020204030204" pitchFamily="34" charset="0"/>
                <a:cs typeface="Calibri" panose="020F0502020204030204" pitchFamily="34" charset="0"/>
              </a:rPr>
              <a:t>Two libraries were designed and ordered:</a:t>
            </a:r>
          </a:p>
          <a:p>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eGATA1 – 1,108 guides</a:t>
            </a:r>
          </a:p>
          <a:p>
            <a:r>
              <a:rPr lang="en-US" dirty="0" smtClean="0">
                <a:latin typeface="Calibri" panose="020F0502020204030204" pitchFamily="34" charset="0"/>
                <a:cs typeface="Calibri" panose="020F0502020204030204" pitchFamily="34" charset="0"/>
              </a:rPr>
              <a:t>eHDAC6 – 1,876 guides</a:t>
            </a:r>
          </a:p>
          <a:p>
            <a:endParaRPr lang="en-US" dirty="0">
              <a:latin typeface="Calibri" panose="020F0502020204030204" pitchFamily="34" charset="0"/>
              <a:cs typeface="Calibri" panose="020F0502020204030204" pitchFamily="34" charset="0"/>
            </a:endParaRPr>
          </a:p>
        </p:txBody>
      </p:sp>
      <p:sp>
        <p:nvSpPr>
          <p:cNvPr id="6" name="TextBox 5"/>
          <p:cNvSpPr txBox="1"/>
          <p:nvPr/>
        </p:nvSpPr>
        <p:spPr>
          <a:xfrm>
            <a:off x="4800601" y="2651742"/>
            <a:ext cx="3962400" cy="1138773"/>
          </a:xfrm>
          <a:prstGeom prst="rect">
            <a:avLst/>
          </a:prstGeom>
          <a:solidFill>
            <a:schemeClr val="bg1">
              <a:lumMod val="95000"/>
            </a:schemeClr>
          </a:solidFill>
          <a:ln>
            <a:solidFill>
              <a:schemeClr val="tx1"/>
            </a:solidFill>
          </a:ln>
        </p:spPr>
        <p:txBody>
          <a:bodyPr wrap="square" rtlCol="0">
            <a:spAutoFit/>
          </a:bodyPr>
          <a:lstStyle/>
          <a:p>
            <a:r>
              <a:rPr lang="en-US" dirty="0" smtClean="0">
                <a:latin typeface="Calibri" panose="020F0502020204030204" pitchFamily="34" charset="0"/>
                <a:cs typeface="Calibri" panose="020F0502020204030204" pitchFamily="34" charset="0"/>
              </a:rPr>
              <a:t>In addition, 4 libraries were designed an ordered for each of the b-globin LCR enhancers (with the idea of the doing </a:t>
            </a:r>
            <a:r>
              <a:rPr lang="en-US" dirty="0" err="1" smtClean="0">
                <a:latin typeface="Calibri" panose="020F0502020204030204" pitchFamily="34" charset="0"/>
                <a:cs typeface="Calibri" panose="020F0502020204030204" pitchFamily="34" charset="0"/>
              </a:rPr>
              <a:t>flowFISH</a:t>
            </a:r>
            <a:r>
              <a:rPr lang="en-US" dirty="0" smtClean="0">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3878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1">
      <a:dk1>
        <a:sysClr val="windowText" lastClr="000000"/>
      </a:dk1>
      <a:lt1>
        <a:sysClr val="window" lastClr="FFFFFF"/>
      </a:lt1>
      <a:dk2>
        <a:srgbClr val="696464"/>
      </a:dk2>
      <a:lt2>
        <a:srgbClr val="E9E5DC"/>
      </a:lt2>
      <a:accent1>
        <a:srgbClr val="FF4B4B"/>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59162</TotalTime>
  <Words>2048</Words>
  <Application>Microsoft Office PowerPoint</Application>
  <PresentationFormat>On-screen Show (16:9)</PresentationFormat>
  <Paragraphs>793</Paragraphs>
  <Slides>61</Slides>
  <Notes>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69" baseType="lpstr">
      <vt:lpstr>Arial</vt:lpstr>
      <vt:lpstr>Calibri</vt:lpstr>
      <vt:lpstr>Compacta Blk BT</vt:lpstr>
      <vt:lpstr>Franklin Gothic Book</vt:lpstr>
      <vt:lpstr>Perpetua</vt:lpstr>
      <vt:lpstr>Wingdings 2</vt:lpstr>
      <vt:lpstr>Equity</vt:lpstr>
      <vt:lpstr>Worksheet</vt:lpstr>
      <vt:lpstr>I. RICIN ENHANCER SCREEN</vt:lpstr>
      <vt:lpstr>PowerPoint Presentation</vt:lpstr>
      <vt:lpstr>PowerPoint Presentation</vt:lpstr>
      <vt:lpstr>PowerPoint Presentation</vt:lpstr>
      <vt:lpstr>II. ENHANCER COMBINATORICS SCREENS</vt:lpstr>
      <vt:lpstr>PowerPoint Presentation</vt:lpstr>
      <vt:lpstr>PowerPoint Presentation</vt:lpstr>
      <vt:lpstr>III. CRISPR-X ENHANCER MUTAGENESIS</vt:lpstr>
      <vt:lpstr>PowerPoint Presentation</vt:lpstr>
      <vt:lpstr>PowerPoint Presentation</vt:lpstr>
      <vt:lpstr>PowerPoint Presentation</vt:lpstr>
      <vt:lpstr>PowerPoint Presentation</vt:lpstr>
      <vt:lpstr>IV. TRANSCRIPTION FACTOR BINDING SATURATION MUTAGENESIS</vt:lpstr>
      <vt:lpstr>PowerPoint Presentation</vt:lpstr>
      <vt:lpstr>PowerPoint Presentation</vt:lpstr>
      <vt:lpstr>PowerPoint Presentation</vt:lpstr>
      <vt:lpstr>PowerPoint Presentation</vt:lpstr>
      <vt:lpstr>PowerPoint Presentation</vt:lpstr>
      <vt:lpstr>V. PROMOTER-AI VALIDATION WITH ILLUMINA</vt:lpstr>
      <vt:lpstr>PowerPoint Presentation</vt:lpstr>
      <vt:lpstr>VI. PROTEIN CODING GENES SATURATION MUTAGENESIS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VII. MOTIF SCREENS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 MARINOV</dc:title>
  <dc:creator>Georgi</dc:creator>
  <cp:lastModifiedBy>User</cp:lastModifiedBy>
  <cp:revision>1710</cp:revision>
  <dcterms:created xsi:type="dcterms:W3CDTF">2009-02-17T08:29:48Z</dcterms:created>
  <dcterms:modified xsi:type="dcterms:W3CDTF">2020-01-06T13:01:45Z</dcterms:modified>
</cp:coreProperties>
</file>