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11"/>
  </p:notesMasterIdLst>
  <p:sldIdLst>
    <p:sldId id="384" r:id="rId2"/>
    <p:sldId id="387" r:id="rId3"/>
    <p:sldId id="388" r:id="rId4"/>
    <p:sldId id="389" r:id="rId5"/>
    <p:sldId id="390" r:id="rId6"/>
    <p:sldId id="391" r:id="rId7"/>
    <p:sldId id="392" r:id="rId8"/>
    <p:sldId id="393" r:id="rId9"/>
    <p:sldId id="394" r:id="rId10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93"/>
    <a:srgbClr val="FFFFFF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312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2019-03-17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2019-03-17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2019-03-17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2019-03-17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2019-03-17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2019-03-17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2019-03-17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2019-03-17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2019-03-17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2019-03-17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2019-03-17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2019-03-17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2019-03-17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04800" y="133350"/>
            <a:ext cx="84582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Design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438150"/>
            <a:ext cx="8534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Used GENCODE V29 (hg38) as annotation</a:t>
            </a:r>
          </a:p>
          <a:p>
            <a:pPr marL="285750" indent="-285750">
              <a:buFontTx/>
              <a:buChar char="-"/>
            </a:pPr>
            <a:endParaRPr lang="en-US" sz="1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Split genes by biotypes:</a:t>
            </a:r>
          </a:p>
          <a:p>
            <a:pPr marL="725326" lvl="1" indent="-285750">
              <a:buFontTx/>
              <a:buChar char="-"/>
            </a:pPr>
            <a:r>
              <a:rPr lang="en-US" sz="1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protein_coding</a:t>
            </a:r>
            <a:endParaRPr lang="en-US" sz="1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25326" lvl="1" indent="-285750">
              <a:buFontTx/>
              <a:buChar char="-"/>
            </a:pP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lincRNAs</a:t>
            </a:r>
          </a:p>
          <a:p>
            <a:pPr marL="725326" lvl="1" indent="-285750">
              <a:buFontTx/>
              <a:buChar char="-"/>
            </a:pP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miRNA</a:t>
            </a:r>
          </a:p>
          <a:p>
            <a:pPr marL="725326" lvl="1" indent="-285750">
              <a:buFontTx/>
              <a:buChar char="-"/>
            </a:pP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Ribozyme</a:t>
            </a:r>
          </a:p>
          <a:p>
            <a:pPr marL="725326" lvl="1" indent="-285750">
              <a:buFontTx/>
              <a:buChar char="-"/>
            </a:pPr>
            <a:r>
              <a:rPr lang="en-US" sz="1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snoRNA</a:t>
            </a:r>
            <a:endParaRPr lang="en-US" sz="1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25326" lvl="1" indent="-285750">
              <a:buFontTx/>
              <a:buChar char="-"/>
            </a:pP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snRNA</a:t>
            </a:r>
          </a:p>
          <a:p>
            <a:pPr marL="725326" lvl="1" indent="-285750">
              <a:buFontTx/>
              <a:buChar char="-"/>
            </a:pPr>
            <a:r>
              <a:rPr lang="en-US" sz="1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scaRNA</a:t>
            </a:r>
            <a:endParaRPr lang="en-US" sz="1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25326" lvl="1" indent="-285750">
              <a:buFontTx/>
              <a:buChar char="-"/>
            </a:pPr>
            <a:r>
              <a:rPr lang="en-US" sz="1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misc_RNA</a:t>
            </a:r>
            <a:endParaRPr lang="en-US" sz="1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endParaRPr lang="en-US" sz="1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Extended exons by 20bp on each side</a:t>
            </a:r>
          </a:p>
          <a:p>
            <a:pPr marL="285750" indent="-285750">
              <a:buFontTx/>
              <a:buChar char="-"/>
            </a:pPr>
            <a:endParaRPr lang="en-US" sz="1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Picked all guides within the extended exons for each gene (so that the site 12-16bp </a:t>
            </a: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from </a:t>
            </a: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the PAM is within the extended exon)</a:t>
            </a: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025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1559" y="495343"/>
            <a:ext cx="2176241" cy="425082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559" y="495343"/>
            <a:ext cx="2176241" cy="42508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495343"/>
            <a:ext cx="2176241" cy="4250826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4582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Distribution of guide coverage (assuming a 4-bp editing window)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59" y="495343"/>
            <a:ext cx="2176241" cy="4250826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2438400" y="495343"/>
            <a:ext cx="2286000" cy="4250826"/>
          </a:xfrm>
          <a:prstGeom prst="roundRect">
            <a:avLst/>
          </a:prstGeom>
          <a:solidFill>
            <a:schemeClr val="accent1">
              <a:alpha val="1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573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4582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Growth-based gene picks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438150"/>
            <a:ext cx="853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Some TFs:</a:t>
            </a: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4088" y="2935778"/>
            <a:ext cx="853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CTCF and </a:t>
            </a:r>
            <a:r>
              <a:rPr lang="en-US" sz="1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cohesins</a:t>
            </a: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921241"/>
              </p:ext>
            </p:extLst>
          </p:nvPr>
        </p:nvGraphicFramePr>
        <p:xfrm>
          <a:off x="1143000" y="411640"/>
          <a:ext cx="3910473" cy="2491207"/>
        </p:xfrm>
        <a:graphic>
          <a:graphicData uri="http://schemas.openxmlformats.org/drawingml/2006/table">
            <a:tbl>
              <a:tblPr/>
              <a:tblGrid>
                <a:gridCol w="441653"/>
                <a:gridCol w="441653"/>
                <a:gridCol w="634877"/>
                <a:gridCol w="1186944"/>
                <a:gridCol w="1205346"/>
              </a:tblGrid>
              <a:tr h="1449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#gene</a:t>
                      </a:r>
                    </a:p>
                  </a:txBody>
                  <a:tcPr marL="6901" marR="6901" marT="690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exons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total_length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total_guides_passing_CFD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fraction_of_bases_covered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GATA1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1734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575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0.33160323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FOXA1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4138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1022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0.246979217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TAL1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6051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1805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0.298297802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CEBPA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2670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962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0.360299625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CEBPB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1995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737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0.369423559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CEBPD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2217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887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0.400090212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CEBPE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1632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544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0.333333333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CEBPG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4528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901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0.198984099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CEBPZ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4292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712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0.165890028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ATF1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3219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514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0.159676918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ATF2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6570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858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0.130593607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ATF3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4235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1107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0.261393152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ATF4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2631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586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0.222729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ATF5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3188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799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0.250627353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ATF6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8553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1436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0.167894306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ATF7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7462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1574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0.210935406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MYC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3118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910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0.291853752</a:t>
                      </a:r>
                    </a:p>
                  </a:txBody>
                  <a:tcPr marL="6901" marR="6901" marT="69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679960"/>
              </p:ext>
            </p:extLst>
          </p:nvPr>
        </p:nvGraphicFramePr>
        <p:xfrm>
          <a:off x="1129145" y="3235162"/>
          <a:ext cx="3924327" cy="976467"/>
        </p:xfrm>
        <a:graphic>
          <a:graphicData uri="http://schemas.openxmlformats.org/drawingml/2006/table">
            <a:tbl>
              <a:tblPr/>
              <a:tblGrid>
                <a:gridCol w="443218"/>
                <a:gridCol w="443218"/>
                <a:gridCol w="637126"/>
                <a:gridCol w="1191149"/>
                <a:gridCol w="1209616"/>
              </a:tblGrid>
              <a:tr h="1454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#gene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total_length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total_guides_passing_CFD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fraction_of_bases_covered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5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CTCF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0.13802398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5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RAD21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0.112793114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5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SMC1A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0.237867455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5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SMC1B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0.131981637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5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SMC2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0.129238133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5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SMC3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0.10835629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2508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46305" y="133350"/>
            <a:ext cx="853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GTFs</a:t>
            </a: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586468"/>
              </p:ext>
            </p:extLst>
          </p:nvPr>
        </p:nvGraphicFramePr>
        <p:xfrm>
          <a:off x="685800" y="133350"/>
          <a:ext cx="3878444" cy="3428995"/>
        </p:xfrm>
        <a:graphic>
          <a:graphicData uri="http://schemas.openxmlformats.org/drawingml/2006/table">
            <a:tbl>
              <a:tblPr/>
              <a:tblGrid>
                <a:gridCol w="438036"/>
                <a:gridCol w="438036"/>
                <a:gridCol w="629677"/>
                <a:gridCol w="1177222"/>
                <a:gridCol w="1195473"/>
              </a:tblGrid>
              <a:tr h="1437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#gene</a:t>
                      </a:r>
                    </a:p>
                  </a:txBody>
                  <a:tcPr marL="6844" marR="6844" marT="68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exons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total_length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total_guides_passing_CFD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fraction_of_bases_covered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TAF10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6229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1865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0.299406004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TAF11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2241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368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0.164212405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TAF12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2688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499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0.185639881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TAF13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1595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0.103448276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TAF15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6572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0.001217285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TAF1A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3402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0.106407995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TAF1B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4830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728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0.150724638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TAF1C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5967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1817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0.304508128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TAF1D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8693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1046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0.1203267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TAF1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12732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1348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0.105874961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TAF1L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6255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0.070343725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TAF2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7678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1120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0.145871321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TAF3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5145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1096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0.213022352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TAF4B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6019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1138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0.189067951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TAF4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10666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963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0.090286893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TAF5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3697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857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0.231809575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TAF5L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6685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1035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0.154824233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TAF6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4731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1262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0.266751215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TAF6L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3578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1161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0.324482951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TAF7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2840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512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0.18028169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TAF7L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3260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562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0.172392638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TAF8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9793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1261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0.128765445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TAF9B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3025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0.088264463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8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CCNH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6499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865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0.1330974</a:t>
                      </a:r>
                    </a:p>
                  </a:txBody>
                  <a:tcPr marL="6844" marR="6844" marT="68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0319" y="3583793"/>
            <a:ext cx="853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DNMTs</a:t>
            </a: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6191921"/>
              </p:ext>
            </p:extLst>
          </p:nvPr>
        </p:nvGraphicFramePr>
        <p:xfrm>
          <a:off x="659690" y="3822010"/>
          <a:ext cx="3904554" cy="695930"/>
        </p:xfrm>
        <a:graphic>
          <a:graphicData uri="http://schemas.openxmlformats.org/drawingml/2006/table">
            <a:tbl>
              <a:tblPr/>
              <a:tblGrid>
                <a:gridCol w="440985"/>
                <a:gridCol w="440985"/>
                <a:gridCol w="633916"/>
                <a:gridCol w="1185147"/>
                <a:gridCol w="1203521"/>
              </a:tblGrid>
              <a:tr h="1446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#gene</a:t>
                      </a:r>
                    </a:p>
                  </a:txBody>
                  <a:tcPr marL="6890" marR="6890" marT="689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exons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total_length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total_guides_passing_CFD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fraction_of_bases_covered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DNMT1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11611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3386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0.291620016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DNMT3A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13097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3728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0.284645339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DNMT3B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5566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1475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0.265001797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DNMT3L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2366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0.197802198</a:t>
                      </a:r>
                    </a:p>
                  </a:txBody>
                  <a:tcPr marL="6890" marR="6890" marT="68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6027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46305" y="133350"/>
            <a:ext cx="853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Kinetochores</a:t>
            </a: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6305" y="3270484"/>
            <a:ext cx="853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Topoisomerases</a:t>
            </a: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33350"/>
            <a:ext cx="4068300" cy="31748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3677243"/>
            <a:ext cx="4068300" cy="88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049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46305" y="133350"/>
            <a:ext cx="853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Replication initiation</a:t>
            </a: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6305" y="2495550"/>
            <a:ext cx="853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Mitochondrial replication and transcription proteins</a:t>
            </a: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1500" y="180716"/>
            <a:ext cx="4068300" cy="231483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1500" y="2876550"/>
            <a:ext cx="4068300" cy="88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479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46305" y="133350"/>
            <a:ext cx="853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Some other genes:</a:t>
            </a: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154" y="100349"/>
            <a:ext cx="3494246" cy="494280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562600" y="1710368"/>
            <a:ext cx="3200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Some other </a:t>
            </a: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possibilities:</a:t>
            </a: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Mediator</a:t>
            </a:r>
          </a:p>
          <a:p>
            <a:pPr marL="285750" indent="-285750">
              <a:buFontTx/>
              <a:buChar char="-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Pol1/2/3 subunits</a:t>
            </a:r>
          </a:p>
          <a:p>
            <a:pPr marL="285750" indent="-285750">
              <a:buFontTx/>
              <a:buChar char="-"/>
            </a:pPr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H1 histones</a:t>
            </a:r>
          </a:p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-      Ribosomal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proteins</a:t>
            </a:r>
          </a:p>
          <a:p>
            <a:r>
              <a:rPr lang="en-US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-      ATP-synthase 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proteins</a:t>
            </a:r>
          </a:p>
        </p:txBody>
      </p:sp>
    </p:spTree>
    <p:extLst>
      <p:ext uri="{BB962C8B-B14F-4D97-AF65-F5344CB8AC3E}">
        <p14:creationId xmlns:p14="http://schemas.microsoft.com/office/powerpoint/2010/main" val="3698735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4582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Ricin-based picks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361950"/>
            <a:ext cx="2803038" cy="46563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2585" y="361950"/>
            <a:ext cx="2806015" cy="465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376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650" y="124819"/>
            <a:ext cx="2949150" cy="489386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7918" y="75635"/>
            <a:ext cx="2945882" cy="4992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2935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54789</TotalTime>
  <Words>395</Words>
  <Application>Microsoft Office PowerPoint</Application>
  <PresentationFormat>On-screen Show (16:9)</PresentationFormat>
  <Paragraphs>318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1647</cp:revision>
  <dcterms:created xsi:type="dcterms:W3CDTF">2009-02-17T08:29:48Z</dcterms:created>
  <dcterms:modified xsi:type="dcterms:W3CDTF">2019-03-17T11:20:15Z</dcterms:modified>
</cp:coreProperties>
</file>