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6"/>
  </p:notesMasterIdLst>
  <p:sldIdLst>
    <p:sldId id="383" r:id="rId2"/>
    <p:sldId id="394" r:id="rId3"/>
    <p:sldId id="395" r:id="rId4"/>
    <p:sldId id="382" r:id="rId5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2019-12-25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2019-12-25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2019-12-25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2019-12-25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2019-12-25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2019-12-25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2019-12-25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2019-12-25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2019-12-25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2019-12-25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2019-12-25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2019-12-25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2019-12-25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16785"/>
            <a:ext cx="8610600" cy="321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</a:rPr>
              <a:t>Read mapping stats</a:t>
            </a:r>
            <a:endParaRPr lang="en-US" b="1" dirty="0">
              <a:latin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502664"/>
              </p:ext>
            </p:extLst>
          </p:nvPr>
        </p:nvGraphicFramePr>
        <p:xfrm>
          <a:off x="609600" y="761787"/>
          <a:ext cx="8000999" cy="1186593"/>
        </p:xfrm>
        <a:graphic>
          <a:graphicData uri="http://schemas.openxmlformats.org/drawingml/2006/table">
            <a:tbl>
              <a:tblPr/>
              <a:tblGrid>
                <a:gridCol w="455362"/>
                <a:gridCol w="465261"/>
                <a:gridCol w="1494774"/>
                <a:gridCol w="1625937"/>
                <a:gridCol w="586525"/>
                <a:gridCol w="586525"/>
                <a:gridCol w="633546"/>
                <a:gridCol w="544454"/>
                <a:gridCol w="554353"/>
                <a:gridCol w="527131"/>
                <a:gridCol w="527131"/>
              </a:tblGrid>
              <a:tr h="4117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Species</a:t>
                      </a:r>
                    </a:p>
                  </a:txBody>
                  <a:tcPr marL="7223" marR="7223" marT="72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Read Length</a:t>
                      </a:r>
                    </a:p>
                  </a:txBody>
                  <a:tcPr marL="7223" marR="7223" marT="72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Mapping</a:t>
                      </a:r>
                    </a:p>
                  </a:txBody>
                  <a:tcPr marL="7223" marR="7223" marT="722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Library</a:t>
                      </a:r>
                    </a:p>
                  </a:txBody>
                  <a:tcPr marL="7223" marR="7223" marT="7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Raw reads</a:t>
                      </a:r>
                    </a:p>
                  </a:txBody>
                  <a:tcPr marL="7223" marR="7223" marT="7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Complexity</a:t>
                      </a:r>
                    </a:p>
                  </a:txBody>
                  <a:tcPr marL="7223" marR="7223" marT="7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Unique</a:t>
                      </a:r>
                    </a:p>
                  </a:txBody>
                  <a:tcPr marL="7223" marR="7223" marT="7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Unique Splices</a:t>
                      </a:r>
                    </a:p>
                  </a:txBody>
                  <a:tcPr marL="7223" marR="7223" marT="7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Multi</a:t>
                      </a:r>
                    </a:p>
                  </a:txBody>
                  <a:tcPr marL="7223" marR="7223" marT="7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Multi Splices</a:t>
                      </a:r>
                    </a:p>
                  </a:txBody>
                  <a:tcPr marL="7223" marR="7223" marT="7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Fraction mapped</a:t>
                      </a:r>
                    </a:p>
                  </a:txBody>
                  <a:tcPr marL="7223" marR="7223" marT="7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279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mm10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2x50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STAR-2.5.3 GENCODEvm4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normal_lung_rep1_total_RNA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171,553,662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0.39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8C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201,539,293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20,675,233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55,200,098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5,693,986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A1DD"/>
                    </a:solidFill>
                  </a:tcPr>
                </a:tc>
              </a:tr>
              <a:tr h="12279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mm10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2x50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STAR-2.5.3 GENCODEvm4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normal_lung_rep2_total_RNA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171,393,687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0.52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216,013,642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12,771,338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30,304,806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2,442,980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CA9DF"/>
                    </a:solidFill>
                  </a:tcPr>
                </a:tc>
              </a:tr>
              <a:tr h="12279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mm10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2x50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STAR-2.5.3 GENCODEvm4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normal_lung_rep3_total_RNA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180,671,287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0.46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771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236,600,064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13,784,236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33,333,604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2,872,718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7A5DE"/>
                    </a:solidFill>
                  </a:tcPr>
                </a:tc>
              </a:tr>
              <a:tr h="12279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mm10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2x50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STAR-2.5.3 GENCODEvm4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tumor_rep1_total_RNA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165,569,498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0.38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8F4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197,335,840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22,305,060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48,771,844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5,410,268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1A1DD"/>
                    </a:solidFill>
                  </a:tcPr>
                </a:tc>
              </a:tr>
              <a:tr h="12279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mm10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2x50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STAR-2.5.3 GENCODEvm4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tumor_rep2_total_RNA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149,208,283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0.40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8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170,815,796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15,195,114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33,476,161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3,293,747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AAE0"/>
                    </a:solidFill>
                  </a:tcPr>
                </a:tc>
              </a:tr>
              <a:tr h="12279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mm10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2x50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STAR-2.5.3 GENCODEvm4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tumor_rep3_total_RNA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164,380,205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0.41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863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197,226,532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17,185,620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44,762,745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4,872,901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5A4D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077906"/>
              </p:ext>
            </p:extLst>
          </p:nvPr>
        </p:nvGraphicFramePr>
        <p:xfrm>
          <a:off x="2813050" y="2914650"/>
          <a:ext cx="3293654" cy="1104901"/>
        </p:xfrm>
        <a:graphic>
          <a:graphicData uri="http://schemas.openxmlformats.org/drawingml/2006/table">
            <a:tbl>
              <a:tblPr/>
              <a:tblGrid>
                <a:gridCol w="1557383"/>
                <a:gridCol w="578757"/>
                <a:gridCol w="578757"/>
                <a:gridCol w="578757"/>
              </a:tblGrid>
              <a:tr h="15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normal_lung_rep1_total_RNA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F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B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FB9"/>
                    </a:solidFill>
                  </a:tcPr>
                </a:tc>
              </a:tr>
              <a:tr h="15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normal_lung_rep2_total_RNA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6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1"/>
                    </a:solidFill>
                  </a:tcPr>
                </a:tc>
              </a:tr>
              <a:tr h="15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normal_lung_rep3_total_RNA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</a:tr>
              <a:tr h="15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tumor_rep1_total_RNA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C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B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1BD"/>
                    </a:solidFill>
                  </a:tcPr>
                </a:tc>
              </a:tr>
              <a:tr h="15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tumor_rep2_total_RNA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5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B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2"/>
                    </a:solidFill>
                  </a:tcPr>
                </a:tc>
              </a:tr>
              <a:tr h="15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tumor_rep3_total_RNA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1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7892" marR="7892" marT="78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1BD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02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518" y="233796"/>
            <a:ext cx="6106963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300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518" y="233796"/>
            <a:ext cx="6106963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211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16785"/>
            <a:ext cx="8610600" cy="321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</a:rPr>
              <a:t>Number DE genes, DESeq2, </a:t>
            </a:r>
            <a:r>
              <a:rPr lang="en-US" b="1" dirty="0" err="1" smtClean="0">
                <a:latin typeface="Calibri" panose="020F0502020204030204" pitchFamily="34" charset="0"/>
              </a:rPr>
              <a:t>eXpress</a:t>
            </a:r>
            <a:endParaRPr lang="en-US" b="1" dirty="0">
              <a:latin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532731"/>
              </p:ext>
            </p:extLst>
          </p:nvPr>
        </p:nvGraphicFramePr>
        <p:xfrm>
          <a:off x="634411" y="742950"/>
          <a:ext cx="7772398" cy="697076"/>
        </p:xfrm>
        <a:graphic>
          <a:graphicData uri="http://schemas.openxmlformats.org/drawingml/2006/table">
            <a:tbl>
              <a:tblPr/>
              <a:tblGrid>
                <a:gridCol w="2095928"/>
                <a:gridCol w="2148326"/>
                <a:gridCol w="882036"/>
                <a:gridCol w="882036"/>
                <a:gridCol w="882036"/>
                <a:gridCol w="882036"/>
              </a:tblGrid>
              <a:tr h="17426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genes</a:t>
                      </a:r>
                    </a:p>
                  </a:txBody>
                  <a:tcPr marL="8713" marR="8713" marT="87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2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8713" marR="8713" marT="87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8713" marR="8713" marT="87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2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normal_lung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tumor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913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1,107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57675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55321</TotalTime>
  <Words>165</Words>
  <Application>Microsoft Office PowerPoint</Application>
  <PresentationFormat>On-screen Show (16:9)</PresentationFormat>
  <Paragraphs>126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1650</cp:revision>
  <dcterms:created xsi:type="dcterms:W3CDTF">2009-02-17T08:29:48Z</dcterms:created>
  <dcterms:modified xsi:type="dcterms:W3CDTF">2019-12-25T01:01:25Z</dcterms:modified>
</cp:coreProperties>
</file>