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383" r:id="rId2"/>
    <p:sldId id="394" r:id="rId3"/>
    <p:sldId id="395" r:id="rId4"/>
    <p:sldId id="382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2019-12-27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2019-12-27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2019-12-27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2019-12-27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2019-12-27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2019-12-27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2019-12-27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2019-12-27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2019-12-27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2019-12-27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2019-12-27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2019-12-27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2019-12-27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457094"/>
              </p:ext>
            </p:extLst>
          </p:nvPr>
        </p:nvGraphicFramePr>
        <p:xfrm>
          <a:off x="914400" y="666750"/>
          <a:ext cx="7772400" cy="1444879"/>
        </p:xfrm>
        <a:graphic>
          <a:graphicData uri="http://schemas.openxmlformats.org/drawingml/2006/table">
            <a:tbl>
              <a:tblPr/>
              <a:tblGrid>
                <a:gridCol w="442352"/>
                <a:gridCol w="451968"/>
                <a:gridCol w="1452066"/>
                <a:gridCol w="1579483"/>
                <a:gridCol w="569767"/>
                <a:gridCol w="569767"/>
                <a:gridCol w="615445"/>
                <a:gridCol w="528898"/>
                <a:gridCol w="538514"/>
                <a:gridCol w="512070"/>
                <a:gridCol w="512070"/>
              </a:tblGrid>
              <a:tr h="4117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7223" marR="7223" marT="7223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Raw reads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7223" marR="7223" marT="7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h358_ars_rep1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11,391,695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E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0.31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A46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8,311,668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1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590,788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EA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2,119,361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198,534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9E5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h358_ars_rep2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15,897,214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0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11,335,611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918,185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E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3,113,466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D1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307,945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h358_combo_rep1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21,810,762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BF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15,685,059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5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1,220,272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2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4,184,335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C2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437,278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h358_combo_rep2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14,194,775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5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10,340,059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742,140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2,671,465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8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254,459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h358_dmso_rep1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20,049,741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4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14,478,866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1,083,740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7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3,839,586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C7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379,725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h358_dmso_rep2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15,275,833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2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AD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11,076,823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7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840,670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2,866,762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5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301,569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h358_palbo_rep1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16,992,183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B8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12,272,643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2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908,184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DE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3,278,272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CF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316,193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279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1x50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STAR-2.5.3a GENCODE25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h358_palbo_rep2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14,383,624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D5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10,353,779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816,546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E1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2,754,187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D7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277,726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76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7223" marR="7223" marT="7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083297"/>
              </p:ext>
            </p:extLst>
          </p:nvPr>
        </p:nvGraphicFramePr>
        <p:xfrm>
          <a:off x="2959100" y="2990850"/>
          <a:ext cx="2603501" cy="1211976"/>
        </p:xfrm>
        <a:graphic>
          <a:graphicData uri="http://schemas.openxmlformats.org/drawingml/2006/table">
            <a:tbl>
              <a:tblPr/>
              <a:tblGrid>
                <a:gridCol w="881288"/>
                <a:gridCol w="574071"/>
                <a:gridCol w="574071"/>
                <a:gridCol w="574071"/>
              </a:tblGrid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h358_ars_rep1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7F3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h358_ars_rep2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h358_combo_rep1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h358_combo_rep2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4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h358_dmso_rep1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2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h358_dmso_rep2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h358_palbo_rep1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4"/>
                    </a:solidFill>
                  </a:tcPr>
                </a:tc>
              </a:tr>
              <a:tr h="13466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h358_palbo_rep2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6734" marR="6734" marT="67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166" y="233796"/>
            <a:ext cx="6024034" cy="46759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6305" y="438150"/>
            <a:ext cx="2596895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From the methods section on GEO: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“RNA-</a:t>
            </a:r>
            <a:r>
              <a:rPr lang="en-US" sz="11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seq</a:t>
            </a:r>
            <a:r>
              <a:rPr lang="en-US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libraries were prepared with the 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QuantSeq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 3’ mRNA-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Seq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 Library Prep Kit FWD for Illumina (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Lexogen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) and assessed on a </a:t>
            </a:r>
            <a:r>
              <a:rPr lang="en-US" sz="1100" i="1" dirty="0" err="1">
                <a:latin typeface="Calibri" panose="020F0502020204030204" pitchFamily="34" charset="0"/>
                <a:cs typeface="Calibri" panose="020F0502020204030204" pitchFamily="34" charset="0"/>
              </a:rPr>
              <a:t>BioAnalyzer</a:t>
            </a:r>
            <a:r>
              <a:rPr lang="en-US" sz="1100" i="1" dirty="0">
                <a:latin typeface="Calibri" panose="020F0502020204030204" pitchFamily="34" charset="0"/>
                <a:cs typeface="Calibri" panose="020F0502020204030204" pitchFamily="34" charset="0"/>
              </a:rPr>
              <a:t> 2100 (Agilent) for quantification and quality control</a:t>
            </a:r>
            <a:r>
              <a:rPr lang="en-US" sz="11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en-US" sz="11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30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982" y="233796"/>
            <a:ext cx="602403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21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Number DE genes, DESeq2, </a:t>
            </a:r>
            <a:r>
              <a:rPr lang="en-US" b="1" dirty="0" err="1" smtClean="0">
                <a:latin typeface="Calibri" panose="020F0502020204030204" pitchFamily="34" charset="0"/>
              </a:rPr>
              <a:t>eXpress</a:t>
            </a:r>
            <a:endParaRPr lang="en-US" b="1" dirty="0"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129195"/>
              </p:ext>
            </p:extLst>
          </p:nvPr>
        </p:nvGraphicFramePr>
        <p:xfrm>
          <a:off x="723901" y="742950"/>
          <a:ext cx="7772398" cy="1568421"/>
        </p:xfrm>
        <a:graphic>
          <a:graphicData uri="http://schemas.openxmlformats.org/drawingml/2006/table">
            <a:tbl>
              <a:tblPr/>
              <a:tblGrid>
                <a:gridCol w="2095928"/>
                <a:gridCol w="2148326"/>
                <a:gridCol w="882036"/>
                <a:gridCol w="882036"/>
                <a:gridCol w="882036"/>
                <a:gridCol w="882036"/>
              </a:tblGrid>
              <a:tr h="17426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genes</a:t>
                      </a:r>
                    </a:p>
                  </a:txBody>
                  <a:tcPr marL="8713" marR="8713" marT="87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713" marR="8713" marT="87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2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h358_combo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h358_ars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h358_dmso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h358_ars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1,517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h358_dmso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h358_combo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h358_dmso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h358_palbo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h358_palbo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h358_ars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1,434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506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2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h358_palbo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h358_combo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8713" marR="8713" marT="87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767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55333</TotalTime>
  <Words>269</Words>
  <Application>Microsoft Office PowerPoint</Application>
  <PresentationFormat>On-screen Show (16:9)</PresentationFormat>
  <Paragraphs>189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1655</cp:revision>
  <dcterms:created xsi:type="dcterms:W3CDTF">2009-02-17T08:29:48Z</dcterms:created>
  <dcterms:modified xsi:type="dcterms:W3CDTF">2019-12-27T04:24:29Z</dcterms:modified>
</cp:coreProperties>
</file>