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11"/>
  </p:notesMasterIdLst>
  <p:sldIdLst>
    <p:sldId id="558" r:id="rId2"/>
    <p:sldId id="559" r:id="rId3"/>
    <p:sldId id="560" r:id="rId4"/>
    <p:sldId id="561" r:id="rId5"/>
    <p:sldId id="553" r:id="rId6"/>
    <p:sldId id="557" r:id="rId7"/>
    <p:sldId id="528" r:id="rId8"/>
    <p:sldId id="554" r:id="rId9"/>
    <p:sldId id="556" r:id="rId10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A3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9" autoAdjust="0"/>
    <p:restoredTop sz="96433" autoAdjust="0"/>
  </p:normalViewPr>
  <p:slideViewPr>
    <p:cSldViewPr>
      <p:cViewPr varScale="1">
        <p:scale>
          <a:sx n="145" d="100"/>
          <a:sy n="145" d="100"/>
        </p:scale>
        <p:origin x="24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2019-01-27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2019-01-27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2019-01-27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2019-01-27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2019-01-27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2019-01-27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2019-01-27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2019-01-27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2019-01-27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2019-01-27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2019-01-27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2019-01-27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2019-01-27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A549 FOSL2 post-IDR peak calls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828802" y="359540"/>
          <a:ext cx="4876798" cy="4650610"/>
        </p:xfrm>
        <a:graphic>
          <a:graphicData uri="http://schemas.openxmlformats.org/drawingml/2006/table">
            <a:tbl>
              <a:tblPr/>
              <a:tblGrid>
                <a:gridCol w="3242312"/>
                <a:gridCol w="116896"/>
                <a:gridCol w="303518"/>
                <a:gridCol w="303518"/>
                <a:gridCol w="303518"/>
                <a:gridCol w="303518"/>
                <a:gridCol w="303518"/>
              </a:tblGrid>
              <a:tr h="3300459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#DataSet:</a:t>
                      </a:r>
                    </a:p>
                  </a:txBody>
                  <a:tcPr marL="6157" marR="6157" marT="61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7" marR="6157" marT="61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2018-10-02-A549-eGFP-FOSL2-</a:t>
                      </a:r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ChIP.MACS2.IDR-0.05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7" marR="6157" marT="6157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2018-10-02-A549-eGFP-FOSL2-</a:t>
                      </a:r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ChIP.SPP.IDR_0.05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7" marR="6157" marT="6157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2018-11-09-SCGPM_CUT-RUN-test3_A549-FOSL2-GFP.</a:t>
                      </a:r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MACS2.IDR-0.05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7" marR="6157" marT="6157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2018-11-09-SCGPM_CUT-RUN-test3_A549-FOSL2-GFP.</a:t>
                      </a:r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maxFL120bp.MACS2.IDR-0.05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7" marR="6157" marT="6157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2018-11-09-SCGPM_CUT-RUN-test3_A549-FOSL2-GFP.</a:t>
                      </a:r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minFL150bp.MACS2.IDR-0.05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7" marR="6157" marT="6157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636">
                <a:tc>
                  <a:txBody>
                    <a:bodyPr/>
                    <a:lstStyle/>
                    <a:p>
                      <a:pPr algn="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7" marR="6157" marT="61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Regions</a:t>
                      </a:r>
                    </a:p>
                  </a:txBody>
                  <a:tcPr marL="6157" marR="6157" marT="61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32943</a:t>
                      </a:r>
                    </a:p>
                  </a:txBody>
                  <a:tcPr marL="6157" marR="6157" marT="61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01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34830</a:t>
                      </a:r>
                    </a:p>
                  </a:txBody>
                  <a:tcPr marL="6157" marR="6157" marT="61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50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35009</a:t>
                      </a:r>
                    </a:p>
                  </a:txBody>
                  <a:tcPr marL="6157" marR="6157" marT="61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15321</a:t>
                      </a:r>
                    </a:p>
                  </a:txBody>
                  <a:tcPr marL="6157" marR="6157" marT="61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6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23894</a:t>
                      </a:r>
                    </a:p>
                  </a:txBody>
                  <a:tcPr marL="6157" marR="6157" marT="61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451"/>
                    </a:solidFill>
                  </a:tcPr>
                </a:tc>
              </a:tr>
              <a:tr h="246303"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2018-10-02-A549-eGFP-FOSL2-</a:t>
                      </a:r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ChIP.MACS2.IDR-0.05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7" marR="6157" marT="61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32943</a:t>
                      </a:r>
                    </a:p>
                  </a:txBody>
                  <a:tcPr marL="6157" marR="6157" marT="6157" marB="0" vert="vert27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401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B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8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7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0.38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F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0.53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397"/>
                    </a:solidFill>
                  </a:tcPr>
                </a:tc>
              </a:tr>
              <a:tr h="246303"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2018-10-02-A549-eGFP-FOSL2-</a:t>
                      </a:r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ChIP.SPP.IDR_0.05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7" marR="6157" marT="61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34830</a:t>
                      </a:r>
                    </a:p>
                  </a:txBody>
                  <a:tcPr marL="6157" marR="6157" marT="6157" marB="0" vert="vert27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350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75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B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5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0.39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F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191"/>
                    </a:solidFill>
                  </a:tcPr>
                </a:tc>
              </a:tr>
              <a:tr h="246303"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2018-11-09-SCGPM_CUT-RUN-test3_A549-FOSL2-GFP.</a:t>
                      </a:r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MACS2.IDR-0.05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7" marR="6157" marT="61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35009</a:t>
                      </a:r>
                    </a:p>
                  </a:txBody>
                  <a:tcPr marL="6157" marR="6157" marT="6157" marB="0" vert="vert27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B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A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B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C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97E"/>
                    </a:solidFill>
                  </a:tcPr>
                </a:tc>
              </a:tr>
              <a:tr h="246303"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2018-11-09-SCGPM_CUT-RUN-test3_A549-FOSL2-GFP.</a:t>
                      </a:r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maxFL120bp.MACS2.IDR-0.05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7" marR="6157" marT="61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15321</a:t>
                      </a:r>
                    </a:p>
                  </a:txBody>
                  <a:tcPr marL="6157" marR="6157" marT="6157" marB="0" vert="vert27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A6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8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C3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B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958"/>
                    </a:solidFill>
                  </a:tcPr>
                </a:tc>
              </a:tr>
              <a:tr h="246303"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2018-11-09-SCGPM_CUT-RUN-test3_A549-FOSL2-GFP.</a:t>
                      </a:r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minFL150bp.MACS2.IDR-0.05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7" marR="6157" marT="61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23894</a:t>
                      </a:r>
                    </a:p>
                  </a:txBody>
                  <a:tcPr marL="6157" marR="6157" marT="6157" marB="0" vert="vert27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745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3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2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F4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29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157" marR="6157" marT="61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B3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36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Overlap with ChIP-seq peaks and CTCF motifs: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43003" y="438150"/>
          <a:ext cx="7772397" cy="1927324"/>
        </p:xfrm>
        <a:graphic>
          <a:graphicData uri="http://schemas.openxmlformats.org/drawingml/2006/table">
            <a:tbl>
              <a:tblPr/>
              <a:tblGrid>
                <a:gridCol w="1397184"/>
                <a:gridCol w="432676"/>
                <a:gridCol w="432676"/>
                <a:gridCol w="432676"/>
                <a:gridCol w="432676"/>
                <a:gridCol w="432676"/>
                <a:gridCol w="1345353"/>
                <a:gridCol w="567888"/>
                <a:gridCol w="567888"/>
                <a:gridCol w="432676"/>
                <a:gridCol w="432676"/>
                <a:gridCol w="432676"/>
                <a:gridCol w="432676"/>
              </a:tblGrid>
              <a:tr h="1420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peaks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fraction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525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 peak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 ChIP peak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 peak</a:t>
                      </a:r>
                    </a:p>
                  </a:txBody>
                  <a:tcPr marL="6763" marR="6763" marT="6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 ChIP peak</a:t>
                      </a:r>
                    </a:p>
                  </a:txBody>
                  <a:tcPr marL="6763" marR="6763" marT="676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 peak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 ChIP peak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525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6763" marR="6763" marT="6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6763" marR="6763" marT="6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6763" marR="6763" marT="6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6763" marR="6763" marT="6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251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A549-FOSL2-HA-ENCFF374ZCG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18,729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14,625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A549-FOSL2-HA-ENCFF374ZCG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A2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B7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2013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A549-eGFP-FOSL2-Snyder-IDR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22,880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11,950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A549-eGFP-FOSL2-Snyder-IDR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26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C7A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251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CUT&amp;RUN-1uL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14,147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8,243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6,345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14,540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TTAGGC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0.52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A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0.48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4AF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976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C2A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0.30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8C5A"/>
                    </a:solidFill>
                  </a:tcPr>
                </a:tc>
              </a:tr>
              <a:tr h="135251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CUT&amp;RUN-1uL.maxFL120bp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11,350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8,977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3,963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19,271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TTAGGC.maxFL120bp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0.53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7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763A"/>
                    </a:solidFill>
                  </a:tcPr>
                </a:tc>
              </a:tr>
              <a:tr h="142013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CUT&amp;RUN-1uL.minFL150bp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11,751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7,006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3,666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8,614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TTAGGC.minFL150bp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9B7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BEA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98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C1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0.30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CE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8B59"/>
                    </a:solidFill>
                  </a:tcPr>
                </a:tc>
              </a:tr>
              <a:tr h="135251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CUT&amp;RUN-0.25uL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11,459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6,472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3,006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7,586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97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C2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95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C4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D0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78955"/>
                    </a:solidFill>
                  </a:tcPr>
                </a:tc>
              </a:tr>
              <a:tr h="135251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CUT&amp;RUN-0.25uL.maxFL120bp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9,968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7,504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2,620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10,830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2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1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F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7A40"/>
                    </a:solidFill>
                  </a:tcPr>
                </a:tc>
              </a:tr>
              <a:tr h="142013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CUT&amp;RUN-0.25uL.minFL150bp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8,088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5,042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1,315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3,805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885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99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0.38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C0A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5C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844F"/>
                    </a:solidFill>
                  </a:tcPr>
                </a:tc>
              </a:tr>
              <a:tr h="135251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CUT&amp;RUN-0.5uL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12,472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7,088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4,131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10,231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A0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B9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C3A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D0B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78956"/>
                    </a:solidFill>
                  </a:tcPr>
                </a:tc>
              </a:tr>
              <a:tr h="135251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CUT&amp;RUN-0.5uL.maxFL120bp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11,619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8,328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4,192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16,649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0.49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0.51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B8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9F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0.20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E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7B41"/>
                    </a:solidFill>
                  </a:tcPr>
                </a:tc>
              </a:tr>
              <a:tr h="142013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CUT&amp;RUN-0.5uL.minFL150bp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8,542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5,389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1,538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4,398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8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0.30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CE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9A6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0.39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4C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854F"/>
                    </a:solidFill>
                  </a:tcPr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 rot="16200000">
            <a:off x="149320" y="1390650"/>
            <a:ext cx="11430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MACS2 calls</a:t>
            </a: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 rot="16200000">
            <a:off x="149804" y="3448050"/>
            <a:ext cx="11430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post-IDR calls</a:t>
            </a: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143001" y="2735034"/>
          <a:ext cx="7772399" cy="1478443"/>
        </p:xfrm>
        <a:graphic>
          <a:graphicData uri="http://schemas.openxmlformats.org/drawingml/2006/table">
            <a:tbl>
              <a:tblPr/>
              <a:tblGrid>
                <a:gridCol w="386206"/>
                <a:gridCol w="1466377"/>
                <a:gridCol w="386206"/>
                <a:gridCol w="386206"/>
                <a:gridCol w="386206"/>
                <a:gridCol w="386206"/>
                <a:gridCol w="386206"/>
                <a:gridCol w="1430170"/>
                <a:gridCol w="506896"/>
                <a:gridCol w="506896"/>
                <a:gridCol w="386206"/>
                <a:gridCol w="386206"/>
                <a:gridCol w="386206"/>
                <a:gridCol w="386206"/>
              </a:tblGrid>
              <a:tr h="126724">
                <a:tc gridSpan="14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post-IDR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6724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4" marR="6034" marT="60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4" marR="6034" marT="60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peaks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4" marR="6034" marT="60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4" marR="6034" marT="60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4" marR="6034" marT="60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4" marR="6034" marT="60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fraction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0689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4" marR="6034" marT="60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 peak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 ChIP peak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 peak</a:t>
                      </a:r>
                    </a:p>
                  </a:txBody>
                  <a:tcPr marL="6034" marR="6034" marT="6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 ChIP peak</a:t>
                      </a:r>
                    </a:p>
                  </a:txBody>
                  <a:tcPr marL="6034" marR="6034" marT="603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 peak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 ChIP peak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0689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4" marR="6034" marT="60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6034" marR="6034" marT="6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6034" marR="6034" marT="6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6034" marR="6034" marT="6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6034" marR="6034" marT="6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689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4" marR="6034" marT="60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A549-eGFP-FOSL2-Snyder-IDR-MACS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24,321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8,622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A549-eGFP-FOSL2-Snyder-IDR-MACS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585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D4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6724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4" marR="6034" marT="60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A549-eGFP-FOSL2-Snyder-IDR-SPP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22,880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11,950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A549-eGFP-FOSL2-Snyder-IDR-SPP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26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C7A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68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vs-MACS-IDR-ChIP</a:t>
                      </a:r>
                    </a:p>
                  </a:txBody>
                  <a:tcPr marL="6034" marR="6034" marT="6034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CUT&amp;RUN-all_reads-IDR-MACS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15,652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6,184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4,823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8,350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vs-MACS-IDR-ChIP</a:t>
                      </a:r>
                    </a:p>
                  </a:txBody>
                  <a:tcPr marL="6034" marR="6034" marT="6034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CUT&amp;RUN-all_reads-IDR-MACS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98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0.38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7895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D0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C3A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9669"/>
                    </a:solidFill>
                  </a:tcPr>
                </a:tc>
              </a:tr>
              <a:tr h="120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CUT&amp;RUN.maxFL120bp-IDR-MACS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8,969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4,002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593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1,757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CUT&amp;RUN.maxFL120bp-IDR-MACS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3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E6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34E"/>
                    </a:solidFill>
                  </a:tcPr>
                </a:tc>
              </a:tr>
              <a:tr h="1267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CUT&amp;RUN.minFL150bp-IDR-MACS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11,978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5,317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2,352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4,247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CUT&amp;RUN.minFL150bp-IDR-MACS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875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2B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CCB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4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9566"/>
                    </a:solidFill>
                  </a:tcPr>
                </a:tc>
              </a:tr>
              <a:tr h="12068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vs-SPP-IDR-ChIP</a:t>
                      </a:r>
                    </a:p>
                  </a:txBody>
                  <a:tcPr marL="6034" marR="6034" marT="6034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CUT&amp;RUN-all_reads-IDR-MACS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15,558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6,614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4,917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7,920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vs-SPP-IDR-ChIP</a:t>
                      </a:r>
                    </a:p>
                  </a:txBody>
                  <a:tcPr marL="6034" marR="6034" marT="6034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CUT&amp;RUN-all_reads-IDR-MACS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966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C3A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8B5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0.30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CE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0.38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C0A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996D"/>
                    </a:solidFill>
                  </a:tcPr>
                </a:tc>
              </a:tr>
              <a:tr h="120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CUT&amp;RUN.maxFL120bp-IDR-MACS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8,934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4,004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628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1,755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CUT&amp;RUN.maxFL120bp-IDR-MACS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33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0.16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E6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4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550"/>
                    </a:solidFill>
                  </a:tcPr>
                </a:tc>
              </a:tr>
              <a:tr h="1267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CUT&amp;RUN.minFL150bp-IDR-MACS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11,942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5,665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2,388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3,899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CUT&amp;RUN.minFL150bp-IDR-MACS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85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4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8F5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0.32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CA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0.38</a:t>
                      </a:r>
                    </a:p>
                  </a:txBody>
                  <a:tcPr marL="6034" marR="6034" marT="60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C0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6034" marR="6034" marT="60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996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506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Distance to motif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59" y="1147160"/>
            <a:ext cx="2849181" cy="284918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760" y="1147160"/>
            <a:ext cx="2849181" cy="284918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1147160"/>
            <a:ext cx="2849181" cy="2849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A549 CTCF post-IDR peak calls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438402" y="444608"/>
          <a:ext cx="4495798" cy="4476093"/>
        </p:xfrm>
        <a:graphic>
          <a:graphicData uri="http://schemas.openxmlformats.org/drawingml/2006/table">
            <a:tbl>
              <a:tblPr/>
              <a:tblGrid>
                <a:gridCol w="3029580"/>
                <a:gridCol w="128774"/>
                <a:gridCol w="334361"/>
                <a:gridCol w="334361"/>
                <a:gridCol w="334361"/>
                <a:gridCol w="334361"/>
              </a:tblGrid>
              <a:tr h="32497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DataSet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</a:t>
                      </a:r>
                    </a:p>
                  </a:txBody>
                  <a:tcPr marL="6784" marR="6784" marT="6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4" marR="6784" marT="6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2018-09-05-SCGPM_CUT-RUN-test1-CTCF.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MACS2.IDR-0.05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4" marR="6784" marT="678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2018-09-05-SCGPM_CUT-RUN-test1-CTCF.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maxFL120bp.MACS2.IDR-0.05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4" marR="6784" marT="678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2018-09-05-SCGPM_CUT-RUN-test1-CTCF.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minFL150bp.MACS2.IDR-0.05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4" marR="6784" marT="678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A549-CTCF-Snyder-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ENCFF543VGD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4" marR="6784" marT="678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0861"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4" marR="6784" marT="6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Regions</a:t>
                      </a:r>
                    </a:p>
                  </a:txBody>
                  <a:tcPr marL="6784" marR="6784" marT="67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48243</a:t>
                      </a:r>
                    </a:p>
                  </a:txBody>
                  <a:tcPr marL="6784" marR="6784" marT="6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22862</a:t>
                      </a:r>
                    </a:p>
                  </a:txBody>
                  <a:tcPr marL="6784" marR="6784" marT="6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F8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40514</a:t>
                      </a:r>
                    </a:p>
                  </a:txBody>
                  <a:tcPr marL="6784" marR="6784" marT="6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42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46775</a:t>
                      </a:r>
                    </a:p>
                  </a:txBody>
                  <a:tcPr marL="6784" marR="6784" marT="67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A08"/>
                    </a:solidFill>
                  </a:tcPr>
                </a:tc>
              </a:tr>
              <a:tr h="271376"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2018-09-05-SCGPM_CUT-RUN-test1-CTCF.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MACS2.IDR-0.05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4" marR="6784" marT="67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48243</a:t>
                      </a:r>
                    </a:p>
                  </a:txBody>
                  <a:tcPr marL="6784" marR="6784" marT="6784" marB="0" vert="vert27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B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A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A5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36F"/>
                    </a:solidFill>
                  </a:tcPr>
                </a:tc>
              </a:tr>
              <a:tr h="271376"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2018-09-05-SCGPM_CUT-RUN-test1-CTCF.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maxFL120bp.MACS2.IDR-0.05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4" marR="6784" marT="67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22862</a:t>
                      </a:r>
                    </a:p>
                  </a:txBody>
                  <a:tcPr marL="6784" marR="6784" marT="6784" marB="0" vert="vert27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F8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C3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B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04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4B"/>
                    </a:solidFill>
                  </a:tcPr>
                </a:tc>
              </a:tr>
              <a:tr h="271376"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2018-09-05-SCGPM_CUT-RUN-test1-CTCF.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minFL150bp.MACS2.IDR-0.05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4" marR="6784" marT="67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40514</a:t>
                      </a:r>
                    </a:p>
                  </a:txBody>
                  <a:tcPr marL="6784" marR="6784" marT="6784" marB="0" vert="vert27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4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C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0.52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3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B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C61"/>
                    </a:solidFill>
                  </a:tcPr>
                </a:tc>
              </a:tr>
              <a:tr h="271376"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A549-CTCF-Snyder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-ENCFF543VGD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4" marR="6784" marT="67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46775</a:t>
                      </a:r>
                    </a:p>
                  </a:txBody>
                  <a:tcPr marL="6784" marR="6784" marT="6784" marB="0" vert="vert27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3A0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A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4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B3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380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A549 CTCF post-IDR peak calls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356337"/>
              </p:ext>
            </p:extLst>
          </p:nvPr>
        </p:nvGraphicFramePr>
        <p:xfrm>
          <a:off x="990603" y="438150"/>
          <a:ext cx="7772397" cy="1441270"/>
        </p:xfrm>
        <a:graphic>
          <a:graphicData uri="http://schemas.openxmlformats.org/drawingml/2006/table">
            <a:tbl>
              <a:tblPr/>
              <a:tblGrid>
                <a:gridCol w="1055981"/>
                <a:gridCol w="456640"/>
                <a:gridCol w="456640"/>
                <a:gridCol w="456640"/>
                <a:gridCol w="456640"/>
                <a:gridCol w="456640"/>
                <a:gridCol w="1160628"/>
                <a:gridCol w="723014"/>
                <a:gridCol w="723014"/>
                <a:gridCol w="456640"/>
                <a:gridCol w="456640"/>
                <a:gridCol w="456640"/>
                <a:gridCol w="456640"/>
              </a:tblGrid>
              <a:tr h="149835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35" marR="7135" marT="71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peaks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35" marR="7135" marT="71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35" marR="7135" marT="71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35" marR="7135" marT="71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35" marR="7135" marT="71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fraction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270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 peak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 ChIP peak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 peak</a:t>
                      </a:r>
                    </a:p>
                  </a:txBody>
                  <a:tcPr marL="7135" marR="7135" marT="713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 ChIP peak</a:t>
                      </a:r>
                    </a:p>
                  </a:txBody>
                  <a:tcPr marL="7135" marR="7135" marT="713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 peak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 ChIP peak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270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7135" marR="7135" marT="7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7135" marR="7135" marT="7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7135" marR="7135" marT="7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7135" marR="7135" marT="7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00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ENCODE A549 CTCF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39,669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7,106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ENCODE A549 CTCF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F73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E6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2700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ACTTGA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29,650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5,376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5,325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13,168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ACTTGA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0.35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3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E6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0B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6"/>
                    </a:solidFill>
                  </a:tcPr>
                </a:tc>
              </a:tr>
              <a:tr h="142700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ACTTGA.maxFL120bp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20,710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3,098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2,048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11,643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ACTTGA.maxFL120bp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6F3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A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E7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235"/>
                    </a:solidFill>
                  </a:tcPr>
                </a:tc>
              </a:tr>
              <a:tr h="142700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ACTTGA.minFL150bp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24,321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5,645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3,276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7,349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ACTTGA.minFL150bp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5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4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79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E0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</a:tr>
              <a:tr h="142700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TTAGGC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28,644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4,318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4,283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8,360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TTAGGC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85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1B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6F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A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262"/>
                    </a:solidFill>
                  </a:tcPr>
                </a:tc>
              </a:tr>
              <a:tr h="142700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TTAGGC.maxFL120bp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18,679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2,822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1,770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9,450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TTAGGC.maxFL120bp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26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6F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A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0.16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E5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437"/>
                    </a:solidFill>
                  </a:tcPr>
                </a:tc>
              </a:tr>
              <a:tr h="149835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TTAGGC.minFL150bp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23,663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4,791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2,796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5,029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TTAGGC.minFL150bp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7D4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0.22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753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4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</a:t>
                      </a:r>
                    </a:p>
                  </a:txBody>
                  <a:tcPr marL="7135" marR="7135" marT="713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4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7135" marR="7135" marT="713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9567"/>
                    </a:solidFill>
                  </a:tcPr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 rot="16200000">
            <a:off x="149320" y="1390650"/>
            <a:ext cx="11430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MACS2 calls</a:t>
            </a: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 rot="16200000">
            <a:off x="149804" y="3448050"/>
            <a:ext cx="11430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post-IDR calls</a:t>
            </a: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126945"/>
              </p:ext>
            </p:extLst>
          </p:nvPr>
        </p:nvGraphicFramePr>
        <p:xfrm>
          <a:off x="1066804" y="3064462"/>
          <a:ext cx="7772396" cy="1031288"/>
        </p:xfrm>
        <a:graphic>
          <a:graphicData uri="http://schemas.openxmlformats.org/drawingml/2006/table">
            <a:tbl>
              <a:tblPr/>
              <a:tblGrid>
                <a:gridCol w="1535599"/>
                <a:gridCol w="402780"/>
                <a:gridCol w="402780"/>
                <a:gridCol w="402780"/>
                <a:gridCol w="402780"/>
                <a:gridCol w="402780"/>
                <a:gridCol w="1340503"/>
                <a:gridCol w="635637"/>
                <a:gridCol w="635637"/>
                <a:gridCol w="402780"/>
                <a:gridCol w="402780"/>
                <a:gridCol w="402780"/>
                <a:gridCol w="402780"/>
              </a:tblGrid>
              <a:tr h="132055">
                <a:tc gridSpan="13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post-IDR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2055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8" marR="6288" marT="628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peaks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8" marR="6288" marT="628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8" marR="6288" marT="628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8" marR="6288" marT="628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8" marR="6288" marT="628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fraction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5767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 peak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 ChIP peak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 peak</a:t>
                      </a:r>
                    </a:p>
                  </a:txBody>
                  <a:tcPr marL="6288" marR="6288" marT="62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 ChIP peak</a:t>
                      </a:r>
                    </a:p>
                  </a:txBody>
                  <a:tcPr marL="6288" marR="6288" marT="628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 peak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 ChIP peak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5767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6288" marR="6288" marT="6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6288" marR="6288" marT="6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6288" marR="6288" marT="6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6288" marR="6288" marT="6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055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SPP A549 CTCF ENCODE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39,669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7,106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SPP A549 CTCF ENCODE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73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6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767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CUT&amp;RUN-all_reads-IDR-MACS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31,360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3,672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5,530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7,681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CUT&amp;RUN-all_reads-IDR-MACS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6875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D2B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EE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BA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E9F75"/>
                    </a:solidFill>
                  </a:tcPr>
                </a:tc>
              </a:tr>
              <a:tr h="125767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CUT&amp;RUN.maxFL120bp-IDR-MACS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18,729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2,053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718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1,362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CUT&amp;RUN.maxFL120bp-IDR-MACS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F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0.35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4"/>
                    </a:solidFill>
                  </a:tcPr>
                </a:tc>
              </a:tr>
              <a:tr h="132055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CUT&amp;RUN.minFL150bp-IDR-MACS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28,009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4,307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3,452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4,746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CUT&amp;RUN.minFL150bp-IDR-MACS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7B4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0.20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DE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70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</a:t>
                      </a:r>
                    </a:p>
                  </a:txBody>
                  <a:tcPr marL="6288" marR="6288" marT="62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BA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6288" marR="6288" marT="628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9F7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774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Distance to motif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43" y="1148020"/>
            <a:ext cx="2838858" cy="28474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943" y="1148020"/>
            <a:ext cx="2838858" cy="28474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5543" y="1148020"/>
            <a:ext cx="2838858" cy="284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90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K562 GATA1 post-IDR peak calls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986174"/>
              </p:ext>
            </p:extLst>
          </p:nvPr>
        </p:nvGraphicFramePr>
        <p:xfrm>
          <a:off x="1447798" y="628463"/>
          <a:ext cx="5029201" cy="4229287"/>
        </p:xfrm>
        <a:graphic>
          <a:graphicData uri="http://schemas.openxmlformats.org/drawingml/2006/table">
            <a:tbl>
              <a:tblPr/>
              <a:tblGrid>
                <a:gridCol w="3389024"/>
                <a:gridCol w="144053"/>
                <a:gridCol w="374031"/>
                <a:gridCol w="374031"/>
                <a:gridCol w="374031"/>
                <a:gridCol w="374031"/>
              </a:tblGrid>
              <a:tr h="2868769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#DataSet:</a:t>
                      </a:r>
                    </a:p>
                  </a:txBody>
                  <a:tcPr marL="7589" marR="7589" marT="75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9" marR="7589" marT="75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2018-10-08-NF_Gata1_250.</a:t>
                      </a: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MACS2.IDR-0.05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9" marR="7589" marT="7589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2018-10-08-NF_Gata1_250.</a:t>
                      </a: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maxFL120bp.MACS2.IDR-0.05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9" marR="7589" marT="7589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2018-10-08-NF_Gata1_250.</a:t>
                      </a: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minFL120bp.MACS2.IDR-0.05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9" marR="7589" marT="7589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K562-GATA1-Snyder-</a:t>
                      </a: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ENCFF632NQI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9" marR="7589" marT="7589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222">
                <a:tc>
                  <a:txBody>
                    <a:bodyPr/>
                    <a:lstStyle/>
                    <a:p>
                      <a:pPr algn="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9" marR="7589" marT="75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Regions</a:t>
                      </a:r>
                    </a:p>
                  </a:txBody>
                  <a:tcPr marL="7589" marR="7589" marT="75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11221</a:t>
                      </a:r>
                    </a:p>
                  </a:txBody>
                  <a:tcPr marL="7589" marR="7589" marT="75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33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3531</a:t>
                      </a:r>
                    </a:p>
                  </a:txBody>
                  <a:tcPr marL="7589" marR="7589" marT="75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EC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4270</a:t>
                      </a:r>
                    </a:p>
                  </a:txBody>
                  <a:tcPr marL="7589" marR="7589" marT="75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4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14605</a:t>
                      </a:r>
                    </a:p>
                  </a:txBody>
                  <a:tcPr marL="7589" marR="7589" marT="75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</a:tr>
              <a:tr h="303574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2018-10-08-NF_Gata1_250.</a:t>
                      </a: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MACS2.IDR-0.05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9" marR="7589" marT="75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11221</a:t>
                      </a:r>
                    </a:p>
                  </a:txBody>
                  <a:tcPr marL="7589" marR="7589" marT="7589" marB="0" vert="vert27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633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B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5C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1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0.39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FB3"/>
                    </a:solidFill>
                  </a:tcPr>
                </a:tc>
              </a:tr>
              <a:tr h="303574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2018-10-08-NF_Gata1_250.</a:t>
                      </a: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maxFL120bp.MACS2.IDR-0.05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9" marR="7589" marT="75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3531</a:t>
                      </a:r>
                    </a:p>
                  </a:txBody>
                  <a:tcPr marL="7589" marR="7589" marT="7589" marB="0" vert="vert27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EC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D3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B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C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0.53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396"/>
                    </a:solidFill>
                  </a:tcPr>
                </a:tc>
              </a:tr>
              <a:tr h="303574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2018-10-08-NF_Gata1_250.</a:t>
                      </a: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minFL120bp.MACS2.IDR-0.05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9" marR="7589" marT="75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4270</a:t>
                      </a:r>
                    </a:p>
                  </a:txBody>
                  <a:tcPr marL="7589" marR="7589" marT="7589" marB="0" vert="vert27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4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F4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B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EB0"/>
                    </a:solidFill>
                  </a:tcPr>
                </a:tc>
              </a:tr>
              <a:tr h="303574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K562-GATA1-Snyder-</a:t>
                      </a: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ENCFF632NQI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9" marR="7589" marT="75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14605</a:t>
                      </a:r>
                    </a:p>
                  </a:txBody>
                  <a:tcPr marL="7589" marR="7589" marT="7589" marB="0" vert="vert27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6C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B3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687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K562 GATA1 post-IDR peak calls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 rot="16200000">
            <a:off x="149320" y="1390650"/>
            <a:ext cx="11430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MACS2 calls</a:t>
            </a: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 rot="16200000">
            <a:off x="149804" y="3448050"/>
            <a:ext cx="11430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post-IDR calls</a:t>
            </a: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595500"/>
              </p:ext>
            </p:extLst>
          </p:nvPr>
        </p:nvGraphicFramePr>
        <p:xfrm>
          <a:off x="990600" y="1096093"/>
          <a:ext cx="7772401" cy="893911"/>
        </p:xfrm>
        <a:graphic>
          <a:graphicData uri="http://schemas.openxmlformats.org/drawingml/2006/table">
            <a:tbl>
              <a:tblPr/>
              <a:tblGrid>
                <a:gridCol w="1342963"/>
                <a:gridCol w="402889"/>
                <a:gridCol w="402889"/>
                <a:gridCol w="402889"/>
                <a:gridCol w="402889"/>
                <a:gridCol w="402889"/>
                <a:gridCol w="1527621"/>
                <a:gridCol w="637908"/>
                <a:gridCol w="637908"/>
                <a:gridCol w="402889"/>
                <a:gridCol w="402889"/>
                <a:gridCol w="402889"/>
                <a:gridCol w="402889"/>
              </a:tblGrid>
              <a:tr h="132198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5" marR="6295" marT="6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peaks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5" marR="6295" marT="6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5" marR="6295" marT="6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5" marR="6295" marT="6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5" marR="6295" marT="6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fraction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5903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 peak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 ChIP peak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 peak</a:t>
                      </a:r>
                    </a:p>
                  </a:txBody>
                  <a:tcPr marL="6295" marR="6295" marT="62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 ChIP peak</a:t>
                      </a:r>
                    </a:p>
                  </a:txBody>
                  <a:tcPr marL="6295" marR="6295" marT="629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 peak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 ChIP peak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5903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6295" marR="6295" marT="6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6295" marR="6295" marT="6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6295" marR="6295" marT="6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6295" marR="6295" marT="6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903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ENCODE K562 GATA1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6,328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8,277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ENCODE K562 GATA1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B89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A1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5903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Fixated_Gata1_250_a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Fixated_Gata1_250_a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3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</a:tr>
              <a:tr h="125903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NF_Gata1_250_a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1,108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1,738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518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5,873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NF_Gata1_250_a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0.39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A6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</a:tr>
              <a:tr h="132198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NF_Gata1_250_b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1,123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1,631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467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4,910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NF_Gata1_250_b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C7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2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0.41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BC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0.59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9D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682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40290"/>
              </p:ext>
            </p:extLst>
          </p:nvPr>
        </p:nvGraphicFramePr>
        <p:xfrm>
          <a:off x="990600" y="3085174"/>
          <a:ext cx="7772404" cy="1010576"/>
        </p:xfrm>
        <a:graphic>
          <a:graphicData uri="http://schemas.openxmlformats.org/drawingml/2006/table">
            <a:tbl>
              <a:tblPr/>
              <a:tblGrid>
                <a:gridCol w="1480457"/>
                <a:gridCol w="394789"/>
                <a:gridCol w="394789"/>
                <a:gridCol w="394789"/>
                <a:gridCol w="394789"/>
                <a:gridCol w="394789"/>
                <a:gridCol w="1492794"/>
                <a:gridCol w="623026"/>
                <a:gridCol w="623026"/>
                <a:gridCol w="394789"/>
                <a:gridCol w="394789"/>
                <a:gridCol w="394789"/>
                <a:gridCol w="394789"/>
              </a:tblGrid>
              <a:tr h="129403">
                <a:tc gridSpan="13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post-IDR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9403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peaks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fraction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324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 peak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 ChIP peak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 peak</a:t>
                      </a:r>
                    </a:p>
                  </a:txBody>
                  <a:tcPr marL="6162" marR="6162" marT="616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 ChIP peak</a:t>
                      </a:r>
                    </a:p>
                  </a:txBody>
                  <a:tcPr marL="6162" marR="6162" marT="616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 peak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 ChIP peak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324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motif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403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ENCODE K562 GATA1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6,328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8,277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ENCODE K562 GATA1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B89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A1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24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CUT&amp;RUN-all_reads-IDR-MACS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2,137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2,192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1,130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5,762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CUT&amp;RUN-all_reads-IDR-MACS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0.39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BFA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9A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0.49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3AE8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0.51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3AB8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0.16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E4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7539"/>
                    </a:solidFill>
                  </a:tcPr>
                </a:tc>
              </a:tr>
              <a:tr h="12324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CUT&amp;RUN.maxFL120bp-IDR-MACS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939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934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1,442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CUT&amp;RUN.maxFL120bp-IDR-MACS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0.53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7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0.50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C8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0.50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A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6F31"/>
                    </a:solidFill>
                  </a:tcPr>
                </a:tc>
              </a:tr>
              <a:tr h="129403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CUT&amp;RUN.minFL150bp-IDR-MACS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917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799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455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2,099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CUT&amp;RUN.minFL150bp-IDR-MACS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BD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9C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0.53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A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2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</a:t>
                      </a:r>
                    </a:p>
                  </a:txBody>
                  <a:tcPr marL="6162" marR="6162" marT="61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6162" marR="6162" marT="616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773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726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Distance to motif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12" y="1147160"/>
            <a:ext cx="2874988" cy="28491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147160"/>
            <a:ext cx="2874988" cy="28491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612" y="1147160"/>
            <a:ext cx="2874988" cy="2849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39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71896</TotalTime>
  <Words>855</Words>
  <Application>Microsoft Office PowerPoint</Application>
  <PresentationFormat>On-screen Show (16:9)</PresentationFormat>
  <Paragraphs>692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2013</cp:revision>
  <dcterms:created xsi:type="dcterms:W3CDTF">2009-02-17T08:29:48Z</dcterms:created>
  <dcterms:modified xsi:type="dcterms:W3CDTF">2019-01-28T09:41:45Z</dcterms:modified>
</cp:coreProperties>
</file>