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10"/>
  </p:notesMasterIdLst>
  <p:sldIdLst>
    <p:sldId id="515" r:id="rId2"/>
    <p:sldId id="528" r:id="rId3"/>
    <p:sldId id="527" r:id="rId4"/>
    <p:sldId id="552" r:id="rId5"/>
    <p:sldId id="548" r:id="rId6"/>
    <p:sldId id="550" r:id="rId7"/>
    <p:sldId id="541" r:id="rId8"/>
    <p:sldId id="551" r:id="rId9"/>
  </p:sldIdLst>
  <p:sldSz cx="9144000" cy="5143500" type="screen16x9"/>
  <p:notesSz cx="6858000" cy="91440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FFFFA3"/>
    <a:srgbClr val="FFFF93"/>
    <a:srgbClr val="FFFFFF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96433" autoAdjust="0"/>
  </p:normalViewPr>
  <p:slideViewPr>
    <p:cSldViewPr>
      <p:cViewPr varScale="1">
        <p:scale>
          <a:sx n="145" d="100"/>
          <a:sy n="145" d="100"/>
        </p:scale>
        <p:origin x="24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2018-11-09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39576" indent="0" algn="ctr">
              <a:buNone/>
            </a:lvl2pPr>
            <a:lvl3pPr marL="879152" indent="0" algn="ctr">
              <a:buNone/>
            </a:lvl3pPr>
            <a:lvl4pPr marL="1318728" indent="0" algn="ctr">
              <a:buNone/>
            </a:lvl4pPr>
            <a:lvl5pPr marL="1758303" indent="0" algn="ctr">
              <a:buNone/>
            </a:lvl5pPr>
            <a:lvl6pPr marL="2197879" indent="0" algn="ctr">
              <a:buNone/>
            </a:lvl6pPr>
            <a:lvl7pPr marL="2637455" indent="0" algn="ctr">
              <a:buNone/>
            </a:lvl7pPr>
            <a:lvl8pPr marL="3077031" indent="0" algn="ctr">
              <a:buNone/>
            </a:lvl8pPr>
            <a:lvl9pPr marL="3516607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2018-11-09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5" y="1086978"/>
            <a:ext cx="9021537" cy="11455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5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5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2018-11-09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11680" cy="438864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2018-11-09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2018-11-09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8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2018-11-09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499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2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2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2018-11-09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2018-11-09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2018-11-09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2018-11-09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3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2018-11-09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7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2018-11-09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1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2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50008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lIns="87916" tIns="43957" rIns="87916" bIns="87916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 lIns="87916" tIns="43957" rIns="87916" bIns="4395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4643438"/>
            <a:ext cx="2476499" cy="357188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2018-11-09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746" indent="-263746" algn="l" rtl="0" eaLnBrk="1" latinLnBrk="0" hangingPunct="1">
        <a:spcBef>
          <a:spcPts val="557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91" indent="-219788" algn="l" rtl="0" eaLnBrk="1" latinLnBrk="0" hangingPunct="1">
        <a:spcBef>
          <a:spcPts val="355"/>
        </a:spcBef>
        <a:buClr>
          <a:schemeClr val="accent2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36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82" indent="-219788" algn="l" rtl="0" eaLnBrk="1" latinLnBrk="0" hangingPunct="1">
        <a:spcBef>
          <a:spcPts val="35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28" indent="-219788" algn="l" rtl="0" eaLnBrk="1" latinLnBrk="0" hangingPunct="1">
        <a:spcBef>
          <a:spcPts val="35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473" indent="-219788" algn="l" rtl="0" eaLnBrk="1" latinLnBrk="0" hangingPunct="1">
        <a:spcBef>
          <a:spcPts val="355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46219" indent="-219788" algn="l" rtl="0" eaLnBrk="1" latinLnBrk="0" hangingPunct="1">
        <a:spcBef>
          <a:spcPts val="355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09965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709" indent="-219788" algn="l" rtl="0" eaLnBrk="1" latinLnBrk="0" hangingPunct="1">
        <a:spcBef>
          <a:spcPts val="355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Dataset stats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145799"/>
              </p:ext>
            </p:extLst>
          </p:nvPr>
        </p:nvGraphicFramePr>
        <p:xfrm>
          <a:off x="304800" y="438150"/>
          <a:ext cx="855577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Worksheet" r:id="rId3" imgW="12401370" imgH="552627" progId="Excel.Sheet.8">
                  <p:embed/>
                </p:oleObj>
              </mc:Choice>
              <mc:Fallback>
                <p:oleObj name="Worksheet" r:id="rId3" imgW="12401370" imgH="55262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438150"/>
                        <a:ext cx="8555774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171816"/>
              </p:ext>
            </p:extLst>
          </p:nvPr>
        </p:nvGraphicFramePr>
        <p:xfrm>
          <a:off x="304803" y="869171"/>
          <a:ext cx="8555772" cy="711978"/>
        </p:xfrm>
        <a:graphic>
          <a:graphicData uri="http://schemas.openxmlformats.org/drawingml/2006/table">
            <a:tbl>
              <a:tblPr/>
              <a:tblGrid>
                <a:gridCol w="1100616"/>
                <a:gridCol w="2833868"/>
                <a:gridCol w="485311"/>
                <a:gridCol w="485311"/>
                <a:gridCol w="485311"/>
                <a:gridCol w="485311"/>
                <a:gridCol w="485311"/>
                <a:gridCol w="667303"/>
                <a:gridCol w="493978"/>
                <a:gridCol w="545975"/>
                <a:gridCol w="487477"/>
              </a:tblGrid>
              <a:tr h="118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1" u="none" strike="noStrike">
                          <a:effectLst/>
                          <a:latin typeface="Arial" panose="020B0604020202020204" pitchFamily="34" charset="0"/>
                        </a:rPr>
                        <a:t>Homo sapiens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hg19-male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SCGPM_CUT-RUN-test3_A549-FOSL2-GFP-0.25uL-AY8CK_L1_ACAGTG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0.82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86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28,523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341,514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28,368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7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333,938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2x25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9,995,714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DB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6,158,716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A3DD"/>
                    </a:solidFill>
                  </a:tcPr>
                </a:tc>
              </a:tr>
              <a:tr h="118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1" u="none" strike="noStrike">
                          <a:effectLst/>
                          <a:latin typeface="Arial" panose="020B0604020202020204" pitchFamily="34" charset="0"/>
                        </a:rPr>
                        <a:t>Homo sapiens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hg19-male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SCGPM_CUT-RUN-test3_A549-FOSL2-GFP-0.25uL-AY8CK_L1_ACAGTG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8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30,922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425,817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30,833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419,065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2x25-maxFL120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3,160,192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6,158,716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0.26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2F5"/>
                    </a:solidFill>
                  </a:tcPr>
                </a:tc>
              </a:tr>
              <a:tr h="118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1" u="none" strike="noStrike">
                          <a:effectLst/>
                          <a:latin typeface="Arial" panose="020B0604020202020204" pitchFamily="34" charset="0"/>
                        </a:rPr>
                        <a:t>Homo sapiens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hg19-male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SCGPM_CUT-RUN-test3_A549-FOSL2-GFP-0.25uL-AY8CK_L1_ACAGTG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0.85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82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18,250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78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256,044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18,138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A6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249,030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2x25-minFL150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6,173,684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6,158,716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C6EA"/>
                    </a:solidFill>
                  </a:tcPr>
                </a:tc>
              </a:tr>
              <a:tr h="118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1" u="none" strike="noStrike">
                          <a:effectLst/>
                          <a:latin typeface="Arial" panose="020B0604020202020204" pitchFamily="34" charset="0"/>
                        </a:rPr>
                        <a:t>Homo sapiens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hg19-male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SCGPM_CUT-RUN-test3_A549-FOSL2-GFP-0.5uL-AY8CK_L1_TGACCA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0.88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7D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33,922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327,251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33,680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318,951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2x25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12,992,012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CF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8,519,150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0.76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A9DF"/>
                    </a:solidFill>
                  </a:tcPr>
                </a:tc>
              </a:tr>
              <a:tr h="118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1" u="none" strike="noStrike">
                          <a:effectLst/>
                          <a:latin typeface="Arial" panose="020B0604020202020204" pitchFamily="34" charset="0"/>
                        </a:rPr>
                        <a:t>Homo sapiens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hg19-male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SCGPM_CUT-RUN-test3_A549-FOSL2-GFP-0.5uL-AY8CK_L1_TGACCA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0.85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82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40,788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423,992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40,653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416,583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2x25-maxFL120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4,618,096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8,519,150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0.27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1F4"/>
                    </a:solidFill>
                  </a:tcPr>
                </a:tc>
              </a:tr>
              <a:tr h="118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1" u="none" strike="noStrike">
                          <a:effectLst/>
                          <a:latin typeface="Arial" panose="020B0604020202020204" pitchFamily="34" charset="0"/>
                        </a:rPr>
                        <a:t>Homo sapiens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hg19-male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SCGPM_CUT-RUN-test3_A549-FOSL2-GFP-0.5uL-AY8CK_L1_TGACCA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0.92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77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19,867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C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231,779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19,705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E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224,004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2x25-minFL150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7,445,120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8,519,150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0.44</a:t>
                      </a:r>
                    </a:p>
                  </a:txBody>
                  <a:tcPr marL="5906" marR="5906" marT="59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E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0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32811"/>
            <a:ext cx="4561935" cy="26778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Fragment length distribution: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" y="1246068"/>
            <a:ext cx="4516766" cy="26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Overlap with ChIP-seq peaks and CTCF motifs: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984617"/>
              </p:ext>
            </p:extLst>
          </p:nvPr>
        </p:nvGraphicFramePr>
        <p:xfrm>
          <a:off x="762000" y="742950"/>
          <a:ext cx="7772397" cy="1927324"/>
        </p:xfrm>
        <a:graphic>
          <a:graphicData uri="http://schemas.openxmlformats.org/drawingml/2006/table">
            <a:tbl>
              <a:tblPr/>
              <a:tblGrid>
                <a:gridCol w="1397184"/>
                <a:gridCol w="432676"/>
                <a:gridCol w="432676"/>
                <a:gridCol w="432676"/>
                <a:gridCol w="432676"/>
                <a:gridCol w="432676"/>
                <a:gridCol w="1345353"/>
                <a:gridCol w="567888"/>
                <a:gridCol w="567888"/>
                <a:gridCol w="432676"/>
                <a:gridCol w="432676"/>
                <a:gridCol w="432676"/>
                <a:gridCol w="432676"/>
              </a:tblGrid>
              <a:tr h="14201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peaks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fraction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525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 peak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ChIP peak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 peak</a:t>
                      </a:r>
                    </a:p>
                  </a:txBody>
                  <a:tcPr marL="6763" marR="6763" marT="6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ChIP peak</a:t>
                      </a:r>
                    </a:p>
                  </a:txBody>
                  <a:tcPr marL="6763" marR="6763" marT="676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 peak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ChIP peak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525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motif</a:t>
                      </a:r>
                    </a:p>
                  </a:txBody>
                  <a:tcPr marL="6763" marR="6763" marT="6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motif</a:t>
                      </a:r>
                    </a:p>
                  </a:txBody>
                  <a:tcPr marL="6763" marR="6763" marT="6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motif</a:t>
                      </a:r>
                    </a:p>
                  </a:txBody>
                  <a:tcPr marL="6763" marR="6763" marT="6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motif</a:t>
                      </a:r>
                    </a:p>
                  </a:txBody>
                  <a:tcPr marL="6763" marR="6763" marT="6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A549-FOSL2-HA-ENCFF374ZCG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18,729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14,625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A549-FOSL2-HA-ENCFF374ZCG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A2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B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01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A549-eGFP-FOSL2-Snyder-IDR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22,880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11,950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A549-eGFP-FOSL2-Snyder-IDR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2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C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CUT&amp;RUN-1uL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14,147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8,243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6,345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14,540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TTAGGC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A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AF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97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C2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CD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8C5A"/>
                    </a:solidFill>
                  </a:tcPr>
                </a:tc>
              </a:tr>
              <a:tr h="13525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CUT&amp;RUN-1uL.maxFL120bp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11,350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8,977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3,963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19,271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TTAGGC.maxFL120bp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2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A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3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763A"/>
                    </a:solidFill>
                  </a:tcPr>
                </a:tc>
              </a:tr>
              <a:tr h="14201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CUT&amp;RUN-1uL.minFL150bp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11,751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7,006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3,666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8,614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TTAGGC.minFL150bp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B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98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8B59"/>
                    </a:solidFill>
                  </a:tcPr>
                </a:tc>
              </a:tr>
              <a:tr h="13525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CUT&amp;RUN-0.25uL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11,459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6,472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3,006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7,586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97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C2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95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C4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8955"/>
                    </a:solidFill>
                  </a:tcPr>
                </a:tc>
              </a:tr>
              <a:tr h="13525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CUT&amp;RUN-0.25uL.maxFL120bp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9,968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7,504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2,620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10,830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A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B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A1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B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7A40"/>
                    </a:solidFill>
                  </a:tcPr>
                </a:tc>
              </a:tr>
              <a:tr h="14201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CUT&amp;RUN-0.25uL.minFL150bp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8,088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5,042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1,315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3,805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99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844F"/>
                    </a:solidFill>
                  </a:tcPr>
                </a:tc>
              </a:tr>
              <a:tr h="13525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CUT&amp;RUN-0.5uL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12,472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7,088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4,131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10,231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A0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B9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96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C3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0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8956"/>
                    </a:solidFill>
                  </a:tcPr>
                </a:tc>
              </a:tr>
              <a:tr h="13525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CUT&amp;RUN-0.5uL.maxFL120bp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11,619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8,328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4,192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16,649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AE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AB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9F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BA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DE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7B41"/>
                    </a:solidFill>
                  </a:tcPr>
                </a:tc>
              </a:tr>
              <a:tr h="142013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CUT&amp;RUN-0.5uL.minFL150bp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8,542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5,389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1,538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4,398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8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A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4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854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Overlap with 1ug CUT&amp;RUN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60895"/>
              </p:ext>
            </p:extLst>
          </p:nvPr>
        </p:nvGraphicFramePr>
        <p:xfrm>
          <a:off x="1371600" y="438150"/>
          <a:ext cx="5029202" cy="4562919"/>
        </p:xfrm>
        <a:graphic>
          <a:graphicData uri="http://schemas.openxmlformats.org/drawingml/2006/table">
            <a:tbl>
              <a:tblPr/>
              <a:tblGrid>
                <a:gridCol w="1945068"/>
                <a:gridCol w="126563"/>
                <a:gridCol w="328619"/>
                <a:gridCol w="328619"/>
                <a:gridCol w="328619"/>
                <a:gridCol w="328619"/>
                <a:gridCol w="328619"/>
                <a:gridCol w="328619"/>
                <a:gridCol w="328619"/>
                <a:gridCol w="328619"/>
                <a:gridCol w="328619"/>
              </a:tblGrid>
              <a:tr h="188284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#DataSet: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file2_test2_0.25ug-all-reads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file2_test2_0.25ug-maxFL120bp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file2_test2_0.25ug-minFL150bp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file2_test2_0.5ug-all-reads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file2_test2_0.5ug-maxFL120bp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file2_test2_0.5ug-minFL150bp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file2_test2_1ug-all-reads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file2_test2_1ug-maxFL120bp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file2_test2_1ug-minFL150bp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396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Regions</a:t>
                      </a:r>
                    </a:p>
                  </a:txBody>
                  <a:tcPr marL="6664" marR="6664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28368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A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30833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F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18138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33680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3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40653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19705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43029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5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43414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30844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F4A"/>
                    </a:solidFill>
                  </a:tcPr>
                </a:tc>
              </a:tr>
              <a:tr h="2665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test2_0.25ug-all-reads</a:t>
                      </a:r>
                    </a:p>
                  </a:txBody>
                  <a:tcPr marL="6664" marR="6664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28368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A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B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E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3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60"/>
                    </a:solidFill>
                  </a:tcPr>
                </a:tc>
              </a:tr>
              <a:tr h="2665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test2_0.25ug-maxFL120bp</a:t>
                      </a:r>
                    </a:p>
                  </a:txBody>
                  <a:tcPr marL="6664" marR="6664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30833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F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6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0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87C"/>
                    </a:solidFill>
                  </a:tcPr>
                </a:tc>
              </a:tr>
              <a:tr h="2665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test2_0.25ug-minFL150bp</a:t>
                      </a:r>
                    </a:p>
                  </a:txBody>
                  <a:tcPr marL="6664" marR="6664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18138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4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F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E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34A"/>
                    </a:solidFill>
                  </a:tcPr>
                </a:tc>
              </a:tr>
              <a:tr h="2665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test2_0.5ug-all-reads</a:t>
                      </a:r>
                    </a:p>
                  </a:txBody>
                  <a:tcPr marL="6664" marR="6664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33680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1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6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E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6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6E"/>
                    </a:solidFill>
                  </a:tcPr>
                </a:tc>
              </a:tr>
              <a:tr h="2665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test2_0.5ug-maxFL120bp</a:t>
                      </a:r>
                    </a:p>
                  </a:txBody>
                  <a:tcPr marL="6664" marR="6664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40653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40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C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E"/>
                    </a:solidFill>
                  </a:tcPr>
                </a:tc>
              </a:tr>
              <a:tr h="2665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test2_0.5ug-minFL150bp</a:t>
                      </a:r>
                    </a:p>
                  </a:txBody>
                  <a:tcPr marL="6664" marR="6664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19705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6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54E"/>
                    </a:solidFill>
                  </a:tcPr>
                </a:tc>
              </a:tr>
              <a:tr h="2665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test2_1ug-all-reads</a:t>
                      </a:r>
                    </a:p>
                  </a:txBody>
                  <a:tcPr marL="6664" marR="6664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43029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5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8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2"/>
                    </a:solidFill>
                  </a:tcPr>
                </a:tc>
              </a:tr>
              <a:tr h="2665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test2_1ug-maxFL120bp</a:t>
                      </a:r>
                    </a:p>
                  </a:txBody>
                  <a:tcPr marL="6664" marR="6664" marT="66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43414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E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92"/>
                    </a:solidFill>
                  </a:tcPr>
                </a:tc>
              </a:tr>
              <a:tr h="266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test2_1ug-minFL150bp</a:t>
                      </a:r>
                    </a:p>
                  </a:txBody>
                  <a:tcPr marL="6664" marR="6664" marT="66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30844</a:t>
                      </a:r>
                    </a:p>
                  </a:txBody>
                  <a:tcPr marL="6664" marR="6664" marT="6664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F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C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3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14350"/>
            <a:ext cx="3096179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0550"/>
            <a:ext cx="3047432" cy="31937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Overlap with ChIP-seq peaks, profile around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peaks, FOSL2 ,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0.5ug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14350"/>
            <a:ext cx="746877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sites                               ChIP-only sites                                    CUT&amp;RUN only sites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16" y="808949"/>
            <a:ext cx="3052284" cy="183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Overlap with ChIP-seq peaks, profile around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peaks,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FOSL2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14350"/>
            <a:ext cx="746877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sites                               ChIP-only sites                                    CUT&amp;RUN only sites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4" y="811379"/>
            <a:ext cx="3157556" cy="2903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29149"/>
            <a:ext cx="3217785" cy="2352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45" y="923805"/>
            <a:ext cx="3277755" cy="19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FOSL2, 0.25ug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43166"/>
            <a:ext cx="136396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motif-centered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68440"/>
            <a:ext cx="22828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MACS2 peak call-centered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445993" y="1466514"/>
            <a:ext cx="16417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ChIP-common sites</a:t>
            </a:r>
          </a:p>
          <a:p>
            <a:pPr algn="ctr"/>
            <a:r>
              <a:rPr lang="en-US" sz="1600" dirty="0" smtClean="0"/>
              <a:t>with motif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974984" y="1492366"/>
            <a:ext cx="16417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ChIP-common sites</a:t>
            </a:r>
          </a:p>
          <a:p>
            <a:pPr algn="ctr"/>
            <a:r>
              <a:rPr lang="en-US" sz="1600" dirty="0" smtClean="0"/>
              <a:t>with motif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901760" y="3515864"/>
            <a:ext cx="1788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CUTnRUN</a:t>
            </a:r>
            <a:r>
              <a:rPr lang="en-US" sz="1600" dirty="0" smtClean="0"/>
              <a:t>-only sites</a:t>
            </a:r>
          </a:p>
          <a:p>
            <a:pPr algn="ctr"/>
            <a:r>
              <a:rPr lang="en-US" sz="1600" dirty="0" smtClean="0"/>
              <a:t>no motif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26914" y="3486409"/>
            <a:ext cx="1788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CUTnRUN</a:t>
            </a:r>
            <a:r>
              <a:rPr lang="en-US" sz="1600" dirty="0" smtClean="0"/>
              <a:t>-only sites</a:t>
            </a:r>
          </a:p>
          <a:p>
            <a:pPr algn="ctr"/>
            <a:r>
              <a:rPr lang="en-US" sz="1600" dirty="0" smtClean="0"/>
              <a:t>with motif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753323" y="4757606"/>
            <a:ext cx="4342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-500                                                    0                                                  500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36254" y="25210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23692" y="59055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1" y="785175"/>
            <a:ext cx="3877949" cy="1938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42575"/>
            <a:ext cx="3877949" cy="1938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85174"/>
            <a:ext cx="3877949" cy="1938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1" y="2918775"/>
            <a:ext cx="3877949" cy="19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FOSL2, 0.5ug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43166"/>
            <a:ext cx="136396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motif-centered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68440"/>
            <a:ext cx="22828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MACS2 peak call-centered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445993" y="1466514"/>
            <a:ext cx="16417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ChIP-common sites</a:t>
            </a:r>
          </a:p>
          <a:p>
            <a:pPr algn="ctr"/>
            <a:r>
              <a:rPr lang="en-US" sz="1600" dirty="0" smtClean="0"/>
              <a:t>with motif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974984" y="1492366"/>
            <a:ext cx="16417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ChIP-common sites</a:t>
            </a:r>
          </a:p>
          <a:p>
            <a:pPr algn="ctr"/>
            <a:r>
              <a:rPr lang="en-US" sz="1600" dirty="0" smtClean="0"/>
              <a:t>with motif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901760" y="3515864"/>
            <a:ext cx="1788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CUTnRUN</a:t>
            </a:r>
            <a:r>
              <a:rPr lang="en-US" sz="1600" dirty="0" smtClean="0"/>
              <a:t>-only sites</a:t>
            </a:r>
          </a:p>
          <a:p>
            <a:pPr algn="ctr"/>
            <a:r>
              <a:rPr lang="en-US" sz="1600" dirty="0" smtClean="0"/>
              <a:t>no motif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26914" y="3486409"/>
            <a:ext cx="1788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CUTnRUN</a:t>
            </a:r>
            <a:r>
              <a:rPr lang="en-US" sz="1600" dirty="0" smtClean="0"/>
              <a:t>-only sites</a:t>
            </a:r>
          </a:p>
          <a:p>
            <a:pPr algn="ctr"/>
            <a:r>
              <a:rPr lang="en-US" sz="1600" dirty="0" smtClean="0"/>
              <a:t>with motif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753323" y="4757606"/>
            <a:ext cx="4342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-500                                                    0                                                  500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36254" y="25210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23692" y="59055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85175"/>
            <a:ext cx="3877949" cy="1938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76550"/>
            <a:ext cx="3877949" cy="1938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1" y="785175"/>
            <a:ext cx="3877949" cy="1938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1" y="2842575"/>
            <a:ext cx="3877949" cy="19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70622</TotalTime>
  <Words>478</Words>
  <Application>Microsoft Office PowerPoint</Application>
  <PresentationFormat>On-screen Show (16:9)</PresentationFormat>
  <Paragraphs>371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Franklin Gothic Book</vt:lpstr>
      <vt:lpstr>Perpetua</vt:lpstr>
      <vt:lpstr>Wingdings 2</vt:lpstr>
      <vt:lpstr>Equity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1995</cp:revision>
  <dcterms:created xsi:type="dcterms:W3CDTF">2009-02-17T08:29:48Z</dcterms:created>
  <dcterms:modified xsi:type="dcterms:W3CDTF">2018-11-10T04:31:45Z</dcterms:modified>
</cp:coreProperties>
</file>