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6" r:id="rId1"/>
  </p:sldMasterIdLst>
  <p:notesMasterIdLst>
    <p:notesMasterId r:id="rId8"/>
  </p:notesMasterIdLst>
  <p:sldIdLst>
    <p:sldId id="515" r:id="rId2"/>
    <p:sldId id="528" r:id="rId3"/>
    <p:sldId id="527" r:id="rId4"/>
    <p:sldId id="548" r:id="rId5"/>
    <p:sldId id="541" r:id="rId6"/>
    <p:sldId id="549" r:id="rId7"/>
  </p:sldIdLst>
  <p:sldSz cx="9144000" cy="5143500" type="screen16x9"/>
  <p:notesSz cx="6858000" cy="9144000"/>
  <p:defaultTextStyle>
    <a:defPPr>
      <a:defRPr lang="en-US"/>
    </a:defPPr>
    <a:lvl1pPr marL="0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9576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79152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18728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58303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97879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37455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77031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16607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1"/>
    <a:srgbClr val="FFFFA3"/>
    <a:srgbClr val="FFFF93"/>
    <a:srgbClr val="FFFFFF"/>
    <a:srgbClr val="0033CC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9" autoAdjust="0"/>
    <p:restoredTop sz="96433" autoAdjust="0"/>
  </p:normalViewPr>
  <p:slideViewPr>
    <p:cSldViewPr>
      <p:cViewPr varScale="1">
        <p:scale>
          <a:sx n="145" d="100"/>
          <a:sy n="145" d="100"/>
        </p:scale>
        <p:origin x="246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605F3-DAB6-4034-B7BA-181631FF0764}" type="datetimeFigureOut">
              <a:rPr lang="en-US" smtClean="0"/>
              <a:pPr/>
              <a:t>2018-10-05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A96DE-1578-4FF1-BDBD-52F7D246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9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39576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79152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18728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58303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197879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37455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077031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16607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6" tIns="43957" rIns="87916" bIns="4395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2" y="52319"/>
            <a:ext cx="9013374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1" y="2400300"/>
            <a:ext cx="6400800" cy="1200150"/>
          </a:xfrm>
        </p:spPr>
        <p:txBody>
          <a:bodyPr/>
          <a:lstStyle>
            <a:lvl1pPr marL="0" indent="0" algn="ctr">
              <a:buNone/>
              <a:defRPr sz="2500">
                <a:solidFill>
                  <a:schemeClr val="tx2"/>
                </a:solidFill>
              </a:defRPr>
            </a:lvl1pPr>
            <a:lvl2pPr marL="439576" indent="0" algn="ctr">
              <a:buNone/>
            </a:lvl2pPr>
            <a:lvl3pPr marL="879152" indent="0" algn="ctr">
              <a:buNone/>
            </a:lvl3pPr>
            <a:lvl4pPr marL="1318728" indent="0" algn="ctr">
              <a:buNone/>
            </a:lvl4pPr>
            <a:lvl5pPr marL="1758303" indent="0" algn="ctr">
              <a:buNone/>
            </a:lvl5pPr>
            <a:lvl6pPr marL="2197879" indent="0" algn="ctr">
              <a:buNone/>
            </a:lvl6pPr>
            <a:lvl7pPr marL="2637455" indent="0" algn="ctr">
              <a:buNone/>
            </a:lvl7pPr>
            <a:lvl8pPr marL="3077031" indent="0" algn="ctr">
              <a:buNone/>
            </a:lvl8pPr>
            <a:lvl9pPr marL="3516607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1033-60DB-4CF3-B987-BD08B57DB74B}" type="datetime1">
              <a:rPr lang="en-US" smtClean="0"/>
              <a:t>2018-10-05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5" y="1086978"/>
            <a:ext cx="9021537" cy="11455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5" y="1047542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5" y="2232488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49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9DA6-E211-42C3-9C02-2CA7AE388112}" type="datetime1">
              <a:rPr lang="en-US" smtClean="0"/>
              <a:t>2018-10-05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11680" cy="438864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205980"/>
            <a:ext cx="5562601" cy="438864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E527-3E0F-45C1-8B5D-E4E95FAA5ADC}" type="datetime1">
              <a:rPr lang="en-US" smtClean="0"/>
              <a:t>2018-10-05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FFD1-4403-4822-836C-39D9D1ADD929}" type="datetime1">
              <a:rPr lang="en-US" smtClean="0"/>
              <a:t>2018-10-05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1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6" tIns="43957" rIns="87916" bIns="4395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2" y="52319"/>
            <a:ext cx="9013374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38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4"/>
            <a:ext cx="7772400" cy="1003697"/>
          </a:xfrm>
        </p:spPr>
        <p:txBody>
          <a:bodyPr anchor="t" anchorCtr="0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6DADA-AEC3-414F-B697-76CD612200B9}" type="datetime1">
              <a:rPr lang="en-US" smtClean="0"/>
              <a:t>2018-10-05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1" y="4629150"/>
            <a:ext cx="4000499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4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7" y="1756108"/>
            <a:ext cx="9013782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7" y="1851660"/>
            <a:ext cx="9014622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5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0F00-299A-43B2-B9C5-15425944D1A6}" type="datetime1">
              <a:rPr lang="en-US" smtClean="0"/>
              <a:t>2018-10-05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1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1085851"/>
            <a:ext cx="3733801" cy="571500"/>
          </a:xfrm>
          <a:noFill/>
          <a:ln w="12700" cap="sq" cmpd="sng" algn="ctr">
            <a:noFill/>
            <a:prstDash val="solid"/>
          </a:ln>
        </p:spPr>
        <p:txBody>
          <a:bodyPr lIns="87916" anchor="b" anchorCtr="0">
            <a:noAutofit/>
          </a:bodyPr>
          <a:lstStyle>
            <a:lvl1pPr marL="0" indent="0">
              <a:buNone/>
              <a:defRPr sz="23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7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1" y="1085851"/>
            <a:ext cx="3733801" cy="571500"/>
          </a:xfrm>
          <a:noFill/>
          <a:ln w="12700" cap="sq" cmpd="sng" algn="ctr">
            <a:noFill/>
            <a:prstDash val="solid"/>
          </a:ln>
        </p:spPr>
        <p:txBody>
          <a:bodyPr lIns="87916" anchor="b" anchorCtr="0">
            <a:noAutofit/>
          </a:bodyPr>
          <a:lstStyle>
            <a:lvl1pPr marL="0" indent="0">
              <a:buNone/>
              <a:defRPr sz="23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7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CF04-5070-4FBA-BCBB-05551ABD8144}" type="datetime1">
              <a:rPr lang="en-US" smtClean="0"/>
              <a:t>2018-10-05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1" y="1685925"/>
            <a:ext cx="3733801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1" y="1685925"/>
            <a:ext cx="3733801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08F0-FF56-44DD-B9E9-639DC090AD71}" type="datetime1">
              <a:rPr lang="en-US" smtClean="0"/>
              <a:t>2018-10-05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7424-37F0-46E8-9C8E-793850C83AB6}" type="datetime1">
              <a:rPr lang="en-US" smtClean="0"/>
              <a:t>2018-10-05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6" y="52316"/>
            <a:ext cx="9013374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04788"/>
            <a:ext cx="7772400" cy="857250"/>
          </a:xfrm>
        </p:spPr>
        <p:txBody>
          <a:bodyPr anchor="b" anchorCtr="0"/>
          <a:lstStyle>
            <a:lvl1pPr algn="l">
              <a:buNone/>
              <a:defRPr sz="3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1" y="1200150"/>
            <a:ext cx="1905001" cy="3371850"/>
          </a:xfrm>
        </p:spPr>
        <p:txBody>
          <a:bodyPr/>
          <a:lstStyle>
            <a:lvl1pPr marL="0" indent="0">
              <a:buNone/>
              <a:defRPr sz="1700"/>
            </a:lvl1pPr>
            <a:lvl2pPr>
              <a:buNone/>
              <a:defRPr sz="12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DCFB-86CC-43DF-A500-F039ACCC0C66}" type="datetime1">
              <a:rPr lang="en-US" smtClean="0"/>
              <a:t>2018-10-05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1" cy="33718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7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500"/>
            </a:lvl1pPr>
            <a:lvl2pPr>
              <a:defRPr sz="12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866-0749-444E-B04E-23BD34FDFB51}" type="datetime1">
              <a:rPr lang="en-US" smtClean="0"/>
              <a:t>2018-10-05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1" y="4629150"/>
            <a:ext cx="3886201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5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6" y="3512666"/>
            <a:ext cx="9006841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12" y="3487857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3" y="3579920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11" y="50008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1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6" tIns="43957" rIns="87916" bIns="4395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6" y="52316"/>
            <a:ext cx="9013374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1" y="205979"/>
            <a:ext cx="7772400" cy="857250"/>
          </a:xfrm>
          <a:prstGeom prst="rect">
            <a:avLst/>
          </a:prstGeom>
        </p:spPr>
        <p:txBody>
          <a:bodyPr lIns="87916" tIns="43957" rIns="87916" bIns="87916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1" y="1085850"/>
            <a:ext cx="7772400" cy="3429000"/>
          </a:xfrm>
          <a:prstGeom prst="rect">
            <a:avLst/>
          </a:prstGeom>
        </p:spPr>
        <p:txBody>
          <a:bodyPr lIns="87916" tIns="43957" rIns="87916" bIns="43957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1" y="4643438"/>
            <a:ext cx="2476499" cy="357188"/>
          </a:xfrm>
          <a:prstGeom prst="rect">
            <a:avLst/>
          </a:prstGeom>
        </p:spPr>
        <p:txBody>
          <a:bodyPr lIns="87916" tIns="43957" rIns="87916" bIns="43957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9FBE920-E4F6-43A4-A41A-3E3B2975D6B0}" type="datetime1">
              <a:rPr lang="en-US" smtClean="0"/>
              <a:t>2018-10-05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lIns="87916" tIns="43957" rIns="87916" bIns="43957"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5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3746" indent="-263746" algn="l" rtl="0" eaLnBrk="1" latinLnBrk="0" hangingPunct="1">
        <a:spcBef>
          <a:spcPts val="557"/>
        </a:spcBef>
        <a:buClr>
          <a:schemeClr val="accent1"/>
        </a:buClr>
        <a:buSzPct val="85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27491" indent="-219788" algn="l" rtl="0" eaLnBrk="1" latinLnBrk="0" hangingPunct="1">
        <a:spcBef>
          <a:spcPts val="355"/>
        </a:spcBef>
        <a:buClr>
          <a:schemeClr val="accent2"/>
        </a:buClr>
        <a:buSzPct val="8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791236" indent="-219788" algn="l" rtl="0" eaLnBrk="1" latinLnBrk="0" hangingPunct="1">
        <a:spcBef>
          <a:spcPts val="355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54982" indent="-219788" algn="l" rtl="0" eaLnBrk="1" latinLnBrk="0" hangingPunct="1">
        <a:spcBef>
          <a:spcPts val="355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18728" indent="-219788" algn="l" rtl="0" eaLnBrk="1" latinLnBrk="0" hangingPunct="1">
        <a:spcBef>
          <a:spcPts val="355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82473" indent="-219788" algn="l" rtl="0" eaLnBrk="1" latinLnBrk="0" hangingPunct="1">
        <a:spcBef>
          <a:spcPts val="355"/>
        </a:spcBef>
        <a:buClr>
          <a:schemeClr val="accent3"/>
        </a:buClr>
        <a:buChar char="•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846219" indent="-219788" algn="l" rtl="0" eaLnBrk="1" latinLnBrk="0" hangingPunct="1">
        <a:spcBef>
          <a:spcPts val="355"/>
        </a:spcBef>
        <a:buClr>
          <a:schemeClr val="accent2"/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109965" indent="-219788" algn="l" rtl="0" eaLnBrk="1" latinLnBrk="0" hangingPunct="1">
        <a:spcBef>
          <a:spcPts val="355"/>
        </a:spcBef>
        <a:buClr>
          <a:schemeClr val="accent1">
            <a:tint val="60000"/>
          </a:schemeClr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373709" indent="-219788" algn="l" rtl="0" eaLnBrk="1" latinLnBrk="0" hangingPunct="1">
        <a:spcBef>
          <a:spcPts val="355"/>
        </a:spcBef>
        <a:buClr>
          <a:schemeClr val="accent2">
            <a:tint val="60000"/>
          </a:schemeClr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395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791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187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7583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1978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6374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0770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5166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Dataset stats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145799"/>
              </p:ext>
            </p:extLst>
          </p:nvPr>
        </p:nvGraphicFramePr>
        <p:xfrm>
          <a:off x="304800" y="438150"/>
          <a:ext cx="8555774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Worksheet" r:id="rId3" imgW="12401370" imgH="552627" progId="Excel.Sheet.8">
                  <p:embed/>
                </p:oleObj>
              </mc:Choice>
              <mc:Fallback>
                <p:oleObj name="Worksheet" r:id="rId3" imgW="12401370" imgH="55262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438150"/>
                        <a:ext cx="8555774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08383"/>
              </p:ext>
            </p:extLst>
          </p:nvPr>
        </p:nvGraphicFramePr>
        <p:xfrm>
          <a:off x="304800" y="971550"/>
          <a:ext cx="8555777" cy="685800"/>
        </p:xfrm>
        <a:graphic>
          <a:graphicData uri="http://schemas.openxmlformats.org/drawingml/2006/table">
            <a:tbl>
              <a:tblPr/>
              <a:tblGrid>
                <a:gridCol w="1109608"/>
                <a:gridCol w="2787126"/>
                <a:gridCol w="489276"/>
                <a:gridCol w="489276"/>
                <a:gridCol w="489276"/>
                <a:gridCol w="489276"/>
                <a:gridCol w="489276"/>
                <a:gridCol w="672754"/>
                <a:gridCol w="498013"/>
                <a:gridCol w="550435"/>
                <a:gridCol w="491461"/>
              </a:tblGrid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1" u="none" strike="noStrike">
                          <a:effectLst/>
                          <a:latin typeface="Arial" panose="020B0604020202020204" pitchFamily="34" charset="0"/>
                        </a:rPr>
                        <a:t>Homo sapiens</a:t>
                      </a: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 hg19-male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SCGPM_CUT-RUN-test2_A549-FOSL2-GFP-ATWJL_L1_GCCAAT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0.83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85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43,275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358,158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43,029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348,547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2x25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19,882,234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B6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11,903,934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0.84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0DC"/>
                    </a:solidFill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1" u="none" strike="noStrike">
                          <a:effectLst/>
                          <a:latin typeface="Arial" panose="020B0604020202020204" pitchFamily="34" charset="0"/>
                        </a:rPr>
                        <a:t>Homo sapiens</a:t>
                      </a: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 hg19-male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SCGPM_CUT-RUN-test2_A549-FOSL2-GFP-ATWJL_L1_GCCAAT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0.83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85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43,561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422,574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43,414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412,859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2x25-maxFL120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5,233,868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C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11,903,934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0.22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6F6"/>
                    </a:solidFill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1" u="none" strike="noStrike">
                          <a:effectLst/>
                          <a:latin typeface="Arial" panose="020B0604020202020204" pitchFamily="34" charset="0"/>
                        </a:rPr>
                        <a:t>Homo sapiens</a:t>
                      </a: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 hg19-male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SCGPM_CUT-RUN-test2_A549-FOSL2-GFP-ATWJL_L1_GCCAAT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0.85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82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31,037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298,799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30,844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289,984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2x25-minFL150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13,105,348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C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11,903,934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0.55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C1E8"/>
                    </a:solidFill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1" u="none" strike="noStrike">
                          <a:effectLst/>
                          <a:latin typeface="Arial" panose="020B0604020202020204" pitchFamily="34" charset="0"/>
                        </a:rPr>
                        <a:t>Homo sapiens</a:t>
                      </a: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 hg19-male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SCGPM_CUT-RUN-test2_A549-H3K4me1-ATWJL_L1_CGATGT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0.94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74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53,467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169,952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82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53,421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169,634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823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2x25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30,056,250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90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17,187,817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0.87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99CDB"/>
                    </a:solidFill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1" u="none" strike="noStrike">
                          <a:effectLst/>
                          <a:latin typeface="Arial" panose="020B0604020202020204" pitchFamily="34" charset="0"/>
                        </a:rPr>
                        <a:t>Homo sapiens</a:t>
                      </a: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 hg19-male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SCGPM_CUT-RUN-test2_A549-H3K4me1-ATWJL_L1_CGATGT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0.98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6E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3,534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5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14,513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3,525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E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14,326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2x25-maxFL120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2,136,256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8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17,187,817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0.06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8FD"/>
                    </a:solidFill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1" u="none" strike="noStrike">
                          <a:effectLst/>
                          <a:latin typeface="Arial" panose="020B0604020202020204" pitchFamily="34" charset="0"/>
                        </a:rPr>
                        <a:t>Homo sapiens</a:t>
                      </a: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 hg19-male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SCGPM_CUT-RUN-test2_A549-H3K4me1-ATWJL_L1_CGATGT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0.94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741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49,537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157,670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8B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49,489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157,370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8B3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2x25-minFL150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26,231,238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9E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17,187,817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0.76</a:t>
                      </a:r>
                    </a:p>
                  </a:txBody>
                  <a:tcPr marL="5954" marR="5954" marT="59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CA9D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902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Fragment length distribution: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954" y="1219422"/>
            <a:ext cx="4648846" cy="27046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19422"/>
            <a:ext cx="4607553" cy="27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7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Overlap with ChIP-seq peaks and CTCF motifs: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371501"/>
              </p:ext>
            </p:extLst>
          </p:nvPr>
        </p:nvGraphicFramePr>
        <p:xfrm>
          <a:off x="228600" y="742950"/>
          <a:ext cx="8686798" cy="1073255"/>
        </p:xfrm>
        <a:graphic>
          <a:graphicData uri="http://schemas.openxmlformats.org/drawingml/2006/table">
            <a:tbl>
              <a:tblPr/>
              <a:tblGrid>
                <a:gridCol w="1561559"/>
                <a:gridCol w="483579"/>
                <a:gridCol w="483579"/>
                <a:gridCol w="483579"/>
                <a:gridCol w="483579"/>
                <a:gridCol w="483579"/>
                <a:gridCol w="1503630"/>
                <a:gridCol w="634699"/>
                <a:gridCol w="634699"/>
                <a:gridCol w="483579"/>
                <a:gridCol w="483579"/>
                <a:gridCol w="483579"/>
                <a:gridCol w="483579"/>
              </a:tblGrid>
              <a:tr h="15872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9" marR="7559" marT="7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peaks</a:t>
                      </a:r>
                    </a:p>
                  </a:txBody>
                  <a:tcPr marL="7559" marR="7559" marT="7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9" marR="7559" marT="7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9" marR="7559" marT="7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9" marR="7559" marT="7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9" marR="7559" marT="7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fraction</a:t>
                      </a:r>
                    </a:p>
                  </a:txBody>
                  <a:tcPr marL="7559" marR="7559" marT="7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116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9" marR="7559" marT="75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ChIP peak</a:t>
                      </a:r>
                    </a:p>
                  </a:txBody>
                  <a:tcPr marL="7559" marR="7559" marT="75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 ChIP peak</a:t>
                      </a:r>
                    </a:p>
                  </a:txBody>
                  <a:tcPr marL="7559" marR="7559" marT="75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9" marR="7559" marT="75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9" marR="7559" marT="75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ChIP peak</a:t>
                      </a:r>
                    </a:p>
                  </a:txBody>
                  <a:tcPr marL="7559" marR="7559" marT="75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 ChIP peak</a:t>
                      </a:r>
                    </a:p>
                  </a:txBody>
                  <a:tcPr marL="7559" marR="7559" marT="755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ChIP peak</a:t>
                      </a:r>
                    </a:p>
                  </a:txBody>
                  <a:tcPr marL="7559" marR="7559" marT="75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 ChIP peak</a:t>
                      </a:r>
                    </a:p>
                  </a:txBody>
                  <a:tcPr marL="7559" marR="7559" marT="75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116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9" marR="7559" marT="75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motif</a:t>
                      </a:r>
                    </a:p>
                  </a:txBody>
                  <a:tcPr marL="7559" marR="7559" marT="75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motif</a:t>
                      </a:r>
                    </a:p>
                  </a:txBody>
                  <a:tcPr marL="7559" marR="7559" marT="7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motif</a:t>
                      </a:r>
                    </a:p>
                  </a:txBody>
                  <a:tcPr marL="7559" marR="7559" marT="75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motif</a:t>
                      </a:r>
                    </a:p>
                  </a:txBody>
                  <a:tcPr marL="7559" marR="7559" marT="7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9" marR="7559" marT="75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9" marR="7559" marT="75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motif</a:t>
                      </a:r>
                    </a:p>
                  </a:txBody>
                  <a:tcPr marL="7559" marR="7559" marT="75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motif</a:t>
                      </a:r>
                    </a:p>
                  </a:txBody>
                  <a:tcPr marL="7559" marR="7559" marT="7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motif</a:t>
                      </a:r>
                    </a:p>
                  </a:txBody>
                  <a:tcPr marL="7559" marR="7559" marT="75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motif</a:t>
                      </a:r>
                    </a:p>
                  </a:txBody>
                  <a:tcPr marL="7559" marR="7559" marT="7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163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A549-FOSL2-HA-ENCFF374ZCG</a:t>
                      </a:r>
                    </a:p>
                  </a:txBody>
                  <a:tcPr marL="7559" marR="7559" marT="75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18,729</a:t>
                      </a:r>
                    </a:p>
                  </a:txBody>
                  <a:tcPr marL="7559" marR="7559" marT="75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14,625</a:t>
                      </a:r>
                    </a:p>
                  </a:txBody>
                  <a:tcPr marL="7559" marR="7559" marT="75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59" marR="7559" marT="75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59" marR="7559" marT="75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9" marR="7559" marT="75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A549-FOSL2-HA-ENCFF374ZCG</a:t>
                      </a:r>
                    </a:p>
                  </a:txBody>
                  <a:tcPr marL="7559" marR="7559" marT="75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7559" marR="7559" marT="75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7559" marR="7559" marT="75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</a:t>
                      </a:r>
                    </a:p>
                  </a:txBody>
                  <a:tcPr marL="7559" marR="7559" marT="75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A2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0.44</a:t>
                      </a:r>
                    </a:p>
                  </a:txBody>
                  <a:tcPr marL="7559" marR="7559" marT="75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B7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559" marR="7559" marT="75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559" marR="7559" marT="75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1163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GCCAAT</a:t>
                      </a:r>
                    </a:p>
                  </a:txBody>
                  <a:tcPr marL="7559" marR="7559" marT="75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14,147</a:t>
                      </a:r>
                    </a:p>
                  </a:txBody>
                  <a:tcPr marL="7559" marR="7559" marT="75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8,243</a:t>
                      </a:r>
                    </a:p>
                  </a:txBody>
                  <a:tcPr marL="7559" marR="7559" marT="75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6,345</a:t>
                      </a:r>
                    </a:p>
                  </a:txBody>
                  <a:tcPr marL="7559" marR="7559" marT="75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14,540</a:t>
                      </a:r>
                    </a:p>
                  </a:txBody>
                  <a:tcPr marL="7559" marR="7559" marT="75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9" marR="7559" marT="75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TTAGGC</a:t>
                      </a:r>
                    </a:p>
                  </a:txBody>
                  <a:tcPr marL="7559" marR="7559" marT="75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7559" marR="7559" marT="75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A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</a:t>
                      </a:r>
                    </a:p>
                  </a:txBody>
                  <a:tcPr marL="7559" marR="7559" marT="75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AF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0.63</a:t>
                      </a:r>
                    </a:p>
                  </a:txBody>
                  <a:tcPr marL="7559" marR="7559" marT="75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97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0.37</a:t>
                      </a:r>
                    </a:p>
                  </a:txBody>
                  <a:tcPr marL="7559" marR="7559" marT="75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C2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</a:t>
                      </a:r>
                    </a:p>
                  </a:txBody>
                  <a:tcPr marL="7559" marR="7559" marT="75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CD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</a:t>
                      </a:r>
                    </a:p>
                  </a:txBody>
                  <a:tcPr marL="7559" marR="7559" marT="75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8C5A"/>
                    </a:solidFill>
                  </a:tcPr>
                </a:tc>
              </a:tr>
              <a:tr h="151163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GCCAAT.maxFL120bp</a:t>
                      </a:r>
                    </a:p>
                  </a:txBody>
                  <a:tcPr marL="7559" marR="7559" marT="75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11,350</a:t>
                      </a:r>
                    </a:p>
                  </a:txBody>
                  <a:tcPr marL="7559" marR="7559" marT="75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8,977</a:t>
                      </a:r>
                    </a:p>
                  </a:txBody>
                  <a:tcPr marL="7559" marR="7559" marT="75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3,963</a:t>
                      </a:r>
                    </a:p>
                  </a:txBody>
                  <a:tcPr marL="7559" marR="7559" marT="75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19,271</a:t>
                      </a:r>
                    </a:p>
                  </a:txBody>
                  <a:tcPr marL="7559" marR="7559" marT="75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9" marR="7559" marT="75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TTAGGC.maxFL120bp</a:t>
                      </a:r>
                    </a:p>
                  </a:txBody>
                  <a:tcPr marL="7559" marR="7559" marT="75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0.47</a:t>
                      </a:r>
                    </a:p>
                  </a:txBody>
                  <a:tcPr marL="7559" marR="7559" marT="75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B2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</a:t>
                      </a:r>
                    </a:p>
                  </a:txBody>
                  <a:tcPr marL="7559" marR="7559" marT="75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A7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</a:t>
                      </a:r>
                    </a:p>
                  </a:txBody>
                  <a:tcPr marL="7559" marR="7559" marT="75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A3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0.44</a:t>
                      </a:r>
                    </a:p>
                  </a:txBody>
                  <a:tcPr marL="7559" marR="7559" marT="75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</a:t>
                      </a:r>
                    </a:p>
                  </a:txBody>
                  <a:tcPr marL="7559" marR="7559" marT="75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E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0.83</a:t>
                      </a:r>
                    </a:p>
                  </a:txBody>
                  <a:tcPr marL="7559" marR="7559" marT="75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763A"/>
                    </a:solidFill>
                  </a:tcPr>
                </a:tc>
              </a:tr>
              <a:tr h="1587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GCCAAT.minFL150bp</a:t>
                      </a:r>
                    </a:p>
                  </a:txBody>
                  <a:tcPr marL="7559" marR="7559" marT="75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11,751</a:t>
                      </a:r>
                    </a:p>
                  </a:txBody>
                  <a:tcPr marL="7559" marR="7559" marT="75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7,006</a:t>
                      </a:r>
                    </a:p>
                  </a:txBody>
                  <a:tcPr marL="7559" marR="7559" marT="75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3,666</a:t>
                      </a:r>
                    </a:p>
                  </a:txBody>
                  <a:tcPr marL="7559" marR="7559" marT="75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8,614</a:t>
                      </a:r>
                    </a:p>
                  </a:txBody>
                  <a:tcPr marL="7559" marR="7559" marT="75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9" marR="7559" marT="75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TTAGGC.minFL150bp</a:t>
                      </a:r>
                    </a:p>
                  </a:txBody>
                  <a:tcPr marL="7559" marR="7559" marT="75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</a:t>
                      </a:r>
                    </a:p>
                  </a:txBody>
                  <a:tcPr marL="7559" marR="7559" marT="75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9B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</a:t>
                      </a:r>
                    </a:p>
                  </a:txBody>
                  <a:tcPr marL="7559" marR="7559" marT="75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E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0.63</a:t>
                      </a:r>
                    </a:p>
                  </a:txBody>
                  <a:tcPr marL="7559" marR="7559" marT="75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98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0.37</a:t>
                      </a:r>
                    </a:p>
                  </a:txBody>
                  <a:tcPr marL="7559" marR="7559" marT="75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1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</a:t>
                      </a:r>
                    </a:p>
                  </a:txBody>
                  <a:tcPr marL="7559" marR="7559" marT="75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E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</a:t>
                      </a:r>
                    </a:p>
                  </a:txBody>
                  <a:tcPr marL="7559" marR="7559" marT="755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8B5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177" y="666750"/>
            <a:ext cx="2906586" cy="33425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18" y="489105"/>
            <a:ext cx="3006193" cy="322564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Overlap with ChIP-seq peaks, profile around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peaks,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FOSL2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514350"/>
            <a:ext cx="70712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common sites                            ChIP-only sites                              CUT&amp;RUN only sites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296" y="883213"/>
            <a:ext cx="2921344" cy="168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0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CTCF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ACTTGA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443166"/>
            <a:ext cx="136396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motif-centered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0" y="468440"/>
            <a:ext cx="228286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MACS2 peak call-centered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445993" y="1466514"/>
            <a:ext cx="164179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ChIP-common sites</a:t>
            </a:r>
          </a:p>
          <a:p>
            <a:pPr algn="ctr"/>
            <a:r>
              <a:rPr lang="en-US" sz="1600" dirty="0" smtClean="0"/>
              <a:t>with motif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3974984" y="1492366"/>
            <a:ext cx="164179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ChIP-common sites</a:t>
            </a:r>
          </a:p>
          <a:p>
            <a:pPr algn="ctr"/>
            <a:r>
              <a:rPr lang="en-US" sz="1600" dirty="0" smtClean="0"/>
              <a:t>with motif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3901760" y="3515864"/>
            <a:ext cx="17882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CUTnRUN</a:t>
            </a:r>
            <a:r>
              <a:rPr lang="en-US" sz="1600" dirty="0" smtClean="0"/>
              <a:t>-only sites</a:t>
            </a:r>
          </a:p>
          <a:p>
            <a:pPr algn="ctr"/>
            <a:r>
              <a:rPr lang="en-US" sz="1600" dirty="0" smtClean="0"/>
              <a:t>no motif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526914" y="3486409"/>
            <a:ext cx="17882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CUTnRUN</a:t>
            </a:r>
            <a:r>
              <a:rPr lang="en-US" sz="1600" dirty="0" smtClean="0"/>
              <a:t>-only sites</a:t>
            </a:r>
          </a:p>
          <a:p>
            <a:pPr algn="ctr"/>
            <a:r>
              <a:rPr lang="en-US" sz="1600" dirty="0" smtClean="0"/>
              <a:t>with motif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753323" y="4757606"/>
            <a:ext cx="4342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-500                                                    0                                                  500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36254" y="252102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23692" y="590550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500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11" y="797109"/>
            <a:ext cx="3877949" cy="19389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51" y="785175"/>
            <a:ext cx="3877949" cy="19389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51" y="2876550"/>
            <a:ext cx="3877949" cy="19389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1" y="2876550"/>
            <a:ext cx="3877949" cy="193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2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Overlap with ChIP-seq peaks and CTCF motifs: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219466"/>
              </p:ext>
            </p:extLst>
          </p:nvPr>
        </p:nvGraphicFramePr>
        <p:xfrm>
          <a:off x="381000" y="666750"/>
          <a:ext cx="8458196" cy="1295401"/>
        </p:xfrm>
        <a:graphic>
          <a:graphicData uri="http://schemas.openxmlformats.org/drawingml/2006/table">
            <a:tbl>
              <a:tblPr/>
              <a:tblGrid>
                <a:gridCol w="1520466"/>
                <a:gridCol w="470853"/>
                <a:gridCol w="470853"/>
                <a:gridCol w="470853"/>
                <a:gridCol w="470853"/>
                <a:gridCol w="470853"/>
                <a:gridCol w="1464061"/>
                <a:gridCol w="617996"/>
                <a:gridCol w="617996"/>
                <a:gridCol w="470853"/>
                <a:gridCol w="470853"/>
                <a:gridCol w="470853"/>
                <a:gridCol w="470853"/>
              </a:tblGrid>
              <a:tr h="19157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3" marR="6763" marT="6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peaks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3" marR="6763" marT="6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3" marR="6763" marT="6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3" marR="6763" marT="6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3" marR="6763" marT="6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fraction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45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ChIP peak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 ChIP peak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ChIP peak</a:t>
                      </a:r>
                    </a:p>
                  </a:txBody>
                  <a:tcPr marL="6763" marR="6763" marT="67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 ChIP peak</a:t>
                      </a:r>
                    </a:p>
                  </a:txBody>
                  <a:tcPr marL="6763" marR="6763" marT="676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ChIP peak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 ChIP peak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45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motif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motif</a:t>
                      </a:r>
                    </a:p>
                  </a:txBody>
                  <a:tcPr marL="6763" marR="6763" marT="6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motif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motif</a:t>
                      </a:r>
                    </a:p>
                  </a:txBody>
                  <a:tcPr marL="6763" marR="6763" marT="6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motif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motif</a:t>
                      </a:r>
                    </a:p>
                  </a:txBody>
                  <a:tcPr marL="6763" marR="6763" marT="6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motif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motif</a:t>
                      </a:r>
                    </a:p>
                  </a:txBody>
                  <a:tcPr marL="6763" marR="6763" marT="6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451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A549-eGFP-FOSL2-Snyder-IDR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22,880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11,950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A549-eGFP-FOSL2-Snyder-IDR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0.66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92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CC7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2451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GCCAAT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15,090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7,938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6,278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14,845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TTAGGC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B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0.66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3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C6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CE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8B58"/>
                    </a:solidFill>
                  </a:tcPr>
                </a:tc>
              </a:tr>
              <a:tr h="182451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GCCAAT.maxFL120bp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11,898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8,827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3,415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19,421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TTAGGC.maxFL120bp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B1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A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0.57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A0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B9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7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0.85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7235"/>
                    </a:solidFill>
                  </a:tcPr>
                </a:tc>
              </a:tr>
              <a:tr h="191573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GCCAAT.minFL150bp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12,417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6,991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3,000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8,629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TTAGGC.minFL150bp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0.63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98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0.37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1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0.64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95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0.36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4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0.26</a:t>
                      </a:r>
                    </a:p>
                  </a:txBody>
                  <a:tcPr marL="6763" marR="6763" marT="6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0.74</a:t>
                      </a:r>
                    </a:p>
                  </a:txBody>
                  <a:tcPr marL="6763" marR="6763" marT="676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844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79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FF4B4B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70565</TotalTime>
  <Words>313</Words>
  <Application>Microsoft Office PowerPoint</Application>
  <PresentationFormat>On-screen Show (16:9)</PresentationFormat>
  <Paragraphs>220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Franklin Gothic Book</vt:lpstr>
      <vt:lpstr>Perpetua</vt:lpstr>
      <vt:lpstr>Wingdings 2</vt:lpstr>
      <vt:lpstr>Equity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 MARINOV</dc:title>
  <dc:creator>Georgi</dc:creator>
  <cp:lastModifiedBy>User</cp:lastModifiedBy>
  <cp:revision>1984</cp:revision>
  <dcterms:created xsi:type="dcterms:W3CDTF">2009-02-17T08:29:48Z</dcterms:created>
  <dcterms:modified xsi:type="dcterms:W3CDTF">2018-10-05T18:28:43Z</dcterms:modified>
</cp:coreProperties>
</file>