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6" r:id="rId1"/>
  </p:sldMasterIdLst>
  <p:notesMasterIdLst>
    <p:notesMasterId r:id="rId56"/>
  </p:notesMasterIdLst>
  <p:sldIdLst>
    <p:sldId id="384" r:id="rId2"/>
    <p:sldId id="453" r:id="rId3"/>
    <p:sldId id="454" r:id="rId4"/>
    <p:sldId id="455" r:id="rId5"/>
    <p:sldId id="456" r:id="rId6"/>
    <p:sldId id="457" r:id="rId7"/>
    <p:sldId id="385" r:id="rId8"/>
    <p:sldId id="386" r:id="rId9"/>
    <p:sldId id="387" r:id="rId10"/>
    <p:sldId id="388" r:id="rId11"/>
    <p:sldId id="389" r:id="rId12"/>
    <p:sldId id="390" r:id="rId13"/>
    <p:sldId id="391" r:id="rId14"/>
    <p:sldId id="393" r:id="rId15"/>
    <p:sldId id="394" r:id="rId16"/>
    <p:sldId id="395" r:id="rId17"/>
    <p:sldId id="396" r:id="rId18"/>
    <p:sldId id="397" r:id="rId19"/>
    <p:sldId id="398" r:id="rId20"/>
    <p:sldId id="399" r:id="rId21"/>
    <p:sldId id="400" r:id="rId22"/>
    <p:sldId id="401" r:id="rId23"/>
    <p:sldId id="402" r:id="rId24"/>
    <p:sldId id="403" r:id="rId25"/>
    <p:sldId id="404" r:id="rId26"/>
    <p:sldId id="405" r:id="rId27"/>
    <p:sldId id="406" r:id="rId28"/>
    <p:sldId id="407" r:id="rId29"/>
    <p:sldId id="408" r:id="rId30"/>
    <p:sldId id="409" r:id="rId31"/>
    <p:sldId id="410" r:id="rId32"/>
    <p:sldId id="411" r:id="rId33"/>
    <p:sldId id="412" r:id="rId34"/>
    <p:sldId id="413" r:id="rId35"/>
    <p:sldId id="414" r:id="rId36"/>
    <p:sldId id="415" r:id="rId37"/>
    <p:sldId id="416" r:id="rId38"/>
    <p:sldId id="417" r:id="rId39"/>
    <p:sldId id="418" r:id="rId40"/>
    <p:sldId id="419" r:id="rId41"/>
    <p:sldId id="420" r:id="rId42"/>
    <p:sldId id="421" r:id="rId43"/>
    <p:sldId id="422" r:id="rId44"/>
    <p:sldId id="423" r:id="rId45"/>
    <p:sldId id="459" r:id="rId46"/>
    <p:sldId id="424" r:id="rId47"/>
    <p:sldId id="458" r:id="rId48"/>
    <p:sldId id="425" r:id="rId49"/>
    <p:sldId id="426" r:id="rId50"/>
    <p:sldId id="427" r:id="rId51"/>
    <p:sldId id="428" r:id="rId52"/>
    <p:sldId id="429" r:id="rId53"/>
    <p:sldId id="430" r:id="rId54"/>
    <p:sldId id="431" r:id="rId55"/>
  </p:sldIdLst>
  <p:sldSz cx="9144000" cy="5143500" type="screen16x9"/>
  <p:notesSz cx="6858000" cy="9144000"/>
  <p:defaultTextStyle>
    <a:defPPr>
      <a:defRPr lang="en-US"/>
    </a:defPPr>
    <a:lvl1pPr marL="0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9576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79152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18728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58303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97879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37455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77031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16607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FFFFA3"/>
    <a:srgbClr val="FFFF93"/>
    <a:srgbClr val="FFFFFF"/>
    <a:srgbClr val="FFFF81"/>
    <a:srgbClr val="0033CC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9" autoAdjust="0"/>
    <p:restoredTop sz="86312" autoAdjust="0"/>
  </p:normalViewPr>
  <p:slideViewPr>
    <p:cSldViewPr>
      <p:cViewPr varScale="1">
        <p:scale>
          <a:sx n="146" d="100"/>
          <a:sy n="146" d="100"/>
        </p:scale>
        <p:origin x="180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605F3-DAB6-4034-B7BA-181631FF0764}" type="datetimeFigureOut">
              <a:rPr lang="en-US" smtClean="0"/>
              <a:pPr/>
              <a:t>2024-03-15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A96DE-1578-4FF1-BDBD-52F7D246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9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39576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79152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18728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58303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197879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37455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077031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16607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6" tIns="43957" rIns="87916" bIns="4395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2" y="52319"/>
            <a:ext cx="9013374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1" y="2400300"/>
            <a:ext cx="6400800" cy="1200150"/>
          </a:xfrm>
        </p:spPr>
        <p:txBody>
          <a:bodyPr/>
          <a:lstStyle>
            <a:lvl1pPr marL="0" indent="0" algn="ctr">
              <a:buNone/>
              <a:defRPr sz="2500">
                <a:solidFill>
                  <a:schemeClr val="tx2"/>
                </a:solidFill>
              </a:defRPr>
            </a:lvl1pPr>
            <a:lvl2pPr marL="439576" indent="0" algn="ctr">
              <a:buNone/>
            </a:lvl2pPr>
            <a:lvl3pPr marL="879152" indent="0" algn="ctr">
              <a:buNone/>
            </a:lvl3pPr>
            <a:lvl4pPr marL="1318728" indent="0" algn="ctr">
              <a:buNone/>
            </a:lvl4pPr>
            <a:lvl5pPr marL="1758303" indent="0" algn="ctr">
              <a:buNone/>
            </a:lvl5pPr>
            <a:lvl6pPr marL="2197879" indent="0" algn="ctr">
              <a:buNone/>
            </a:lvl6pPr>
            <a:lvl7pPr marL="2637455" indent="0" algn="ctr">
              <a:buNone/>
            </a:lvl7pPr>
            <a:lvl8pPr marL="3077031" indent="0" algn="ctr">
              <a:buNone/>
            </a:lvl8pPr>
            <a:lvl9pPr marL="3516607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1033-60DB-4CF3-B987-BD08B57DB74B}" type="datetime1">
              <a:rPr lang="en-US" smtClean="0"/>
              <a:t>2024-03-15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5" y="1086978"/>
            <a:ext cx="9021537" cy="11455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5" y="1047542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5" y="2232488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49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9DA6-E211-42C3-9C02-2CA7AE388112}" type="datetime1">
              <a:rPr lang="en-US" smtClean="0"/>
              <a:t>2024-03-15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11680" cy="438864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205980"/>
            <a:ext cx="5562601" cy="438864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E527-3E0F-45C1-8B5D-E4E95FAA5ADC}" type="datetime1">
              <a:rPr lang="en-US" smtClean="0"/>
              <a:t>2024-03-15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FFD1-4403-4822-836C-39D9D1ADD929}" type="datetime1">
              <a:rPr lang="en-US" smtClean="0"/>
              <a:t>2024-03-15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1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6" tIns="43957" rIns="87916" bIns="4395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2" y="52319"/>
            <a:ext cx="9013374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38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4"/>
            <a:ext cx="7772400" cy="1003697"/>
          </a:xfrm>
        </p:spPr>
        <p:txBody>
          <a:bodyPr anchor="t" anchorCtr="0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6DADA-AEC3-414F-B697-76CD612200B9}" type="datetime1">
              <a:rPr lang="en-US" smtClean="0"/>
              <a:t>2024-03-15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1" y="4629150"/>
            <a:ext cx="4000499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4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7" y="1756108"/>
            <a:ext cx="9013782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7" y="1851660"/>
            <a:ext cx="9014622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5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0F00-299A-43B2-B9C5-15425944D1A6}" type="datetime1">
              <a:rPr lang="en-US" smtClean="0"/>
              <a:t>2024-03-15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1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1085851"/>
            <a:ext cx="3733801" cy="571500"/>
          </a:xfrm>
          <a:noFill/>
          <a:ln w="12700" cap="sq" cmpd="sng" algn="ctr">
            <a:noFill/>
            <a:prstDash val="solid"/>
          </a:ln>
        </p:spPr>
        <p:txBody>
          <a:bodyPr lIns="87916" anchor="b" anchorCtr="0">
            <a:noAutofit/>
          </a:bodyPr>
          <a:lstStyle>
            <a:lvl1pPr marL="0" indent="0">
              <a:buNone/>
              <a:defRPr sz="23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7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1" y="1085851"/>
            <a:ext cx="3733801" cy="571500"/>
          </a:xfrm>
          <a:noFill/>
          <a:ln w="12700" cap="sq" cmpd="sng" algn="ctr">
            <a:noFill/>
            <a:prstDash val="solid"/>
          </a:ln>
        </p:spPr>
        <p:txBody>
          <a:bodyPr lIns="87916" anchor="b" anchorCtr="0">
            <a:noAutofit/>
          </a:bodyPr>
          <a:lstStyle>
            <a:lvl1pPr marL="0" indent="0">
              <a:buNone/>
              <a:defRPr sz="23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7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CF04-5070-4FBA-BCBB-05551ABD8144}" type="datetime1">
              <a:rPr lang="en-US" smtClean="0"/>
              <a:t>2024-03-15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1" y="1685925"/>
            <a:ext cx="3733801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1" y="1685925"/>
            <a:ext cx="3733801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08F0-FF56-44DD-B9E9-639DC090AD71}" type="datetime1">
              <a:rPr lang="en-US" smtClean="0"/>
              <a:t>2024-03-15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7424-37F0-46E8-9C8E-793850C83AB6}" type="datetime1">
              <a:rPr lang="en-US" smtClean="0"/>
              <a:t>2024-03-15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6" y="52316"/>
            <a:ext cx="9013374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04788"/>
            <a:ext cx="7772400" cy="857250"/>
          </a:xfrm>
        </p:spPr>
        <p:txBody>
          <a:bodyPr anchor="b" anchorCtr="0"/>
          <a:lstStyle>
            <a:lvl1pPr algn="l">
              <a:buNone/>
              <a:defRPr sz="3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1" y="1200150"/>
            <a:ext cx="1905001" cy="3371850"/>
          </a:xfrm>
        </p:spPr>
        <p:txBody>
          <a:bodyPr/>
          <a:lstStyle>
            <a:lvl1pPr marL="0" indent="0">
              <a:buNone/>
              <a:defRPr sz="1700"/>
            </a:lvl1pPr>
            <a:lvl2pPr>
              <a:buNone/>
              <a:defRPr sz="12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DCFB-86CC-43DF-A500-F039ACCC0C66}" type="datetime1">
              <a:rPr lang="en-US" smtClean="0"/>
              <a:t>2024-03-15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1" cy="33718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7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500"/>
            </a:lvl1pPr>
            <a:lvl2pPr>
              <a:defRPr sz="12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866-0749-444E-B04E-23BD34FDFB51}" type="datetime1">
              <a:rPr lang="en-US" smtClean="0"/>
              <a:t>2024-03-15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1" y="4629150"/>
            <a:ext cx="3886201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5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6" y="3512666"/>
            <a:ext cx="9006841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12" y="3487857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3" y="3579920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11" y="50008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1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6" tIns="43957" rIns="87916" bIns="4395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6" y="52316"/>
            <a:ext cx="9013374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1" y="205979"/>
            <a:ext cx="7772400" cy="857250"/>
          </a:xfrm>
          <a:prstGeom prst="rect">
            <a:avLst/>
          </a:prstGeom>
        </p:spPr>
        <p:txBody>
          <a:bodyPr lIns="87916" tIns="43957" rIns="87916" bIns="87916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1" y="1085850"/>
            <a:ext cx="7772400" cy="3429000"/>
          </a:xfrm>
          <a:prstGeom prst="rect">
            <a:avLst/>
          </a:prstGeom>
        </p:spPr>
        <p:txBody>
          <a:bodyPr lIns="87916" tIns="43957" rIns="87916" bIns="43957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1" y="4643438"/>
            <a:ext cx="2476499" cy="357188"/>
          </a:xfrm>
          <a:prstGeom prst="rect">
            <a:avLst/>
          </a:prstGeom>
        </p:spPr>
        <p:txBody>
          <a:bodyPr lIns="87916" tIns="43957" rIns="87916" bIns="43957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9FBE920-E4F6-43A4-A41A-3E3B2975D6B0}" type="datetime1">
              <a:rPr lang="en-US" smtClean="0"/>
              <a:t>2024-03-15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lIns="87916" tIns="43957" rIns="87916" bIns="43957"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5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3746" indent="-263746" algn="l" rtl="0" eaLnBrk="1" latinLnBrk="0" hangingPunct="1">
        <a:spcBef>
          <a:spcPts val="557"/>
        </a:spcBef>
        <a:buClr>
          <a:schemeClr val="accent1"/>
        </a:buClr>
        <a:buSzPct val="85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27491" indent="-219788" algn="l" rtl="0" eaLnBrk="1" latinLnBrk="0" hangingPunct="1">
        <a:spcBef>
          <a:spcPts val="355"/>
        </a:spcBef>
        <a:buClr>
          <a:schemeClr val="accent2"/>
        </a:buClr>
        <a:buSzPct val="8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791236" indent="-219788" algn="l" rtl="0" eaLnBrk="1" latinLnBrk="0" hangingPunct="1">
        <a:spcBef>
          <a:spcPts val="355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54982" indent="-219788" algn="l" rtl="0" eaLnBrk="1" latinLnBrk="0" hangingPunct="1">
        <a:spcBef>
          <a:spcPts val="355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18728" indent="-219788" algn="l" rtl="0" eaLnBrk="1" latinLnBrk="0" hangingPunct="1">
        <a:spcBef>
          <a:spcPts val="355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82473" indent="-219788" algn="l" rtl="0" eaLnBrk="1" latinLnBrk="0" hangingPunct="1">
        <a:spcBef>
          <a:spcPts val="355"/>
        </a:spcBef>
        <a:buClr>
          <a:schemeClr val="accent3"/>
        </a:buClr>
        <a:buChar char="•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846219" indent="-219788" algn="l" rtl="0" eaLnBrk="1" latinLnBrk="0" hangingPunct="1">
        <a:spcBef>
          <a:spcPts val="355"/>
        </a:spcBef>
        <a:buClr>
          <a:schemeClr val="accent2"/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109965" indent="-219788" algn="l" rtl="0" eaLnBrk="1" latinLnBrk="0" hangingPunct="1">
        <a:spcBef>
          <a:spcPts val="355"/>
        </a:spcBef>
        <a:buClr>
          <a:schemeClr val="accent1">
            <a:tint val="60000"/>
          </a:schemeClr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373709" indent="-219788" algn="l" rtl="0" eaLnBrk="1" latinLnBrk="0" hangingPunct="1">
        <a:spcBef>
          <a:spcPts val="355"/>
        </a:spcBef>
        <a:buClr>
          <a:schemeClr val="accent2">
            <a:tint val="60000"/>
          </a:schemeClr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395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791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187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7583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1978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6374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0770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5166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1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1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1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emf"/><Relationship Id="rId4" Type="http://schemas.openxmlformats.org/officeDocument/2006/relationships/oleObject" Target="../embeddings/oleObject1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2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2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emf"/><Relationship Id="rId4" Type="http://schemas.openxmlformats.org/officeDocument/2006/relationships/oleObject" Target="../embeddings/oleObject2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emf"/><Relationship Id="rId4" Type="http://schemas.openxmlformats.org/officeDocument/2006/relationships/oleObject" Target="../embeddings/oleObject2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emf"/><Relationship Id="rId4" Type="http://schemas.openxmlformats.org/officeDocument/2006/relationships/oleObject" Target="../embeddings/oleObject2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emf"/><Relationship Id="rId4" Type="http://schemas.openxmlformats.org/officeDocument/2006/relationships/oleObject" Target="../embeddings/oleObject3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emf"/><Relationship Id="rId4" Type="http://schemas.openxmlformats.org/officeDocument/2006/relationships/oleObject" Target="../embeddings/oleObject3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emf"/><Relationship Id="rId4" Type="http://schemas.openxmlformats.org/officeDocument/2006/relationships/oleObject" Target="../embeddings/oleObject3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emf"/><Relationship Id="rId4" Type="http://schemas.openxmlformats.org/officeDocument/2006/relationships/oleObject" Target="../embeddings/oleObject36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emf"/><Relationship Id="rId4" Type="http://schemas.openxmlformats.org/officeDocument/2006/relationships/oleObject" Target="../embeddings/oleObject38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emf"/><Relationship Id="rId4" Type="http://schemas.openxmlformats.org/officeDocument/2006/relationships/oleObject" Target="../embeddings/oleObject40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emf"/><Relationship Id="rId4" Type="http://schemas.openxmlformats.org/officeDocument/2006/relationships/oleObject" Target="../embeddings/oleObject4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emf"/><Relationship Id="rId4" Type="http://schemas.openxmlformats.org/officeDocument/2006/relationships/oleObject" Target="../embeddings/oleObject44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emf"/><Relationship Id="rId4" Type="http://schemas.openxmlformats.org/officeDocument/2006/relationships/oleObject" Target="../embeddings/oleObject46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emf"/><Relationship Id="rId4" Type="http://schemas.openxmlformats.org/officeDocument/2006/relationships/oleObject" Target="../embeddings/oleObject48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oleObject" Target="../embeddings/oleObject4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emf"/><Relationship Id="rId4" Type="http://schemas.openxmlformats.org/officeDocument/2006/relationships/oleObject" Target="../embeddings/oleObject5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oleObject" Target="../embeddings/oleObject5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emf"/><Relationship Id="rId4" Type="http://schemas.openxmlformats.org/officeDocument/2006/relationships/oleObject" Target="../embeddings/oleObject52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oleObject" Target="../embeddings/oleObject5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emf"/><Relationship Id="rId4" Type="http://schemas.openxmlformats.org/officeDocument/2006/relationships/oleObject" Target="../embeddings/oleObject54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oleObject" Target="../embeddings/oleObject5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emf"/><Relationship Id="rId4" Type="http://schemas.openxmlformats.org/officeDocument/2006/relationships/oleObject" Target="../embeddings/oleObject56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10" Type="http://schemas.openxmlformats.org/officeDocument/2006/relationships/image" Target="../media/image129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10" Type="http://schemas.openxmlformats.org/officeDocument/2006/relationships/image" Target="../media/image137.png"/><Relationship Id="rId4" Type="http://schemas.openxmlformats.org/officeDocument/2006/relationships/image" Target="../media/image131.png"/><Relationship Id="rId9" Type="http://schemas.openxmlformats.org/officeDocument/2006/relationships/image" Target="../media/image136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33350"/>
            <a:ext cx="8610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</a:rPr>
              <a:t>Mapping stats (1x36mers) (for QC)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94B211-969A-BA9B-DA90-9D95DE132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514350"/>
            <a:ext cx="8963827" cy="3174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C52838-D0A3-B1EC-541A-C2FF9F465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87" y="819150"/>
            <a:ext cx="8963827" cy="330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05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941CB7-92F8-4B58-A11D-B88749CCE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90366"/>
            <a:ext cx="3754896" cy="37627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B4E0BA-B7AE-394D-AEB4-A094AEBBD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375" y="698238"/>
            <a:ext cx="3747025" cy="374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5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4E1FFF-4C9B-7A4C-9FAB-1D4CAF9EC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710045"/>
            <a:ext cx="3723409" cy="37234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125815-E155-6CB0-EF5C-703C69DEC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047" y="698238"/>
            <a:ext cx="3739153" cy="374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33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1EA0E2-2650-312C-23A8-FB4D594E2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06" y="694301"/>
            <a:ext cx="3699794" cy="37548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964021-32A7-4F5B-9D64-84C9AAD02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90366"/>
            <a:ext cx="3754896" cy="376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53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0AE92C-7778-17F3-4D83-0A9A96D2C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06110"/>
            <a:ext cx="3747025" cy="37312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AA62B7-F330-9A03-D9BD-D1F2FE94A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847" y="717917"/>
            <a:ext cx="3739153" cy="370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67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B7717E-966A-8DC9-9D7E-8E1C60EF1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98238"/>
            <a:ext cx="3770641" cy="3747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D93C74-8146-4C78-D258-6AEA24A5E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247" y="713982"/>
            <a:ext cx="3739153" cy="371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13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ED512DE-C4D8-651F-260C-B976CC714C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689273"/>
              </p:ext>
            </p:extLst>
          </p:nvPr>
        </p:nvGraphicFramePr>
        <p:xfrm>
          <a:off x="685800" y="400050"/>
          <a:ext cx="3771900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428761" imgH="3428681" progId="Acrobat.Document.DC">
                  <p:embed/>
                </p:oleObj>
              </mc:Choice>
              <mc:Fallback>
                <p:oleObj name="Acrobat Document" r:id="rId2" imgW="3428761" imgH="342868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5800" y="400050"/>
                        <a:ext cx="3771900" cy="377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BCD1D75-BE69-BE60-B477-68F52A1AB3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347083"/>
              </p:ext>
            </p:extLst>
          </p:nvPr>
        </p:nvGraphicFramePr>
        <p:xfrm>
          <a:off x="4800600" y="400050"/>
          <a:ext cx="3771900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428761" imgH="3428681" progId="Acrobat.Document.DC">
                  <p:embed/>
                </p:oleObj>
              </mc:Choice>
              <mc:Fallback>
                <p:oleObj name="Acrobat Document" r:id="rId4" imgW="3428761" imgH="342868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00600" y="400050"/>
                        <a:ext cx="3771900" cy="377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8523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6340F65-FFF6-2C43-CC2E-97F2B971B3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391503"/>
              </p:ext>
            </p:extLst>
          </p:nvPr>
        </p:nvGraphicFramePr>
        <p:xfrm>
          <a:off x="838200" y="742950"/>
          <a:ext cx="3429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428761" imgH="3428681" progId="Acrobat.Document.DC">
                  <p:embed/>
                </p:oleObj>
              </mc:Choice>
              <mc:Fallback>
                <p:oleObj name="Acrobat Document" r:id="rId2" imgW="3428761" imgH="342868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8200" y="742950"/>
                        <a:ext cx="3429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B9B264E-9A7A-759D-43D3-5205E71DB4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063109"/>
              </p:ext>
            </p:extLst>
          </p:nvPr>
        </p:nvGraphicFramePr>
        <p:xfrm>
          <a:off x="4582886" y="771797"/>
          <a:ext cx="3429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428761" imgH="3428681" progId="Acrobat.Document.DC">
                  <p:embed/>
                </p:oleObj>
              </mc:Choice>
              <mc:Fallback>
                <p:oleObj name="Acrobat Document" r:id="rId4" imgW="3428761" imgH="342868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82886" y="771797"/>
                        <a:ext cx="3429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4134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D72F070-0F3F-0FE9-CFDE-C8AD69F981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163426"/>
              </p:ext>
            </p:extLst>
          </p:nvPr>
        </p:nvGraphicFramePr>
        <p:xfrm>
          <a:off x="990600" y="742950"/>
          <a:ext cx="3429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428761" imgH="3428681" progId="Acrobat.Document.DC">
                  <p:embed/>
                </p:oleObj>
              </mc:Choice>
              <mc:Fallback>
                <p:oleObj name="Acrobat Document" r:id="rId2" imgW="3428761" imgH="342868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0600" y="742950"/>
                        <a:ext cx="3429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469D5FB-EB7C-AE77-A9E4-D7CAC06201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92166"/>
              </p:ext>
            </p:extLst>
          </p:nvPr>
        </p:nvGraphicFramePr>
        <p:xfrm>
          <a:off x="4724402" y="742950"/>
          <a:ext cx="3429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428761" imgH="3428681" progId="Acrobat.Document.DC">
                  <p:embed/>
                </p:oleObj>
              </mc:Choice>
              <mc:Fallback>
                <p:oleObj name="Acrobat Document" r:id="rId4" imgW="3428761" imgH="342868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24402" y="742950"/>
                        <a:ext cx="3429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629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C49EF98-9CB6-5CAF-EE94-7F8F1F1AD7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96736"/>
              </p:ext>
            </p:extLst>
          </p:nvPr>
        </p:nvGraphicFramePr>
        <p:xfrm>
          <a:off x="1108166" y="590550"/>
          <a:ext cx="3429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428761" imgH="3428681" progId="Acrobat.Document.DC">
                  <p:embed/>
                </p:oleObj>
              </mc:Choice>
              <mc:Fallback>
                <p:oleObj name="Acrobat Document" r:id="rId2" imgW="3428761" imgH="342868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08166" y="590550"/>
                        <a:ext cx="3429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5B538B2-E872-C3EA-72D1-EF0A4BA437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3432"/>
              </p:ext>
            </p:extLst>
          </p:nvPr>
        </p:nvGraphicFramePr>
        <p:xfrm>
          <a:off x="4800600" y="590550"/>
          <a:ext cx="3429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428761" imgH="3428681" progId="Acrobat.Document.DC">
                  <p:embed/>
                </p:oleObj>
              </mc:Choice>
              <mc:Fallback>
                <p:oleObj name="Acrobat Document" r:id="rId4" imgW="3428761" imgH="342868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00600" y="590550"/>
                        <a:ext cx="3429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4984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7CC8C10-25C2-F2D1-2804-69C84F59A3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677684"/>
              </p:ext>
            </p:extLst>
          </p:nvPr>
        </p:nvGraphicFramePr>
        <p:xfrm>
          <a:off x="1066800" y="590550"/>
          <a:ext cx="3429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428761" imgH="3428681" progId="Acrobat.Document.DC">
                  <p:embed/>
                </p:oleObj>
              </mc:Choice>
              <mc:Fallback>
                <p:oleObj name="Acrobat Document" r:id="rId2" imgW="3428761" imgH="342868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66800" y="590550"/>
                        <a:ext cx="3429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EFC9EFB-CD9B-7125-82B8-B2BAAA2D1C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10473"/>
              </p:ext>
            </p:extLst>
          </p:nvPr>
        </p:nvGraphicFramePr>
        <p:xfrm>
          <a:off x="4724400" y="582386"/>
          <a:ext cx="3429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428761" imgH="3428681" progId="Acrobat.Document.DC">
                  <p:embed/>
                </p:oleObj>
              </mc:Choice>
              <mc:Fallback>
                <p:oleObj name="Acrobat Document" r:id="rId4" imgW="3428761" imgH="342868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24400" y="582386"/>
                        <a:ext cx="3429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8878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33350"/>
            <a:ext cx="8610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</a:rPr>
              <a:t>Mapping stats (1x36mers) (for QC)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94B211-969A-BA9B-DA90-9D95DE132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514350"/>
            <a:ext cx="8963827" cy="3174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25E893-74E6-FE5D-2F52-46BE06C8F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87" y="819150"/>
            <a:ext cx="8963827" cy="366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80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755EF2C-3A00-E131-1FE3-A53E9BEA3E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345132"/>
              </p:ext>
            </p:extLst>
          </p:nvPr>
        </p:nvGraphicFramePr>
        <p:xfrm>
          <a:off x="1066800" y="742950"/>
          <a:ext cx="3429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428761" imgH="3428681" progId="Acrobat.Document.DC">
                  <p:embed/>
                </p:oleObj>
              </mc:Choice>
              <mc:Fallback>
                <p:oleObj name="Acrobat Document" r:id="rId2" imgW="3428761" imgH="342868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66800" y="742950"/>
                        <a:ext cx="3429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342F781-8C2F-74F2-4BB5-6393FBFC76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465027"/>
              </p:ext>
            </p:extLst>
          </p:nvPr>
        </p:nvGraphicFramePr>
        <p:xfrm>
          <a:off x="4953000" y="742950"/>
          <a:ext cx="3429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428761" imgH="3428681" progId="Acrobat.Document.DC">
                  <p:embed/>
                </p:oleObj>
              </mc:Choice>
              <mc:Fallback>
                <p:oleObj name="Acrobat Document" r:id="rId4" imgW="3428761" imgH="342868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53000" y="742950"/>
                        <a:ext cx="3429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8305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DE48F45-0CB6-10E2-F473-C82DF7C886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126293"/>
              </p:ext>
            </p:extLst>
          </p:nvPr>
        </p:nvGraphicFramePr>
        <p:xfrm>
          <a:off x="838200" y="666750"/>
          <a:ext cx="3429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428761" imgH="3428681" progId="Acrobat.Document.DC">
                  <p:embed/>
                </p:oleObj>
              </mc:Choice>
              <mc:Fallback>
                <p:oleObj name="Acrobat Document" r:id="rId2" imgW="3428761" imgH="342868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8200" y="666750"/>
                        <a:ext cx="3429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5B00B6F-E9C2-6A7A-7117-9A5F75778D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478807"/>
              </p:ext>
            </p:extLst>
          </p:nvPr>
        </p:nvGraphicFramePr>
        <p:xfrm>
          <a:off x="4953000" y="666750"/>
          <a:ext cx="3429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428761" imgH="3428681" progId="Acrobat.Document.DC">
                  <p:embed/>
                </p:oleObj>
              </mc:Choice>
              <mc:Fallback>
                <p:oleObj name="Acrobat Document" r:id="rId4" imgW="3428761" imgH="342868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53000" y="666750"/>
                        <a:ext cx="3429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7527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1A6851B-4063-6F6E-A896-BD3BBF178D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100577"/>
              </p:ext>
            </p:extLst>
          </p:nvPr>
        </p:nvGraphicFramePr>
        <p:xfrm>
          <a:off x="914400" y="514350"/>
          <a:ext cx="3429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428761" imgH="3428681" progId="Acrobat.Document.DC">
                  <p:embed/>
                </p:oleObj>
              </mc:Choice>
              <mc:Fallback>
                <p:oleObj name="Acrobat Document" r:id="rId2" imgW="3428761" imgH="342868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14400" y="514350"/>
                        <a:ext cx="3429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F800238-E49B-AFFA-5F8C-43E6CF9423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713022"/>
              </p:ext>
            </p:extLst>
          </p:nvPr>
        </p:nvGraphicFramePr>
        <p:xfrm>
          <a:off x="4800602" y="514350"/>
          <a:ext cx="3429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428761" imgH="3428681" progId="Acrobat.Document.DC">
                  <p:embed/>
                </p:oleObj>
              </mc:Choice>
              <mc:Fallback>
                <p:oleObj name="Acrobat Document" r:id="rId4" imgW="3428761" imgH="342868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00602" y="514350"/>
                        <a:ext cx="3429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9723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7A5FA28-53FA-597A-4764-F76085F815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065724"/>
              </p:ext>
            </p:extLst>
          </p:nvPr>
        </p:nvGraphicFramePr>
        <p:xfrm>
          <a:off x="990600" y="590550"/>
          <a:ext cx="3429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428761" imgH="3428681" progId="Acrobat.Document.DC">
                  <p:embed/>
                </p:oleObj>
              </mc:Choice>
              <mc:Fallback>
                <p:oleObj name="Acrobat Document" r:id="rId2" imgW="3428761" imgH="342868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0600" y="590550"/>
                        <a:ext cx="3429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E6C3511-F467-FF4D-3E6D-F49D1C4DFE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332406"/>
              </p:ext>
            </p:extLst>
          </p:nvPr>
        </p:nvGraphicFramePr>
        <p:xfrm>
          <a:off x="4800600" y="590550"/>
          <a:ext cx="3429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428761" imgH="3428681" progId="Acrobat.Document.DC">
                  <p:embed/>
                </p:oleObj>
              </mc:Choice>
              <mc:Fallback>
                <p:oleObj name="Acrobat Document" r:id="rId4" imgW="3428761" imgH="342868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00600" y="590550"/>
                        <a:ext cx="3429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9238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97C571D-1C98-F9AD-B831-64A4195B14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13898"/>
              </p:ext>
            </p:extLst>
          </p:nvPr>
        </p:nvGraphicFramePr>
        <p:xfrm>
          <a:off x="990600" y="666750"/>
          <a:ext cx="3429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428761" imgH="3428681" progId="Acrobat.Document.DC">
                  <p:embed/>
                </p:oleObj>
              </mc:Choice>
              <mc:Fallback>
                <p:oleObj name="Acrobat Document" r:id="rId2" imgW="3428761" imgH="342868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0600" y="666750"/>
                        <a:ext cx="3429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9A39262-236E-5C42-A287-5A8158CC3F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63403"/>
              </p:ext>
            </p:extLst>
          </p:nvPr>
        </p:nvGraphicFramePr>
        <p:xfrm>
          <a:off x="4876800" y="666750"/>
          <a:ext cx="3429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428761" imgH="3428681" progId="Acrobat.Document.DC">
                  <p:embed/>
                </p:oleObj>
              </mc:Choice>
              <mc:Fallback>
                <p:oleObj name="Acrobat Document" r:id="rId4" imgW="3428761" imgH="342868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76800" y="666750"/>
                        <a:ext cx="3429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4678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68C92CB-AE37-0795-1CB0-381E2725F0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143790"/>
              </p:ext>
            </p:extLst>
          </p:nvPr>
        </p:nvGraphicFramePr>
        <p:xfrm>
          <a:off x="990600" y="666750"/>
          <a:ext cx="3429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428761" imgH="3428681" progId="Acrobat.Document.DC">
                  <p:embed/>
                </p:oleObj>
              </mc:Choice>
              <mc:Fallback>
                <p:oleObj name="Acrobat Document" r:id="rId2" imgW="3428761" imgH="342868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0600" y="666750"/>
                        <a:ext cx="3429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A25CCAE-628D-DA9E-8901-DEDA0D9DFF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610364"/>
              </p:ext>
            </p:extLst>
          </p:nvPr>
        </p:nvGraphicFramePr>
        <p:xfrm>
          <a:off x="4953000" y="666750"/>
          <a:ext cx="3429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428761" imgH="3428681" progId="Acrobat.Document.DC">
                  <p:embed/>
                </p:oleObj>
              </mc:Choice>
              <mc:Fallback>
                <p:oleObj name="Acrobat Document" r:id="rId4" imgW="3428761" imgH="342868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53000" y="666750"/>
                        <a:ext cx="3429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0671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97BA371-FC04-3959-9D79-8398DEAF84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243085"/>
              </p:ext>
            </p:extLst>
          </p:nvPr>
        </p:nvGraphicFramePr>
        <p:xfrm>
          <a:off x="838200" y="666750"/>
          <a:ext cx="3429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428761" imgH="3428681" progId="Acrobat.Document.DC">
                  <p:embed/>
                </p:oleObj>
              </mc:Choice>
              <mc:Fallback>
                <p:oleObj name="Acrobat Document" r:id="rId2" imgW="3428761" imgH="342868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8200" y="666750"/>
                        <a:ext cx="3429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9E57875-451A-8CDB-56B1-E3C1952902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03423"/>
              </p:ext>
            </p:extLst>
          </p:nvPr>
        </p:nvGraphicFramePr>
        <p:xfrm>
          <a:off x="4800600" y="666750"/>
          <a:ext cx="3429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428761" imgH="3428681" progId="Acrobat.Document.DC">
                  <p:embed/>
                </p:oleObj>
              </mc:Choice>
              <mc:Fallback>
                <p:oleObj name="Acrobat Document" r:id="rId4" imgW="3428761" imgH="342868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00600" y="666750"/>
                        <a:ext cx="3429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5946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5C32823-8B1B-1275-6217-6E95A7F483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957396"/>
              </p:ext>
            </p:extLst>
          </p:nvPr>
        </p:nvGraphicFramePr>
        <p:xfrm>
          <a:off x="838200" y="590550"/>
          <a:ext cx="3429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428761" imgH="3428681" progId="Acrobat.Document.DC">
                  <p:embed/>
                </p:oleObj>
              </mc:Choice>
              <mc:Fallback>
                <p:oleObj name="Acrobat Document" r:id="rId2" imgW="3428761" imgH="342868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8200" y="590550"/>
                        <a:ext cx="3429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BDC3C68-4AF9-D507-E47C-EE41C13760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805257"/>
              </p:ext>
            </p:extLst>
          </p:nvPr>
        </p:nvGraphicFramePr>
        <p:xfrm>
          <a:off x="4876802" y="619397"/>
          <a:ext cx="3429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428761" imgH="3428681" progId="Acrobat.Document.DC">
                  <p:embed/>
                </p:oleObj>
              </mc:Choice>
              <mc:Fallback>
                <p:oleObj name="Acrobat Document" r:id="rId4" imgW="3428761" imgH="342868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76802" y="619397"/>
                        <a:ext cx="3429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31385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3E7CD3B-FCB2-BA92-A6FA-F958CC54C6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695405"/>
              </p:ext>
            </p:extLst>
          </p:nvPr>
        </p:nvGraphicFramePr>
        <p:xfrm>
          <a:off x="990600" y="666750"/>
          <a:ext cx="3429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428761" imgH="3428681" progId="Acrobat.Document.DC">
                  <p:embed/>
                </p:oleObj>
              </mc:Choice>
              <mc:Fallback>
                <p:oleObj name="Acrobat Document" r:id="rId2" imgW="3428761" imgH="342868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0600" y="666750"/>
                        <a:ext cx="3429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9FCFF6E-F6FE-B69B-DE67-39605AFB12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018920"/>
              </p:ext>
            </p:extLst>
          </p:nvPr>
        </p:nvGraphicFramePr>
        <p:xfrm>
          <a:off x="4648200" y="666750"/>
          <a:ext cx="3429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428761" imgH="3428681" progId="Acrobat.Document.DC">
                  <p:embed/>
                </p:oleObj>
              </mc:Choice>
              <mc:Fallback>
                <p:oleObj name="Acrobat Document" r:id="rId4" imgW="3428761" imgH="342868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48200" y="666750"/>
                        <a:ext cx="3429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35369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4393916-0784-95FB-5A91-58ACDF5F8B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634289"/>
              </p:ext>
            </p:extLst>
          </p:nvPr>
        </p:nvGraphicFramePr>
        <p:xfrm>
          <a:off x="838200" y="666750"/>
          <a:ext cx="3429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428761" imgH="3428681" progId="Acrobat.Document.DC">
                  <p:embed/>
                </p:oleObj>
              </mc:Choice>
              <mc:Fallback>
                <p:oleObj name="Acrobat Document" r:id="rId2" imgW="3428761" imgH="342868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8200" y="666750"/>
                        <a:ext cx="3429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30BCF74-F78A-E002-7C4A-D9C7EDF15C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910729"/>
              </p:ext>
            </p:extLst>
          </p:nvPr>
        </p:nvGraphicFramePr>
        <p:xfrm>
          <a:off x="4648200" y="666750"/>
          <a:ext cx="3429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428761" imgH="3428681" progId="Acrobat.Document.DC">
                  <p:embed/>
                </p:oleObj>
              </mc:Choice>
              <mc:Fallback>
                <p:oleObj name="Acrobat Document" r:id="rId4" imgW="3428761" imgH="342868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48200" y="666750"/>
                        <a:ext cx="3429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2276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33350"/>
            <a:ext cx="8610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</a:rPr>
              <a:t>Mapping stats (2x36mers)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94B211-969A-BA9B-DA90-9D95DE132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514350"/>
            <a:ext cx="8963827" cy="3174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C542F14-7E9A-E2CC-FECA-04F2444A9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87" y="819150"/>
            <a:ext cx="8963827" cy="348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26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AC4B81D-C525-E93D-1DB5-87EEB59DB0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755286"/>
              </p:ext>
            </p:extLst>
          </p:nvPr>
        </p:nvGraphicFramePr>
        <p:xfrm>
          <a:off x="990600" y="666750"/>
          <a:ext cx="3429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428761" imgH="3428681" progId="Acrobat.Document.DC">
                  <p:embed/>
                </p:oleObj>
              </mc:Choice>
              <mc:Fallback>
                <p:oleObj name="Acrobat Document" r:id="rId2" imgW="3428761" imgH="342868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0600" y="666750"/>
                        <a:ext cx="3429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99AA060-1D41-0022-9C0A-18A998449D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105964"/>
              </p:ext>
            </p:extLst>
          </p:nvPr>
        </p:nvGraphicFramePr>
        <p:xfrm>
          <a:off x="4800600" y="645523"/>
          <a:ext cx="3429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428761" imgH="3428681" progId="Acrobat.Document.DC">
                  <p:embed/>
                </p:oleObj>
              </mc:Choice>
              <mc:Fallback>
                <p:oleObj name="Acrobat Document" r:id="rId4" imgW="3428761" imgH="342868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00600" y="645523"/>
                        <a:ext cx="3429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3871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ED1E2D3-9694-6612-9557-2EF12DB70E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322276"/>
              </p:ext>
            </p:extLst>
          </p:nvPr>
        </p:nvGraphicFramePr>
        <p:xfrm>
          <a:off x="1066800" y="666750"/>
          <a:ext cx="3429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428761" imgH="3428681" progId="Acrobat.Document.DC">
                  <p:embed/>
                </p:oleObj>
              </mc:Choice>
              <mc:Fallback>
                <p:oleObj name="Acrobat Document" r:id="rId2" imgW="3428761" imgH="342868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66800" y="666750"/>
                        <a:ext cx="3429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9BFEE10-DAEB-A956-A7D4-4E1755483E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450613"/>
              </p:ext>
            </p:extLst>
          </p:nvPr>
        </p:nvGraphicFramePr>
        <p:xfrm>
          <a:off x="5105400" y="666750"/>
          <a:ext cx="3429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428761" imgH="3428681" progId="Acrobat.Document.DC">
                  <p:embed/>
                </p:oleObj>
              </mc:Choice>
              <mc:Fallback>
                <p:oleObj name="Acrobat Document" r:id="rId4" imgW="3428761" imgH="342868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05400" y="666750"/>
                        <a:ext cx="3429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49406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76BFF03-455D-97C7-83B2-9C9B6FF464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906183"/>
              </p:ext>
            </p:extLst>
          </p:nvPr>
        </p:nvGraphicFramePr>
        <p:xfrm>
          <a:off x="914400" y="590550"/>
          <a:ext cx="3429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428761" imgH="3428681" progId="Acrobat.Document.DC">
                  <p:embed/>
                </p:oleObj>
              </mc:Choice>
              <mc:Fallback>
                <p:oleObj name="Acrobat Document" r:id="rId2" imgW="3428761" imgH="3428681" progId="Acrobat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9ADE974-53CF-6EE0-DBFC-59D0161E0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14400" y="590550"/>
                        <a:ext cx="3429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13FEE32-7537-F013-2606-A89F22250A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879861"/>
              </p:ext>
            </p:extLst>
          </p:nvPr>
        </p:nvGraphicFramePr>
        <p:xfrm>
          <a:off x="4953000" y="590550"/>
          <a:ext cx="3429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428761" imgH="3428681" progId="Acrobat.Document.DC">
                  <p:embed/>
                </p:oleObj>
              </mc:Choice>
              <mc:Fallback>
                <p:oleObj name="Acrobat Document" r:id="rId4" imgW="3428761" imgH="342868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53000" y="590550"/>
                        <a:ext cx="3429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40275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0B327BD-C86C-8E16-C253-A6FA49C050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445615"/>
              </p:ext>
            </p:extLst>
          </p:nvPr>
        </p:nvGraphicFramePr>
        <p:xfrm>
          <a:off x="914400" y="590550"/>
          <a:ext cx="3429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428761" imgH="3428681" progId="Acrobat.Document.DC">
                  <p:embed/>
                </p:oleObj>
              </mc:Choice>
              <mc:Fallback>
                <p:oleObj name="Acrobat Document" r:id="rId2" imgW="3428761" imgH="342868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14400" y="590550"/>
                        <a:ext cx="3429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DAA3619-9A21-E3DD-3900-081E1FFB2C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20397"/>
              </p:ext>
            </p:extLst>
          </p:nvPr>
        </p:nvGraphicFramePr>
        <p:xfrm>
          <a:off x="4953000" y="590550"/>
          <a:ext cx="3429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428761" imgH="3428681" progId="Acrobat.Document.DC">
                  <p:embed/>
                </p:oleObj>
              </mc:Choice>
              <mc:Fallback>
                <p:oleObj name="Acrobat Document" r:id="rId4" imgW="3428761" imgH="342868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53000" y="590550"/>
                        <a:ext cx="3429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24331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76DA64F-54D7-9503-42EB-BE12959BAA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98957"/>
              </p:ext>
            </p:extLst>
          </p:nvPr>
        </p:nvGraphicFramePr>
        <p:xfrm>
          <a:off x="685800" y="590550"/>
          <a:ext cx="3429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428761" imgH="3428681" progId="Acrobat.Document.DC">
                  <p:embed/>
                </p:oleObj>
              </mc:Choice>
              <mc:Fallback>
                <p:oleObj name="Acrobat Document" r:id="rId2" imgW="3428761" imgH="342868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5800" y="590550"/>
                        <a:ext cx="3429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566B25D-D5EC-0CF7-A509-D573664915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239908"/>
              </p:ext>
            </p:extLst>
          </p:nvPr>
        </p:nvGraphicFramePr>
        <p:xfrm>
          <a:off x="4724400" y="590550"/>
          <a:ext cx="3429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428761" imgH="3428681" progId="Acrobat.Document.DC">
                  <p:embed/>
                </p:oleObj>
              </mc:Choice>
              <mc:Fallback>
                <p:oleObj name="Acrobat Document" r:id="rId4" imgW="3428761" imgH="342868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24400" y="590550"/>
                        <a:ext cx="3429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26183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BD450FF-DE2A-F3FE-E56A-43B3F0619C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483699"/>
              </p:ext>
            </p:extLst>
          </p:nvPr>
        </p:nvGraphicFramePr>
        <p:xfrm>
          <a:off x="685800" y="590550"/>
          <a:ext cx="3429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428761" imgH="3428681" progId="Acrobat.Document.DC">
                  <p:embed/>
                </p:oleObj>
              </mc:Choice>
              <mc:Fallback>
                <p:oleObj name="Acrobat Document" r:id="rId2" imgW="3428761" imgH="342868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5800" y="590550"/>
                        <a:ext cx="3429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71F561D-7C2E-CA63-CB0B-C75987039F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842036"/>
              </p:ext>
            </p:extLst>
          </p:nvPr>
        </p:nvGraphicFramePr>
        <p:xfrm>
          <a:off x="4724400" y="590550"/>
          <a:ext cx="3429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428761" imgH="3428681" progId="Acrobat.Document.DC">
                  <p:embed/>
                </p:oleObj>
              </mc:Choice>
              <mc:Fallback>
                <p:oleObj name="Acrobat Document" r:id="rId4" imgW="3428761" imgH="342868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24400" y="590550"/>
                        <a:ext cx="3429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19353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F60634A-5045-4D5D-7AB2-560C266E30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664290"/>
              </p:ext>
            </p:extLst>
          </p:nvPr>
        </p:nvGraphicFramePr>
        <p:xfrm>
          <a:off x="762000" y="666750"/>
          <a:ext cx="3429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428761" imgH="3428681" progId="Acrobat.Document.DC">
                  <p:embed/>
                </p:oleObj>
              </mc:Choice>
              <mc:Fallback>
                <p:oleObj name="Acrobat Document" r:id="rId2" imgW="3428761" imgH="342868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2000" y="666750"/>
                        <a:ext cx="3429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A34A6FE-2916-6755-9E5B-EA1508D2F9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412599"/>
              </p:ext>
            </p:extLst>
          </p:nvPr>
        </p:nvGraphicFramePr>
        <p:xfrm>
          <a:off x="4648200" y="673826"/>
          <a:ext cx="3429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428761" imgH="3428681" progId="Acrobat.Document.DC">
                  <p:embed/>
                </p:oleObj>
              </mc:Choice>
              <mc:Fallback>
                <p:oleObj name="Acrobat Document" r:id="rId4" imgW="3428761" imgH="342868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48200" y="673826"/>
                        <a:ext cx="3429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47912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E3CD762-A954-DEB7-6445-50AC424C6E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174420"/>
              </p:ext>
            </p:extLst>
          </p:nvPr>
        </p:nvGraphicFramePr>
        <p:xfrm>
          <a:off x="990600" y="666750"/>
          <a:ext cx="3429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428761" imgH="3428681" progId="Acrobat.Document.DC">
                  <p:embed/>
                </p:oleObj>
              </mc:Choice>
              <mc:Fallback>
                <p:oleObj name="Acrobat Document" r:id="rId2" imgW="3428761" imgH="342868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0600" y="666750"/>
                        <a:ext cx="3429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FC2A811-12EE-7AFD-05AA-05DCBA6B5F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013103"/>
              </p:ext>
            </p:extLst>
          </p:nvPr>
        </p:nvGraphicFramePr>
        <p:xfrm>
          <a:off x="4800600" y="666750"/>
          <a:ext cx="3429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428761" imgH="3428681" progId="Acrobat.Document.DC">
                  <p:embed/>
                </p:oleObj>
              </mc:Choice>
              <mc:Fallback>
                <p:oleObj name="Acrobat Document" r:id="rId4" imgW="3428761" imgH="342868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00600" y="666750"/>
                        <a:ext cx="3429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91450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2A686C3-9AD0-472F-CDBE-178D7C4241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130408"/>
              </p:ext>
            </p:extLst>
          </p:nvPr>
        </p:nvGraphicFramePr>
        <p:xfrm>
          <a:off x="990600" y="666750"/>
          <a:ext cx="3429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428761" imgH="3428681" progId="Acrobat.Document.DC">
                  <p:embed/>
                </p:oleObj>
              </mc:Choice>
              <mc:Fallback>
                <p:oleObj name="Acrobat Document" r:id="rId2" imgW="3428761" imgH="342868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0600" y="666750"/>
                        <a:ext cx="3429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04594B3-DA8F-575E-D3E2-E12702711D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578904"/>
              </p:ext>
            </p:extLst>
          </p:nvPr>
        </p:nvGraphicFramePr>
        <p:xfrm>
          <a:off x="4800600" y="630283"/>
          <a:ext cx="3429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428761" imgH="3428681" progId="Acrobat.Document.DC">
                  <p:embed/>
                </p:oleObj>
              </mc:Choice>
              <mc:Fallback>
                <p:oleObj name="Acrobat Document" r:id="rId4" imgW="3428761" imgH="342868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00600" y="630283"/>
                        <a:ext cx="3429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230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0A402F5-D34A-0324-994F-1EBA262466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266634"/>
              </p:ext>
            </p:extLst>
          </p:nvPr>
        </p:nvGraphicFramePr>
        <p:xfrm>
          <a:off x="603505" y="666750"/>
          <a:ext cx="3429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428761" imgH="3428681" progId="Acrobat.Document.DC">
                  <p:embed/>
                </p:oleObj>
              </mc:Choice>
              <mc:Fallback>
                <p:oleObj name="Acrobat Document" r:id="rId2" imgW="3428761" imgH="342868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3505" y="666750"/>
                        <a:ext cx="3429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8F1AA2F-F281-AF1E-6532-B4E8C02179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716632"/>
              </p:ext>
            </p:extLst>
          </p:nvPr>
        </p:nvGraphicFramePr>
        <p:xfrm>
          <a:off x="4648200" y="666750"/>
          <a:ext cx="3429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428761" imgH="3428681" progId="Acrobat.Document.DC">
                  <p:embed/>
                </p:oleObj>
              </mc:Choice>
              <mc:Fallback>
                <p:oleObj name="Acrobat Document" r:id="rId4" imgW="3428761" imgH="342868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48200" y="666750"/>
                        <a:ext cx="3429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3286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33350"/>
            <a:ext cx="8610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</a:rPr>
              <a:t>Mapping stats (2x36mers)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94B211-969A-BA9B-DA90-9D95DE132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514350"/>
            <a:ext cx="8963827" cy="3174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BE8F0CC-D705-1076-218B-3E46E6AC8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87" y="895350"/>
            <a:ext cx="8963827" cy="348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67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40</a:t>
            </a:fld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27BB044-C8F3-41F8-0236-A00CE2121E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19676"/>
              </p:ext>
            </p:extLst>
          </p:nvPr>
        </p:nvGraphicFramePr>
        <p:xfrm>
          <a:off x="914400" y="819150"/>
          <a:ext cx="3429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428761" imgH="3428681" progId="Acrobat.Document.DC">
                  <p:embed/>
                </p:oleObj>
              </mc:Choice>
              <mc:Fallback>
                <p:oleObj name="Acrobat Document" r:id="rId2" imgW="3428761" imgH="342868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14400" y="819150"/>
                        <a:ext cx="3429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A152019-C60A-0804-E7F3-528B37AA33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553398"/>
              </p:ext>
            </p:extLst>
          </p:nvPr>
        </p:nvGraphicFramePr>
        <p:xfrm>
          <a:off x="4724400" y="857250"/>
          <a:ext cx="3429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428761" imgH="3428681" progId="Acrobat.Document.DC">
                  <p:embed/>
                </p:oleObj>
              </mc:Choice>
              <mc:Fallback>
                <p:oleObj name="Acrobat Document" r:id="rId4" imgW="3428761" imgH="342868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24400" y="857250"/>
                        <a:ext cx="3429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10811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41</a:t>
            </a:fld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B84EC1D-75FF-A740-F95B-C90E9535A8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303586"/>
              </p:ext>
            </p:extLst>
          </p:nvPr>
        </p:nvGraphicFramePr>
        <p:xfrm>
          <a:off x="838200" y="666750"/>
          <a:ext cx="3429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428761" imgH="3428681" progId="Acrobat.Document.DC">
                  <p:embed/>
                </p:oleObj>
              </mc:Choice>
              <mc:Fallback>
                <p:oleObj name="Acrobat Document" r:id="rId2" imgW="3428761" imgH="342868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8200" y="666750"/>
                        <a:ext cx="3429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C4C9DEA-F017-1C1A-0E6D-F06C3A6839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183970"/>
              </p:ext>
            </p:extLst>
          </p:nvPr>
        </p:nvGraphicFramePr>
        <p:xfrm>
          <a:off x="4724400" y="650966"/>
          <a:ext cx="3429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428761" imgH="3428681" progId="Acrobat.Document.DC">
                  <p:embed/>
                </p:oleObj>
              </mc:Choice>
              <mc:Fallback>
                <p:oleObj name="Acrobat Document" r:id="rId4" imgW="3428761" imgH="342868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24400" y="650966"/>
                        <a:ext cx="3429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1537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42</a:t>
            </a:fld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6DD9AD6-7DDE-4CC9-5D6D-0950B31CEB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435846"/>
              </p:ext>
            </p:extLst>
          </p:nvPr>
        </p:nvGraphicFramePr>
        <p:xfrm>
          <a:off x="838200" y="666750"/>
          <a:ext cx="3429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428761" imgH="3428681" progId="Acrobat.Document.DC">
                  <p:embed/>
                </p:oleObj>
              </mc:Choice>
              <mc:Fallback>
                <p:oleObj name="Acrobat Document" r:id="rId2" imgW="3428761" imgH="342868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8200" y="666750"/>
                        <a:ext cx="3429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821AC9E-20BE-DA98-510B-E5FCB55A48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43909"/>
              </p:ext>
            </p:extLst>
          </p:nvPr>
        </p:nvGraphicFramePr>
        <p:xfrm>
          <a:off x="4724400" y="666750"/>
          <a:ext cx="3429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428761" imgH="3428681" progId="Acrobat.Document.DC">
                  <p:embed/>
                </p:oleObj>
              </mc:Choice>
              <mc:Fallback>
                <p:oleObj name="Acrobat Document" r:id="rId4" imgW="3428761" imgH="342868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24400" y="666750"/>
                        <a:ext cx="3429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33816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40EFE91B-7D53-E5E8-50E5-DA528AB5D745}"/>
              </a:ext>
            </a:extLst>
          </p:cNvPr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</a:rPr>
              <a:t>Peak overlap (2x75mers post-IDR)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249CFC-8B22-BBB3-3431-690C7199A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499857"/>
            <a:ext cx="8312727" cy="414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445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63E1DA9D-DDC8-557F-DB2C-8FC92259A7C0}"/>
              </a:ext>
            </a:extLst>
          </p:cNvPr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libri" panose="020F0502020204030204" pitchFamily="34" charset="0"/>
              </a:rPr>
              <a:t>ChromHMM</a:t>
            </a:r>
            <a:r>
              <a:rPr lang="en-US" b="1" dirty="0">
                <a:latin typeface="Calibri" panose="020F0502020204030204" pitchFamily="34" charset="0"/>
              </a:rPr>
              <a:t> state overlap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870CC6-7076-BD05-67D0-1EEE2DE35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633627"/>
            <a:ext cx="8312727" cy="387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698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63E1DA9D-DDC8-557F-DB2C-8FC92259A7C0}"/>
              </a:ext>
            </a:extLst>
          </p:cNvPr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libri" panose="020F0502020204030204" pitchFamily="34" charset="0"/>
              </a:rPr>
              <a:t>ChromHMM</a:t>
            </a:r>
            <a:r>
              <a:rPr lang="en-US" b="1" dirty="0">
                <a:latin typeface="Calibri" panose="020F0502020204030204" pitchFamily="34" charset="0"/>
              </a:rPr>
              <a:t> state overlap enrichment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1AF24F-F101-0380-C6B7-4A1E36AED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766781"/>
            <a:ext cx="8312727" cy="36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026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D917684A-421F-4E1C-64B2-C317EBF0714A}"/>
              </a:ext>
            </a:extLst>
          </p:cNvPr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</a:rPr>
              <a:t>Peak clustering (MORC2, MPP8, TASOR WT only)</a:t>
            </a:r>
          </a:p>
        </p:txBody>
      </p:sp>
      <p:pic>
        <p:nvPicPr>
          <p:cNvPr id="5" name="Picture 4" descr="A red and white rectangle&#10;&#10;Description automatically generated">
            <a:extLst>
              <a:ext uri="{FF2B5EF4-FFF2-40B4-BE49-F238E27FC236}">
                <a16:creationId xmlns:a16="http://schemas.microsoft.com/office/drawing/2014/main" id="{0F6653B9-7779-DEF8-D6D3-51FF85ABE0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81400" y="406509"/>
            <a:ext cx="2461454" cy="458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976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D917684A-421F-4E1C-64B2-C317EBF0714A}"/>
              </a:ext>
            </a:extLst>
          </p:cNvPr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</a:rPr>
              <a:t>Peak clustering (MORC2, MPP8, TASOR WT only)</a:t>
            </a:r>
          </a:p>
        </p:txBody>
      </p:sp>
      <p:pic>
        <p:nvPicPr>
          <p:cNvPr id="4" name="Picture 3" descr="A red and white rectangle&#10;&#10;Description automatically generated">
            <a:extLst>
              <a:ext uri="{FF2B5EF4-FFF2-40B4-BE49-F238E27FC236}">
                <a16:creationId xmlns:a16="http://schemas.microsoft.com/office/drawing/2014/main" id="{26D61A8F-EA93-4EA3-F891-5874E5E01F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1746" y="439981"/>
            <a:ext cx="2264897" cy="4217743"/>
          </a:xfrm>
          <a:prstGeom prst="rect">
            <a:avLst/>
          </a:prstGeom>
        </p:spPr>
      </p:pic>
      <p:pic>
        <p:nvPicPr>
          <p:cNvPr id="7" name="Picture 6" descr="A close up of a body of water&#10;&#10;Description automatically generated">
            <a:extLst>
              <a:ext uri="{FF2B5EF4-FFF2-40B4-BE49-F238E27FC236}">
                <a16:creationId xmlns:a16="http://schemas.microsoft.com/office/drawing/2014/main" id="{B93EB925-CFAA-2D5F-C966-7BD7A26FA9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39982"/>
            <a:ext cx="507050" cy="3960568"/>
          </a:xfrm>
          <a:prstGeom prst="rect">
            <a:avLst/>
          </a:prstGeom>
        </p:spPr>
      </p:pic>
      <p:pic>
        <p:nvPicPr>
          <p:cNvPr id="9" name="Picture 8" descr="A close up of water&#10;&#10;Description automatically generated">
            <a:extLst>
              <a:ext uri="{FF2B5EF4-FFF2-40B4-BE49-F238E27FC236}">
                <a16:creationId xmlns:a16="http://schemas.microsoft.com/office/drawing/2014/main" id="{2B205DE9-7C34-A52F-5923-DC521D08F0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39982"/>
            <a:ext cx="507050" cy="3960568"/>
          </a:xfrm>
          <a:prstGeom prst="rect">
            <a:avLst/>
          </a:prstGeom>
        </p:spPr>
      </p:pic>
      <p:pic>
        <p:nvPicPr>
          <p:cNvPr id="11" name="Picture 10" descr="A close up of a body of water&#10;&#10;Description automatically generated">
            <a:extLst>
              <a:ext uri="{FF2B5EF4-FFF2-40B4-BE49-F238E27FC236}">
                <a16:creationId xmlns:a16="http://schemas.microsoft.com/office/drawing/2014/main" id="{64C946E5-9A32-F717-0AFD-89E751DD90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39982"/>
            <a:ext cx="507050" cy="3960568"/>
          </a:xfrm>
          <a:prstGeom prst="rect">
            <a:avLst/>
          </a:prstGeom>
        </p:spPr>
      </p:pic>
      <p:pic>
        <p:nvPicPr>
          <p:cNvPr id="13" name="Picture 12" descr="A close up of a body of water&#10;&#10;Description automatically generated">
            <a:extLst>
              <a:ext uri="{FF2B5EF4-FFF2-40B4-BE49-F238E27FC236}">
                <a16:creationId xmlns:a16="http://schemas.microsoft.com/office/drawing/2014/main" id="{72A710D4-9AB9-47AD-2765-BCA0C0FBAB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40526"/>
            <a:ext cx="507050" cy="3960568"/>
          </a:xfrm>
          <a:prstGeom prst="rect">
            <a:avLst/>
          </a:prstGeom>
        </p:spPr>
      </p:pic>
      <p:pic>
        <p:nvPicPr>
          <p:cNvPr id="15" name="Picture 14" descr="A close up of a body of water&#10;&#10;Description automatically generated">
            <a:extLst>
              <a:ext uri="{FF2B5EF4-FFF2-40B4-BE49-F238E27FC236}">
                <a16:creationId xmlns:a16="http://schemas.microsoft.com/office/drawing/2014/main" id="{C8971DD2-477D-1E2B-D140-C21C0EE435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39982"/>
            <a:ext cx="507050" cy="3960568"/>
          </a:xfrm>
          <a:prstGeom prst="rect">
            <a:avLst/>
          </a:prstGeom>
        </p:spPr>
      </p:pic>
      <p:pic>
        <p:nvPicPr>
          <p:cNvPr id="17" name="Picture 16" descr="A close up of a body of water&#10;&#10;Description automatically generated">
            <a:extLst>
              <a:ext uri="{FF2B5EF4-FFF2-40B4-BE49-F238E27FC236}">
                <a16:creationId xmlns:a16="http://schemas.microsoft.com/office/drawing/2014/main" id="{121C5914-B2FA-4855-627B-49C1802DE9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39982"/>
            <a:ext cx="507050" cy="3960568"/>
          </a:xfrm>
          <a:prstGeom prst="rect">
            <a:avLst/>
          </a:prstGeom>
        </p:spPr>
      </p:pic>
      <p:pic>
        <p:nvPicPr>
          <p:cNvPr id="19" name="Picture 18" descr="A close up of a body of water&#10;&#10;Description automatically generated">
            <a:extLst>
              <a:ext uri="{FF2B5EF4-FFF2-40B4-BE49-F238E27FC236}">
                <a16:creationId xmlns:a16="http://schemas.microsoft.com/office/drawing/2014/main" id="{FD3D9D40-106E-76BE-2823-F2C16D95AEC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39982"/>
            <a:ext cx="507050" cy="3960568"/>
          </a:xfrm>
          <a:prstGeom prst="rect">
            <a:avLst/>
          </a:prstGeom>
        </p:spPr>
      </p:pic>
      <p:pic>
        <p:nvPicPr>
          <p:cNvPr id="21" name="Picture 20" descr="A close up of a blue and white background&#10;&#10;Description automatically generated">
            <a:extLst>
              <a:ext uri="{FF2B5EF4-FFF2-40B4-BE49-F238E27FC236}">
                <a16:creationId xmlns:a16="http://schemas.microsoft.com/office/drawing/2014/main" id="{FE85DC92-B05B-73E8-115D-101994B5542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39982"/>
            <a:ext cx="507050" cy="3960568"/>
          </a:xfrm>
          <a:prstGeom prst="rect">
            <a:avLst/>
          </a:prstGeom>
        </p:spPr>
      </p:pic>
      <p:pic>
        <p:nvPicPr>
          <p:cNvPr id="23" name="Picture 22" descr="A close up of a body of water&#10;&#10;Description automatically generated">
            <a:extLst>
              <a:ext uri="{FF2B5EF4-FFF2-40B4-BE49-F238E27FC236}">
                <a16:creationId xmlns:a16="http://schemas.microsoft.com/office/drawing/2014/main" id="{A406A3AD-1B48-1700-5962-CADB65E4D50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39982"/>
            <a:ext cx="507050" cy="3960568"/>
          </a:xfrm>
          <a:prstGeom prst="rect">
            <a:avLst/>
          </a:prstGeom>
        </p:spPr>
      </p:pic>
      <p:pic>
        <p:nvPicPr>
          <p:cNvPr id="25" name="Picture 24" descr="A close up of a body of water&#10;&#10;Description automatically generated">
            <a:extLst>
              <a:ext uri="{FF2B5EF4-FFF2-40B4-BE49-F238E27FC236}">
                <a16:creationId xmlns:a16="http://schemas.microsoft.com/office/drawing/2014/main" id="{F396EECD-A26A-F98F-5D1B-5FCFAB4314E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39982"/>
            <a:ext cx="507050" cy="3960568"/>
          </a:xfrm>
          <a:prstGeom prst="rect">
            <a:avLst/>
          </a:prstGeom>
        </p:spPr>
      </p:pic>
      <p:pic>
        <p:nvPicPr>
          <p:cNvPr id="27" name="Picture 26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45C93130-B46D-DB4E-2E52-AC68A8C8292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096" y="439981"/>
            <a:ext cx="507049" cy="3960568"/>
          </a:xfrm>
          <a:prstGeom prst="rect">
            <a:avLst/>
          </a:prstGeom>
        </p:spPr>
      </p:pic>
      <p:pic>
        <p:nvPicPr>
          <p:cNvPr id="29" name="Picture 28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D3090243-58A0-FBCF-BE0F-BD319BB560D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38150"/>
            <a:ext cx="507049" cy="396056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F0EDB89-2048-F6F4-E680-F532DECDD21E}"/>
              </a:ext>
            </a:extLst>
          </p:cNvPr>
          <p:cNvSpPr txBox="1"/>
          <p:nvPr/>
        </p:nvSpPr>
        <p:spPr>
          <a:xfrm>
            <a:off x="2694771" y="4442280"/>
            <a:ext cx="80615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H3K9me2 </a:t>
            </a:r>
          </a:p>
          <a:p>
            <a:pPr algn="ctr"/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MPP8-KO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36B9C9B-FBDE-AFFD-071D-FC4A5410FF49}"/>
              </a:ext>
            </a:extLst>
          </p:cNvPr>
          <p:cNvSpPr txBox="1"/>
          <p:nvPr/>
        </p:nvSpPr>
        <p:spPr>
          <a:xfrm>
            <a:off x="3738489" y="4442280"/>
            <a:ext cx="80615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H3K9me2 </a:t>
            </a:r>
          </a:p>
          <a:p>
            <a:pPr algn="ctr"/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WT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DC9041-CFE9-BF02-F314-0032FAA9F687}"/>
              </a:ext>
            </a:extLst>
          </p:cNvPr>
          <p:cNvSpPr txBox="1"/>
          <p:nvPr/>
        </p:nvSpPr>
        <p:spPr>
          <a:xfrm>
            <a:off x="4828371" y="4442280"/>
            <a:ext cx="93647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H3K9me3 </a:t>
            </a:r>
          </a:p>
          <a:p>
            <a:pPr algn="ctr"/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MORC2 KO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26307F4-8853-20AE-687F-CA7672DA51E6}"/>
              </a:ext>
            </a:extLst>
          </p:cNvPr>
          <p:cNvSpPr txBox="1"/>
          <p:nvPr/>
        </p:nvSpPr>
        <p:spPr>
          <a:xfrm>
            <a:off x="5771464" y="4442280"/>
            <a:ext cx="93647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H3K9me3 </a:t>
            </a:r>
          </a:p>
          <a:p>
            <a:pPr algn="ctr"/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MPP8 KO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60F7FDD-12BA-8231-0ECF-C3FE13BA8C5F}"/>
              </a:ext>
            </a:extLst>
          </p:cNvPr>
          <p:cNvSpPr txBox="1"/>
          <p:nvPr/>
        </p:nvSpPr>
        <p:spPr>
          <a:xfrm>
            <a:off x="6858000" y="4446469"/>
            <a:ext cx="93647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H3K9me3 </a:t>
            </a:r>
          </a:p>
          <a:p>
            <a:pPr algn="ctr"/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TASOR KO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72BC7F2-D618-FF12-8C63-83BF3656967C}"/>
              </a:ext>
            </a:extLst>
          </p:cNvPr>
          <p:cNvSpPr txBox="1"/>
          <p:nvPr/>
        </p:nvSpPr>
        <p:spPr>
          <a:xfrm>
            <a:off x="7803046" y="4442279"/>
            <a:ext cx="93647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H3K9me3 </a:t>
            </a:r>
          </a:p>
          <a:p>
            <a:pPr algn="ctr"/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WT</a:t>
            </a:r>
          </a:p>
        </p:txBody>
      </p:sp>
    </p:spTree>
    <p:extLst>
      <p:ext uri="{BB962C8B-B14F-4D97-AF65-F5344CB8AC3E}">
        <p14:creationId xmlns:p14="http://schemas.microsoft.com/office/powerpoint/2010/main" val="4544227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2" name="Picture 1" descr="A red and white rectangle&#10;&#10;Description automatically generated">
            <a:extLst>
              <a:ext uri="{FF2B5EF4-FFF2-40B4-BE49-F238E27FC236}">
                <a16:creationId xmlns:a16="http://schemas.microsoft.com/office/drawing/2014/main" id="{13EF8FFF-7370-152D-0974-E7F942EEFE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2000" y="209550"/>
            <a:ext cx="2264897" cy="4217743"/>
          </a:xfrm>
          <a:prstGeom prst="rect">
            <a:avLst/>
          </a:prstGeom>
        </p:spPr>
      </p:pic>
      <p:pic>
        <p:nvPicPr>
          <p:cNvPr id="5" name="Picture 4" descr="A close up of a body of water&#10;&#10;Description automatically generated">
            <a:extLst>
              <a:ext uri="{FF2B5EF4-FFF2-40B4-BE49-F238E27FC236}">
                <a16:creationId xmlns:a16="http://schemas.microsoft.com/office/drawing/2014/main" id="{0840BF63-D969-616F-7100-E8287DB5BC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99" y="209550"/>
            <a:ext cx="497529" cy="3962400"/>
          </a:xfrm>
          <a:prstGeom prst="rect">
            <a:avLst/>
          </a:prstGeom>
        </p:spPr>
      </p:pic>
      <p:pic>
        <p:nvPicPr>
          <p:cNvPr id="7" name="Picture 6" descr="A blurry blue and white background&#10;&#10;Description automatically generated">
            <a:extLst>
              <a:ext uri="{FF2B5EF4-FFF2-40B4-BE49-F238E27FC236}">
                <a16:creationId xmlns:a16="http://schemas.microsoft.com/office/drawing/2014/main" id="{6BAE8048-2C70-FB9C-F43D-27A3611B7B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09550"/>
            <a:ext cx="497529" cy="3962400"/>
          </a:xfrm>
          <a:prstGeom prst="rect">
            <a:avLst/>
          </a:prstGeom>
        </p:spPr>
      </p:pic>
      <p:pic>
        <p:nvPicPr>
          <p:cNvPr id="9" name="Picture 8" descr="A close up of a body of water&#10;&#10;Description automatically generated">
            <a:extLst>
              <a:ext uri="{FF2B5EF4-FFF2-40B4-BE49-F238E27FC236}">
                <a16:creationId xmlns:a16="http://schemas.microsoft.com/office/drawing/2014/main" id="{F7B075ED-D5B8-BBAE-1340-72754AE3BC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09550"/>
            <a:ext cx="497529" cy="3962400"/>
          </a:xfrm>
          <a:prstGeom prst="rect">
            <a:avLst/>
          </a:prstGeom>
        </p:spPr>
      </p:pic>
      <p:pic>
        <p:nvPicPr>
          <p:cNvPr id="11" name="Picture 10" descr="A close up of a body of water&#10;&#10;Description automatically generated">
            <a:extLst>
              <a:ext uri="{FF2B5EF4-FFF2-40B4-BE49-F238E27FC236}">
                <a16:creationId xmlns:a16="http://schemas.microsoft.com/office/drawing/2014/main" id="{0D2263F2-BB33-E9E9-2214-B9410E3DE4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09550"/>
            <a:ext cx="497529" cy="3962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4AFBA24-07A6-6AE8-4FBA-0ED2EB7E6D53}"/>
              </a:ext>
            </a:extLst>
          </p:cNvPr>
          <p:cNvSpPr txBox="1"/>
          <p:nvPr/>
        </p:nvSpPr>
        <p:spPr>
          <a:xfrm>
            <a:off x="3218649" y="4211849"/>
            <a:ext cx="80615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Input</a:t>
            </a:r>
          </a:p>
          <a:p>
            <a:pPr algn="ctr"/>
            <a:r>
              <a:rPr lang="en-US" sz="1100" b="1" dirty="0" err="1">
                <a:latin typeface="Calibri" panose="020F0502020204030204" pitchFamily="34" charset="0"/>
                <a:cs typeface="Calibri" panose="020F0502020204030204" pitchFamily="34" charset="0"/>
              </a:rPr>
              <a:t>hESC</a:t>
            </a:r>
            <a:endParaRPr lang="en-U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51B0C0-3A47-D712-0D08-7CE990B06852}"/>
              </a:ext>
            </a:extLst>
          </p:cNvPr>
          <p:cNvSpPr txBox="1"/>
          <p:nvPr/>
        </p:nvSpPr>
        <p:spPr>
          <a:xfrm>
            <a:off x="4321016" y="4216653"/>
            <a:ext cx="80615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Input</a:t>
            </a:r>
          </a:p>
          <a:p>
            <a:pPr algn="ctr"/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K562</a:t>
            </a:r>
          </a:p>
        </p:txBody>
      </p:sp>
    </p:spTree>
    <p:extLst>
      <p:ext uri="{BB962C8B-B14F-4D97-AF65-F5344CB8AC3E}">
        <p14:creationId xmlns:p14="http://schemas.microsoft.com/office/powerpoint/2010/main" val="30323933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2" name="Picture 1" descr="A red and white rectangle&#10;&#10;Description automatically generated">
            <a:extLst>
              <a:ext uri="{FF2B5EF4-FFF2-40B4-BE49-F238E27FC236}">
                <a16:creationId xmlns:a16="http://schemas.microsoft.com/office/drawing/2014/main" id="{9B96826B-A759-8535-E2D6-F9A8F77A64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2000" y="209550"/>
            <a:ext cx="2264897" cy="4217743"/>
          </a:xfrm>
          <a:prstGeom prst="rect">
            <a:avLst/>
          </a:prstGeom>
        </p:spPr>
      </p:pic>
      <p:pic>
        <p:nvPicPr>
          <p:cNvPr id="5" name="Picture 4" descr="A close up of a body of water&#10;&#10;Description automatically generated">
            <a:extLst>
              <a:ext uri="{FF2B5EF4-FFF2-40B4-BE49-F238E27FC236}">
                <a16:creationId xmlns:a16="http://schemas.microsoft.com/office/drawing/2014/main" id="{186C4338-8171-4D81-3164-507E27F2DA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195" y="209550"/>
            <a:ext cx="504845" cy="4038600"/>
          </a:xfrm>
          <a:prstGeom prst="rect">
            <a:avLst/>
          </a:prstGeom>
        </p:spPr>
      </p:pic>
      <p:pic>
        <p:nvPicPr>
          <p:cNvPr id="7" name="Picture 6" descr="A close up of a blue and white background&#10;&#10;Description automatically generated">
            <a:extLst>
              <a:ext uri="{FF2B5EF4-FFF2-40B4-BE49-F238E27FC236}">
                <a16:creationId xmlns:a16="http://schemas.microsoft.com/office/drawing/2014/main" id="{CE6ADBA0-74E0-4352-A7AD-19B7079760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09550"/>
            <a:ext cx="504845" cy="4038600"/>
          </a:xfrm>
          <a:prstGeom prst="rect">
            <a:avLst/>
          </a:prstGeom>
        </p:spPr>
      </p:pic>
      <p:pic>
        <p:nvPicPr>
          <p:cNvPr id="9" name="Picture 8" descr="A blue and white background&#10;&#10;Description automatically generated">
            <a:extLst>
              <a:ext uri="{FF2B5EF4-FFF2-40B4-BE49-F238E27FC236}">
                <a16:creationId xmlns:a16="http://schemas.microsoft.com/office/drawing/2014/main" id="{D90E6CB8-3041-BF32-4D82-7EE59F9FC1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09550"/>
            <a:ext cx="504845" cy="4038600"/>
          </a:xfrm>
          <a:prstGeom prst="rect">
            <a:avLst/>
          </a:prstGeom>
        </p:spPr>
      </p:pic>
      <p:pic>
        <p:nvPicPr>
          <p:cNvPr id="11" name="Picture 10" descr="A close up of a blue and white background&#10;&#10;Description automatically generated">
            <a:extLst>
              <a:ext uri="{FF2B5EF4-FFF2-40B4-BE49-F238E27FC236}">
                <a16:creationId xmlns:a16="http://schemas.microsoft.com/office/drawing/2014/main" id="{08E4F61A-951B-13A1-DA04-6A5A97B265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98" y="209550"/>
            <a:ext cx="504845" cy="4038600"/>
          </a:xfrm>
          <a:prstGeom prst="rect">
            <a:avLst/>
          </a:prstGeom>
        </p:spPr>
      </p:pic>
      <p:pic>
        <p:nvPicPr>
          <p:cNvPr id="13" name="Picture 12" descr="A close up of a body of water&#10;&#10;Description automatically generated">
            <a:extLst>
              <a:ext uri="{FF2B5EF4-FFF2-40B4-BE49-F238E27FC236}">
                <a16:creationId xmlns:a16="http://schemas.microsoft.com/office/drawing/2014/main" id="{F7E05344-1488-544B-52AB-60652E8C08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09550"/>
            <a:ext cx="504845" cy="4038600"/>
          </a:xfrm>
          <a:prstGeom prst="rect">
            <a:avLst/>
          </a:prstGeom>
        </p:spPr>
      </p:pic>
      <p:pic>
        <p:nvPicPr>
          <p:cNvPr id="15" name="Picture 14" descr="A close up of a body of water&#10;&#10;Description automatically generated">
            <a:extLst>
              <a:ext uri="{FF2B5EF4-FFF2-40B4-BE49-F238E27FC236}">
                <a16:creationId xmlns:a16="http://schemas.microsoft.com/office/drawing/2014/main" id="{16ED7B63-3475-65B5-B510-F5ED3228420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09550"/>
            <a:ext cx="504845" cy="4038600"/>
          </a:xfrm>
          <a:prstGeom prst="rect">
            <a:avLst/>
          </a:prstGeom>
        </p:spPr>
      </p:pic>
      <p:pic>
        <p:nvPicPr>
          <p:cNvPr id="17" name="Picture 16" descr="A close up of a body of water&#10;&#10;Description automatically generated">
            <a:extLst>
              <a:ext uri="{FF2B5EF4-FFF2-40B4-BE49-F238E27FC236}">
                <a16:creationId xmlns:a16="http://schemas.microsoft.com/office/drawing/2014/main" id="{65C8D605-5AE2-94F1-0779-61EC77E42F8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09550"/>
            <a:ext cx="504845" cy="4038600"/>
          </a:xfrm>
          <a:prstGeom prst="rect">
            <a:avLst/>
          </a:prstGeom>
        </p:spPr>
      </p:pic>
      <p:pic>
        <p:nvPicPr>
          <p:cNvPr id="19" name="Picture 18" descr="A close up of a body of water&#10;&#10;Description automatically generated">
            <a:extLst>
              <a:ext uri="{FF2B5EF4-FFF2-40B4-BE49-F238E27FC236}">
                <a16:creationId xmlns:a16="http://schemas.microsoft.com/office/drawing/2014/main" id="{0CCDED2E-64E4-4E66-E4F2-6ECF847C250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09550"/>
            <a:ext cx="504845" cy="4038600"/>
          </a:xfrm>
          <a:prstGeom prst="rect">
            <a:avLst/>
          </a:prstGeom>
        </p:spPr>
      </p:pic>
      <p:pic>
        <p:nvPicPr>
          <p:cNvPr id="21" name="Picture 20" descr="A blurry image of a blue and white surface&#10;&#10;Description automatically generated">
            <a:extLst>
              <a:ext uri="{FF2B5EF4-FFF2-40B4-BE49-F238E27FC236}">
                <a16:creationId xmlns:a16="http://schemas.microsoft.com/office/drawing/2014/main" id="{43A164D4-5B5C-C8A9-5102-07455581CDC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09550"/>
            <a:ext cx="517040" cy="4038600"/>
          </a:xfrm>
          <a:prstGeom prst="rect">
            <a:avLst/>
          </a:prstGeom>
        </p:spPr>
      </p:pic>
      <p:pic>
        <p:nvPicPr>
          <p:cNvPr id="23" name="Picture 22" descr="A close up of a body of water&#10;&#10;Description automatically generated">
            <a:extLst>
              <a:ext uri="{FF2B5EF4-FFF2-40B4-BE49-F238E27FC236}">
                <a16:creationId xmlns:a16="http://schemas.microsoft.com/office/drawing/2014/main" id="{4B55A00C-E2F2-2256-81AD-C849120DD6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09550"/>
            <a:ext cx="517040" cy="40386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F8CE1AF-312D-90CA-C797-441820195E94}"/>
              </a:ext>
            </a:extLst>
          </p:cNvPr>
          <p:cNvSpPr txBox="1"/>
          <p:nvPr/>
        </p:nvSpPr>
        <p:spPr>
          <a:xfrm>
            <a:off x="3218649" y="4211849"/>
            <a:ext cx="80615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MORC2</a:t>
            </a:r>
          </a:p>
          <a:p>
            <a:pPr algn="ctr"/>
            <a:r>
              <a:rPr lang="en-US" sz="1100" b="1" dirty="0" err="1">
                <a:latin typeface="Calibri" panose="020F0502020204030204" pitchFamily="34" charset="0"/>
                <a:cs typeface="Calibri" panose="020F0502020204030204" pitchFamily="34" charset="0"/>
              </a:rPr>
              <a:t>hESC</a:t>
            </a:r>
            <a:endParaRPr lang="en-U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083C1E-3C63-BAE2-78C7-D16076533C1C}"/>
              </a:ext>
            </a:extLst>
          </p:cNvPr>
          <p:cNvSpPr txBox="1"/>
          <p:nvPr/>
        </p:nvSpPr>
        <p:spPr>
          <a:xfrm>
            <a:off x="4241019" y="4211849"/>
            <a:ext cx="87817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MORC2</a:t>
            </a:r>
          </a:p>
          <a:p>
            <a:pPr algn="ctr"/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MORC2 KO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6A1D24F-4F7D-8141-DABF-753B87DA6E9F}"/>
              </a:ext>
            </a:extLst>
          </p:cNvPr>
          <p:cNvSpPr txBox="1"/>
          <p:nvPr/>
        </p:nvSpPr>
        <p:spPr>
          <a:xfrm>
            <a:off x="5255537" y="4226838"/>
            <a:ext cx="87817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MORC2 MPP8 KO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0E9EBF5-FB0B-3141-56E4-E9558D7E7B47}"/>
              </a:ext>
            </a:extLst>
          </p:cNvPr>
          <p:cNvSpPr txBox="1"/>
          <p:nvPr/>
        </p:nvSpPr>
        <p:spPr>
          <a:xfrm>
            <a:off x="6368266" y="4211848"/>
            <a:ext cx="87817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MORC2 </a:t>
            </a:r>
          </a:p>
          <a:p>
            <a:pPr algn="ctr"/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TASOR KO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090627-A9F2-BCE5-3ECE-489E0ED750F8}"/>
              </a:ext>
            </a:extLst>
          </p:cNvPr>
          <p:cNvSpPr txBox="1"/>
          <p:nvPr/>
        </p:nvSpPr>
        <p:spPr>
          <a:xfrm>
            <a:off x="7364445" y="4211848"/>
            <a:ext cx="87817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MORC2 </a:t>
            </a:r>
          </a:p>
          <a:p>
            <a:pPr algn="ctr"/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WT</a:t>
            </a:r>
          </a:p>
        </p:txBody>
      </p:sp>
    </p:spTree>
    <p:extLst>
      <p:ext uri="{BB962C8B-B14F-4D97-AF65-F5344CB8AC3E}">
        <p14:creationId xmlns:p14="http://schemas.microsoft.com/office/powerpoint/2010/main" val="1730862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33350"/>
            <a:ext cx="8610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</a:rPr>
              <a:t>Mapping stats (2x75mers)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94B211-969A-BA9B-DA90-9D95DE132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514350"/>
            <a:ext cx="8963827" cy="3174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2817960-403B-8008-6929-8CCCC099F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87" y="819150"/>
            <a:ext cx="8963827" cy="348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29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2" name="Picture 1" descr="A red and white rectangle&#10;&#10;Description automatically generated">
            <a:extLst>
              <a:ext uri="{FF2B5EF4-FFF2-40B4-BE49-F238E27FC236}">
                <a16:creationId xmlns:a16="http://schemas.microsoft.com/office/drawing/2014/main" id="{63B0E2C9-6EE3-83ED-61A6-495FD10660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2000" y="209550"/>
            <a:ext cx="2264897" cy="42177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F653A9-5099-28D9-FA2E-5846B4E1944A}"/>
              </a:ext>
            </a:extLst>
          </p:cNvPr>
          <p:cNvSpPr txBox="1"/>
          <p:nvPr/>
        </p:nvSpPr>
        <p:spPr>
          <a:xfrm>
            <a:off x="3218649" y="4211849"/>
            <a:ext cx="80615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MPP8</a:t>
            </a:r>
          </a:p>
          <a:p>
            <a:pPr algn="ctr"/>
            <a:r>
              <a:rPr lang="en-US" sz="1100" b="1" dirty="0" err="1">
                <a:latin typeface="Calibri" panose="020F0502020204030204" pitchFamily="34" charset="0"/>
                <a:cs typeface="Calibri" panose="020F0502020204030204" pitchFamily="34" charset="0"/>
              </a:rPr>
              <a:t>hESC</a:t>
            </a:r>
            <a:endParaRPr lang="en-U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68C94A-38E6-6836-F586-1F9FD5BFED75}"/>
              </a:ext>
            </a:extLst>
          </p:cNvPr>
          <p:cNvSpPr txBox="1"/>
          <p:nvPr/>
        </p:nvSpPr>
        <p:spPr>
          <a:xfrm>
            <a:off x="4241019" y="4211849"/>
            <a:ext cx="87817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MPP8</a:t>
            </a:r>
          </a:p>
          <a:p>
            <a:pPr algn="ctr"/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MORC2 KO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9F451-CA9C-6003-82B2-213947BDB264}"/>
              </a:ext>
            </a:extLst>
          </p:cNvPr>
          <p:cNvSpPr txBox="1"/>
          <p:nvPr/>
        </p:nvSpPr>
        <p:spPr>
          <a:xfrm>
            <a:off x="5255537" y="4226838"/>
            <a:ext cx="87817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MPP8</a:t>
            </a:r>
          </a:p>
          <a:p>
            <a:pPr algn="ctr"/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 MPP8 KO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F18C5D-EAE4-6B8A-96CE-3C6A3C112BDE}"/>
              </a:ext>
            </a:extLst>
          </p:cNvPr>
          <p:cNvSpPr txBox="1"/>
          <p:nvPr/>
        </p:nvSpPr>
        <p:spPr>
          <a:xfrm>
            <a:off x="6368266" y="4211848"/>
            <a:ext cx="87817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MPP8</a:t>
            </a:r>
          </a:p>
          <a:p>
            <a:pPr algn="ctr"/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TASOR KO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10B581-FD44-25EA-1655-7E9EF6E05484}"/>
              </a:ext>
            </a:extLst>
          </p:cNvPr>
          <p:cNvSpPr txBox="1"/>
          <p:nvPr/>
        </p:nvSpPr>
        <p:spPr>
          <a:xfrm>
            <a:off x="7364445" y="4211848"/>
            <a:ext cx="87817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MPP8</a:t>
            </a:r>
          </a:p>
          <a:p>
            <a:pPr algn="ctr"/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WT</a:t>
            </a:r>
          </a:p>
        </p:txBody>
      </p:sp>
      <p:pic>
        <p:nvPicPr>
          <p:cNvPr id="14" name="Picture 13" descr="A close up of a body of water&#10;&#10;Description automatically generated">
            <a:extLst>
              <a:ext uri="{FF2B5EF4-FFF2-40B4-BE49-F238E27FC236}">
                <a16:creationId xmlns:a16="http://schemas.microsoft.com/office/drawing/2014/main" id="{1901D103-FE5B-97A8-1327-24A374E9DC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09550"/>
            <a:ext cx="514311" cy="4017288"/>
          </a:xfrm>
          <a:prstGeom prst="rect">
            <a:avLst/>
          </a:prstGeom>
        </p:spPr>
      </p:pic>
      <p:pic>
        <p:nvPicPr>
          <p:cNvPr id="16" name="Picture 15" descr="A close up of a blue line&#10;&#10;Description automatically generated">
            <a:extLst>
              <a:ext uri="{FF2B5EF4-FFF2-40B4-BE49-F238E27FC236}">
                <a16:creationId xmlns:a16="http://schemas.microsoft.com/office/drawing/2014/main" id="{9CEED30D-E4EE-FB82-A7B9-44543EE4F0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33" y="209550"/>
            <a:ext cx="514311" cy="4017288"/>
          </a:xfrm>
          <a:prstGeom prst="rect">
            <a:avLst/>
          </a:prstGeom>
        </p:spPr>
      </p:pic>
      <p:pic>
        <p:nvPicPr>
          <p:cNvPr id="18" name="Picture 17" descr="A close up of a body of water&#10;&#10;Description automatically generated">
            <a:extLst>
              <a:ext uri="{FF2B5EF4-FFF2-40B4-BE49-F238E27FC236}">
                <a16:creationId xmlns:a16="http://schemas.microsoft.com/office/drawing/2014/main" id="{6425B7AB-8E1A-B81C-18B9-9D01FDC3D0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89" y="209550"/>
            <a:ext cx="514311" cy="4017288"/>
          </a:xfrm>
          <a:prstGeom prst="rect">
            <a:avLst/>
          </a:prstGeom>
        </p:spPr>
      </p:pic>
      <p:pic>
        <p:nvPicPr>
          <p:cNvPr id="20" name="Picture 19" descr="A close up of water&#10;&#10;Description automatically generated">
            <a:extLst>
              <a:ext uri="{FF2B5EF4-FFF2-40B4-BE49-F238E27FC236}">
                <a16:creationId xmlns:a16="http://schemas.microsoft.com/office/drawing/2014/main" id="{2E01BBE3-40C0-9611-220C-47FDF9DFA8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89" y="209550"/>
            <a:ext cx="514311" cy="4017288"/>
          </a:xfrm>
          <a:prstGeom prst="rect">
            <a:avLst/>
          </a:prstGeom>
        </p:spPr>
      </p:pic>
      <p:pic>
        <p:nvPicPr>
          <p:cNvPr id="22" name="Picture 21" descr="A close up of water&#10;&#10;Description automatically generated">
            <a:extLst>
              <a:ext uri="{FF2B5EF4-FFF2-40B4-BE49-F238E27FC236}">
                <a16:creationId xmlns:a16="http://schemas.microsoft.com/office/drawing/2014/main" id="{FD9F1625-442F-A822-534B-A7F3D03BB0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89" y="205740"/>
            <a:ext cx="514311" cy="4017288"/>
          </a:xfrm>
          <a:prstGeom prst="rect">
            <a:avLst/>
          </a:prstGeom>
        </p:spPr>
      </p:pic>
      <p:pic>
        <p:nvPicPr>
          <p:cNvPr id="24" name="Picture 23" descr="A close up of a body of water&#10;&#10;Description automatically generated">
            <a:extLst>
              <a:ext uri="{FF2B5EF4-FFF2-40B4-BE49-F238E27FC236}">
                <a16:creationId xmlns:a16="http://schemas.microsoft.com/office/drawing/2014/main" id="{7B7E5145-11A2-0BD0-1A80-DB504BB012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89" y="195399"/>
            <a:ext cx="514311" cy="4017288"/>
          </a:xfrm>
          <a:prstGeom prst="rect">
            <a:avLst/>
          </a:prstGeom>
        </p:spPr>
      </p:pic>
      <p:pic>
        <p:nvPicPr>
          <p:cNvPr id="26" name="Picture 25" descr="A close up of a blue and white background&#10;&#10;Description automatically generated">
            <a:extLst>
              <a:ext uri="{FF2B5EF4-FFF2-40B4-BE49-F238E27FC236}">
                <a16:creationId xmlns:a16="http://schemas.microsoft.com/office/drawing/2014/main" id="{37A0B05D-DCED-16E2-02A1-8CEF79912C7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89" y="208461"/>
            <a:ext cx="514311" cy="4017288"/>
          </a:xfrm>
          <a:prstGeom prst="rect">
            <a:avLst/>
          </a:prstGeom>
        </p:spPr>
      </p:pic>
      <p:pic>
        <p:nvPicPr>
          <p:cNvPr id="28" name="Picture 27" descr="A close up of a body of water&#10;&#10;Description automatically generated">
            <a:extLst>
              <a:ext uri="{FF2B5EF4-FFF2-40B4-BE49-F238E27FC236}">
                <a16:creationId xmlns:a16="http://schemas.microsoft.com/office/drawing/2014/main" id="{74B2C9E5-0C06-C84C-292B-E608A9F57B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089" y="208461"/>
            <a:ext cx="514311" cy="4017288"/>
          </a:xfrm>
          <a:prstGeom prst="rect">
            <a:avLst/>
          </a:prstGeom>
        </p:spPr>
      </p:pic>
      <p:pic>
        <p:nvPicPr>
          <p:cNvPr id="30" name="Picture 29" descr="A close up of a body of water&#10;&#10;Description automatically generated">
            <a:extLst>
              <a:ext uri="{FF2B5EF4-FFF2-40B4-BE49-F238E27FC236}">
                <a16:creationId xmlns:a16="http://schemas.microsoft.com/office/drawing/2014/main" id="{0FD0818D-DFB2-78C5-ABF8-A3516E4D7C0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920" y="205740"/>
            <a:ext cx="512880" cy="4006108"/>
          </a:xfrm>
          <a:prstGeom prst="rect">
            <a:avLst/>
          </a:prstGeom>
        </p:spPr>
      </p:pic>
      <p:pic>
        <p:nvPicPr>
          <p:cNvPr id="32" name="Picture 31" descr="A close up of a body of water&#10;&#10;Description automatically generated">
            <a:extLst>
              <a:ext uri="{FF2B5EF4-FFF2-40B4-BE49-F238E27FC236}">
                <a16:creationId xmlns:a16="http://schemas.microsoft.com/office/drawing/2014/main" id="{35B5C8F6-CF39-EE9E-B3AE-7DA732A6A6D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320" y="205740"/>
            <a:ext cx="512880" cy="400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816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2" name="Picture 1" descr="A red and white rectangle&#10;&#10;Description automatically generated">
            <a:extLst>
              <a:ext uri="{FF2B5EF4-FFF2-40B4-BE49-F238E27FC236}">
                <a16:creationId xmlns:a16="http://schemas.microsoft.com/office/drawing/2014/main" id="{CADCF67A-774D-11CE-C3FB-39A022C12F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2000" y="209550"/>
            <a:ext cx="2264897" cy="4217743"/>
          </a:xfrm>
          <a:prstGeom prst="rect">
            <a:avLst/>
          </a:prstGeom>
        </p:spPr>
      </p:pic>
      <p:pic>
        <p:nvPicPr>
          <p:cNvPr id="5" name="Picture 4" descr="A blue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60B2C1AC-BDB3-E320-7D1A-22B5062E82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059" y="209550"/>
            <a:ext cx="507284" cy="4038600"/>
          </a:xfrm>
          <a:prstGeom prst="rect">
            <a:avLst/>
          </a:prstGeom>
        </p:spPr>
      </p:pic>
      <p:pic>
        <p:nvPicPr>
          <p:cNvPr id="7" name="Picture 6" descr="A blue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6B2EE1E7-D8E4-ED8F-6264-4C3DF401BD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09550"/>
            <a:ext cx="507284" cy="4038600"/>
          </a:xfrm>
          <a:prstGeom prst="rect">
            <a:avLst/>
          </a:prstGeom>
        </p:spPr>
      </p:pic>
      <p:pic>
        <p:nvPicPr>
          <p:cNvPr id="9" name="Picture 8" descr="A blurry image of a blue and white background&#10;&#10;Description automatically generated">
            <a:extLst>
              <a:ext uri="{FF2B5EF4-FFF2-40B4-BE49-F238E27FC236}">
                <a16:creationId xmlns:a16="http://schemas.microsoft.com/office/drawing/2014/main" id="{E23F71BA-1C1A-9790-BAA3-F3D6C9A09A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09550"/>
            <a:ext cx="507284" cy="4038600"/>
          </a:xfrm>
          <a:prstGeom prst="rect">
            <a:avLst/>
          </a:prstGeom>
        </p:spPr>
      </p:pic>
      <p:pic>
        <p:nvPicPr>
          <p:cNvPr id="11" name="Picture 10" descr="A blurry image of a blue and white background&#10;&#10;Description automatically generated">
            <a:extLst>
              <a:ext uri="{FF2B5EF4-FFF2-40B4-BE49-F238E27FC236}">
                <a16:creationId xmlns:a16="http://schemas.microsoft.com/office/drawing/2014/main" id="{BC8C59DE-5D7D-5A19-DDC1-9249734CBF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03563"/>
            <a:ext cx="507284" cy="4038600"/>
          </a:xfrm>
          <a:prstGeom prst="rect">
            <a:avLst/>
          </a:prstGeom>
        </p:spPr>
      </p:pic>
      <p:pic>
        <p:nvPicPr>
          <p:cNvPr id="13" name="Picture 12" descr="A blue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95090EB6-FBE0-0AE8-E2F9-AA32482B48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116" y="203563"/>
            <a:ext cx="507284" cy="4038600"/>
          </a:xfrm>
          <a:prstGeom prst="rect">
            <a:avLst/>
          </a:prstGeom>
        </p:spPr>
      </p:pic>
      <p:pic>
        <p:nvPicPr>
          <p:cNvPr id="15" name="Picture 14" descr="A white and blue background&#10;&#10;Description automatically generated with medium confidence">
            <a:extLst>
              <a:ext uri="{FF2B5EF4-FFF2-40B4-BE49-F238E27FC236}">
                <a16:creationId xmlns:a16="http://schemas.microsoft.com/office/drawing/2014/main" id="{D6695B27-CEE0-E8B7-B48F-A4985E9CA7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516" y="203563"/>
            <a:ext cx="507284" cy="4038600"/>
          </a:xfrm>
          <a:prstGeom prst="rect">
            <a:avLst/>
          </a:prstGeom>
        </p:spPr>
      </p:pic>
      <p:pic>
        <p:nvPicPr>
          <p:cNvPr id="17" name="Picture 16" descr="A blue and white blurry background&#10;&#10;Description automatically generated">
            <a:extLst>
              <a:ext uri="{FF2B5EF4-FFF2-40B4-BE49-F238E27FC236}">
                <a16:creationId xmlns:a16="http://schemas.microsoft.com/office/drawing/2014/main" id="{702DDC6F-43A2-6FDE-D653-18EF0665A1C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16" y="209550"/>
            <a:ext cx="507284" cy="4038600"/>
          </a:xfrm>
          <a:prstGeom prst="rect">
            <a:avLst/>
          </a:prstGeom>
        </p:spPr>
      </p:pic>
      <p:pic>
        <p:nvPicPr>
          <p:cNvPr id="19" name="Picture 18" descr="A blue and white background&#10;&#10;Description automatically generated">
            <a:extLst>
              <a:ext uri="{FF2B5EF4-FFF2-40B4-BE49-F238E27FC236}">
                <a16:creationId xmlns:a16="http://schemas.microsoft.com/office/drawing/2014/main" id="{9FFA8C67-F991-C70E-7ACC-28436ED601D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16" y="209550"/>
            <a:ext cx="507284" cy="40386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E89F95C-638F-C175-AEC1-615E3196B33F}"/>
              </a:ext>
            </a:extLst>
          </p:cNvPr>
          <p:cNvSpPr txBox="1"/>
          <p:nvPr/>
        </p:nvSpPr>
        <p:spPr>
          <a:xfrm>
            <a:off x="3239592" y="4211849"/>
            <a:ext cx="87817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Pol2 </a:t>
            </a:r>
          </a:p>
          <a:p>
            <a:pPr algn="ctr"/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MORC2 KO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F436E4-C4EF-4DCE-ED2E-3FDAD4121DB6}"/>
              </a:ext>
            </a:extLst>
          </p:cNvPr>
          <p:cNvSpPr txBox="1"/>
          <p:nvPr/>
        </p:nvSpPr>
        <p:spPr>
          <a:xfrm>
            <a:off x="4379623" y="4226838"/>
            <a:ext cx="87817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Pol2 </a:t>
            </a:r>
          </a:p>
          <a:p>
            <a:pPr algn="ctr"/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 MPP8 KO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A84383-47AD-E135-2270-DB62FEB54D42}"/>
              </a:ext>
            </a:extLst>
          </p:cNvPr>
          <p:cNvSpPr txBox="1"/>
          <p:nvPr/>
        </p:nvSpPr>
        <p:spPr>
          <a:xfrm>
            <a:off x="5486400" y="4211848"/>
            <a:ext cx="87817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Pol2 </a:t>
            </a:r>
          </a:p>
          <a:p>
            <a:pPr algn="ctr"/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TASOR KO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5DE786-62BB-6033-2725-B0D4CD8313E0}"/>
              </a:ext>
            </a:extLst>
          </p:cNvPr>
          <p:cNvSpPr txBox="1"/>
          <p:nvPr/>
        </p:nvSpPr>
        <p:spPr>
          <a:xfrm>
            <a:off x="6513223" y="4211848"/>
            <a:ext cx="87817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Pol2 </a:t>
            </a:r>
          </a:p>
          <a:p>
            <a:pPr algn="ctr"/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WT</a:t>
            </a:r>
          </a:p>
        </p:txBody>
      </p:sp>
    </p:spTree>
    <p:extLst>
      <p:ext uri="{BB962C8B-B14F-4D97-AF65-F5344CB8AC3E}">
        <p14:creationId xmlns:p14="http://schemas.microsoft.com/office/powerpoint/2010/main" val="10363498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2" name="Picture 1" descr="A red and white rectangle&#10;&#10;Description automatically generated">
            <a:extLst>
              <a:ext uri="{FF2B5EF4-FFF2-40B4-BE49-F238E27FC236}">
                <a16:creationId xmlns:a16="http://schemas.microsoft.com/office/drawing/2014/main" id="{8648E010-0604-E08E-1F86-2F03C2B5DF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2000" y="209550"/>
            <a:ext cx="2264897" cy="42177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B97C7F-405F-0821-521E-40043A7B074D}"/>
              </a:ext>
            </a:extLst>
          </p:cNvPr>
          <p:cNvSpPr txBox="1"/>
          <p:nvPr/>
        </p:nvSpPr>
        <p:spPr>
          <a:xfrm>
            <a:off x="3312823" y="4211849"/>
            <a:ext cx="87817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TASOR</a:t>
            </a:r>
          </a:p>
          <a:p>
            <a:pPr algn="ctr"/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MORC2 KO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EA79E1-79F5-88B6-52DF-EC02C7864C2B}"/>
              </a:ext>
            </a:extLst>
          </p:cNvPr>
          <p:cNvSpPr txBox="1"/>
          <p:nvPr/>
        </p:nvSpPr>
        <p:spPr>
          <a:xfrm>
            <a:off x="4532023" y="4226838"/>
            <a:ext cx="87817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TASOR </a:t>
            </a:r>
          </a:p>
          <a:p>
            <a:pPr algn="ctr"/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 MPP8 KO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D3DC1-B38D-7064-3892-00B96477BA74}"/>
              </a:ext>
            </a:extLst>
          </p:cNvPr>
          <p:cNvSpPr txBox="1"/>
          <p:nvPr/>
        </p:nvSpPr>
        <p:spPr>
          <a:xfrm>
            <a:off x="5751223" y="4211848"/>
            <a:ext cx="87817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TASOR </a:t>
            </a:r>
          </a:p>
          <a:p>
            <a:pPr algn="ctr"/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TASOR KO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C68BEF-83FA-5AE0-B956-4D147548EC84}"/>
              </a:ext>
            </a:extLst>
          </p:cNvPr>
          <p:cNvSpPr txBox="1"/>
          <p:nvPr/>
        </p:nvSpPr>
        <p:spPr>
          <a:xfrm>
            <a:off x="6970423" y="4211848"/>
            <a:ext cx="87817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TASOR </a:t>
            </a:r>
          </a:p>
          <a:p>
            <a:pPr algn="ctr"/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WT</a:t>
            </a:r>
          </a:p>
        </p:txBody>
      </p:sp>
      <p:pic>
        <p:nvPicPr>
          <p:cNvPr id="9" name="Picture 8" descr="A body of water with waves&#10;&#10;Description automatically generated">
            <a:extLst>
              <a:ext uri="{FF2B5EF4-FFF2-40B4-BE49-F238E27FC236}">
                <a16:creationId xmlns:a16="http://schemas.microsoft.com/office/drawing/2014/main" id="{3E764D7A-621B-267B-36D2-0DFC63A975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072" y="207101"/>
            <a:ext cx="569650" cy="4004747"/>
          </a:xfrm>
          <a:prstGeom prst="rect">
            <a:avLst/>
          </a:prstGeom>
        </p:spPr>
      </p:pic>
      <p:pic>
        <p:nvPicPr>
          <p:cNvPr id="11" name="Picture 10" descr="A blue and white water&#10;&#10;Description automatically generated">
            <a:extLst>
              <a:ext uri="{FF2B5EF4-FFF2-40B4-BE49-F238E27FC236}">
                <a16:creationId xmlns:a16="http://schemas.microsoft.com/office/drawing/2014/main" id="{9C059F2C-7661-0A17-3A52-286A4EB776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550" y="205468"/>
            <a:ext cx="569650" cy="4004747"/>
          </a:xfrm>
          <a:prstGeom prst="rect">
            <a:avLst/>
          </a:prstGeom>
        </p:spPr>
      </p:pic>
      <p:pic>
        <p:nvPicPr>
          <p:cNvPr id="13" name="Picture 12" descr="A blue and white ocean&#10;&#10;Description automatically generated">
            <a:extLst>
              <a:ext uri="{FF2B5EF4-FFF2-40B4-BE49-F238E27FC236}">
                <a16:creationId xmlns:a16="http://schemas.microsoft.com/office/drawing/2014/main" id="{D942C9D5-6331-B3CF-C19D-5E77EC1BA4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05468"/>
            <a:ext cx="569650" cy="4004747"/>
          </a:xfrm>
          <a:prstGeom prst="rect">
            <a:avLst/>
          </a:prstGeom>
        </p:spPr>
      </p:pic>
      <p:pic>
        <p:nvPicPr>
          <p:cNvPr id="15" name="Picture 14" descr="A blue and white water&#10;&#10;Description automatically generated">
            <a:extLst>
              <a:ext uri="{FF2B5EF4-FFF2-40B4-BE49-F238E27FC236}">
                <a16:creationId xmlns:a16="http://schemas.microsoft.com/office/drawing/2014/main" id="{ECFA058A-4425-BF9B-F85D-B925D8A6E5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05468"/>
            <a:ext cx="569650" cy="4004747"/>
          </a:xfrm>
          <a:prstGeom prst="rect">
            <a:avLst/>
          </a:prstGeom>
        </p:spPr>
      </p:pic>
      <p:pic>
        <p:nvPicPr>
          <p:cNvPr id="17" name="Picture 16" descr="A white and blue sky&#10;&#10;Description automatically generated with medium confidence">
            <a:extLst>
              <a:ext uri="{FF2B5EF4-FFF2-40B4-BE49-F238E27FC236}">
                <a16:creationId xmlns:a16="http://schemas.microsoft.com/office/drawing/2014/main" id="{B3EBF7D7-1F17-61E3-6516-836BF8E310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03835"/>
            <a:ext cx="569650" cy="4004747"/>
          </a:xfrm>
          <a:prstGeom prst="rect">
            <a:avLst/>
          </a:prstGeom>
        </p:spPr>
      </p:pic>
      <p:pic>
        <p:nvPicPr>
          <p:cNvPr id="19" name="Picture 18" descr="A white surface with blue specks&#10;&#10;Description automatically generated">
            <a:extLst>
              <a:ext uri="{FF2B5EF4-FFF2-40B4-BE49-F238E27FC236}">
                <a16:creationId xmlns:a16="http://schemas.microsoft.com/office/drawing/2014/main" id="{9299E2E8-9AAC-8641-9FAE-44F96BD61D6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3835"/>
            <a:ext cx="569650" cy="4004747"/>
          </a:xfrm>
          <a:prstGeom prst="rect">
            <a:avLst/>
          </a:prstGeom>
        </p:spPr>
      </p:pic>
      <p:pic>
        <p:nvPicPr>
          <p:cNvPr id="21" name="Picture 20" descr="A blue and white water&#10;&#10;Description automatically generated">
            <a:extLst>
              <a:ext uri="{FF2B5EF4-FFF2-40B4-BE49-F238E27FC236}">
                <a16:creationId xmlns:a16="http://schemas.microsoft.com/office/drawing/2014/main" id="{5AE0DB1F-BF56-0E42-A44B-46291622748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03835"/>
            <a:ext cx="569650" cy="4004747"/>
          </a:xfrm>
          <a:prstGeom prst="rect">
            <a:avLst/>
          </a:prstGeom>
        </p:spPr>
      </p:pic>
      <p:pic>
        <p:nvPicPr>
          <p:cNvPr id="23" name="Picture 22" descr="A close up of a body of water&#10;&#10;Description automatically generated">
            <a:extLst>
              <a:ext uri="{FF2B5EF4-FFF2-40B4-BE49-F238E27FC236}">
                <a16:creationId xmlns:a16="http://schemas.microsoft.com/office/drawing/2014/main" id="{48E82EDA-2139-1CE3-AE2E-A3627C6D563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150" y="215265"/>
            <a:ext cx="569650" cy="400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2951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4" name="Picture 3" descr="A screen shot of a data&#10;&#10;Description automatically generated">
            <a:extLst>
              <a:ext uri="{FF2B5EF4-FFF2-40B4-BE49-F238E27FC236}">
                <a16:creationId xmlns:a16="http://schemas.microsoft.com/office/drawing/2014/main" id="{6376C9A8-1AA5-3F39-ED6D-C97B15374E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752" y="100349"/>
            <a:ext cx="4537448" cy="4942802"/>
          </a:xfrm>
          <a:prstGeom prst="rect">
            <a:avLst/>
          </a:prstGeom>
        </p:spPr>
      </p:pic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0A397A18-8366-0AAD-3B03-7A01D534AB64}"/>
              </a:ext>
            </a:extLst>
          </p:cNvPr>
          <p:cNvSpPr/>
          <p:nvPr/>
        </p:nvSpPr>
        <p:spPr>
          <a:xfrm>
            <a:off x="304800" y="133350"/>
            <a:ext cx="2514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</a:rPr>
              <a:t>Repeat classes</a:t>
            </a:r>
          </a:p>
        </p:txBody>
      </p:sp>
    </p:spTree>
    <p:extLst>
      <p:ext uri="{BB962C8B-B14F-4D97-AF65-F5344CB8AC3E}">
        <p14:creationId xmlns:p14="http://schemas.microsoft.com/office/powerpoint/2010/main" val="21005328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603FCF36-466D-938C-3443-F1689976508E}"/>
              </a:ext>
            </a:extLst>
          </p:cNvPr>
          <p:cNvSpPr/>
          <p:nvPr/>
        </p:nvSpPr>
        <p:spPr>
          <a:xfrm>
            <a:off x="304800" y="133350"/>
            <a:ext cx="2514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</a:rPr>
              <a:t>Repeat</a:t>
            </a:r>
          </a:p>
          <a:p>
            <a:pPr algn="ctr"/>
            <a:r>
              <a:rPr lang="en-US" b="1" dirty="0">
                <a:latin typeface="Calibri" panose="020F0502020204030204" pitchFamily="34" charset="0"/>
              </a:rPr>
              <a:t> families</a:t>
            </a:r>
          </a:p>
        </p:txBody>
      </p:sp>
      <p:pic>
        <p:nvPicPr>
          <p:cNvPr id="5" name="Picture 4" descr="A close up of a screen&#10;&#10;Description automatically generated">
            <a:extLst>
              <a:ext uri="{FF2B5EF4-FFF2-40B4-BE49-F238E27FC236}">
                <a16:creationId xmlns:a16="http://schemas.microsoft.com/office/drawing/2014/main" id="{DE52FF14-DAC7-3854-C29F-2026C9D60C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039" y="75635"/>
            <a:ext cx="4879238" cy="499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67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33350"/>
            <a:ext cx="8610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</a:rPr>
              <a:t>Mapping stats (2x75mers)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94B211-969A-BA9B-DA90-9D95DE132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514350"/>
            <a:ext cx="8963827" cy="3174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8EEFD9-E90B-F244-D6CE-B18C9A05A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87" y="828485"/>
            <a:ext cx="8963827" cy="348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92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DF73A8CF-6229-C543-4332-BE679F795492}"/>
              </a:ext>
            </a:extLst>
          </p:cNvPr>
          <p:cNvSpPr/>
          <p:nvPr/>
        </p:nvSpPr>
        <p:spPr>
          <a:xfrm>
            <a:off x="304800" y="133350"/>
            <a:ext cx="8610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</a:rPr>
              <a:t>Cross-correlation profiles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AE0A99-B9F0-B7B5-9572-AA36F57EF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98238"/>
            <a:ext cx="3770641" cy="37470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9A207C-AF63-5426-9E0E-C0B1020FF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98238"/>
            <a:ext cx="3762768" cy="374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1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90309E-5D48-EFC5-1574-DFC973FBD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06110"/>
            <a:ext cx="3739153" cy="37312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34D8CB-4168-80CD-EAD8-E3D038F69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698238"/>
            <a:ext cx="3739153" cy="374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39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61C7CE-113E-26BA-760E-BFA970926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86429"/>
            <a:ext cx="3739153" cy="37706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EBC58E-156A-66A7-D861-0CEAC8394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690366"/>
            <a:ext cx="3754896" cy="376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806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FF4B4B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53948</TotalTime>
  <Words>204</Words>
  <Application>Microsoft Office PowerPoint</Application>
  <PresentationFormat>On-screen Show (16:9)</PresentationFormat>
  <Paragraphs>120</Paragraphs>
  <Slides>54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Calibri</vt:lpstr>
      <vt:lpstr>Franklin Gothic Book</vt:lpstr>
      <vt:lpstr>Perpetua</vt:lpstr>
      <vt:lpstr>Wingdings 2</vt:lpstr>
      <vt:lpstr>Equity</vt:lpstr>
      <vt:lpstr>Adobe 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 MARINOV</dc:title>
  <dc:creator>Georgi</dc:creator>
  <cp:lastModifiedBy>Georgi</cp:lastModifiedBy>
  <cp:revision>1640</cp:revision>
  <dcterms:created xsi:type="dcterms:W3CDTF">2009-02-17T08:29:48Z</dcterms:created>
  <dcterms:modified xsi:type="dcterms:W3CDTF">2024-03-15T12:54:11Z</dcterms:modified>
</cp:coreProperties>
</file>