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56" r:id="rId1"/>
  </p:sldMasterIdLst>
  <p:notesMasterIdLst>
    <p:notesMasterId r:id="rId21"/>
  </p:notesMasterIdLst>
  <p:sldIdLst>
    <p:sldId id="384" r:id="rId2"/>
    <p:sldId id="453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454" r:id="rId12"/>
    <p:sldId id="393" r:id="rId13"/>
    <p:sldId id="394" r:id="rId14"/>
    <p:sldId id="395" r:id="rId15"/>
    <p:sldId id="396" r:id="rId16"/>
    <p:sldId id="397" r:id="rId17"/>
    <p:sldId id="398" r:id="rId18"/>
    <p:sldId id="399" r:id="rId19"/>
    <p:sldId id="400" r:id="rId20"/>
  </p:sldIdLst>
  <p:sldSz cx="9144000" cy="5143500" type="screen16x9"/>
  <p:notesSz cx="6858000" cy="9144000"/>
  <p:defaultTextStyle>
    <a:defPPr>
      <a:defRPr lang="en-US"/>
    </a:defPPr>
    <a:lvl1pPr marL="0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FFA3"/>
    <a:srgbClr val="FFFF93"/>
    <a:srgbClr val="FFFFFF"/>
    <a:srgbClr val="FFFF81"/>
    <a:srgbClr val="0033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9" autoAdjust="0"/>
    <p:restoredTop sz="86312" autoAdjust="0"/>
  </p:normalViewPr>
  <p:slideViewPr>
    <p:cSldViewPr>
      <p:cViewPr varScale="1">
        <p:scale>
          <a:sx n="146" d="100"/>
          <a:sy n="146" d="100"/>
        </p:scale>
        <p:origin x="18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2024-03-17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39576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79152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18728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758303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1" y="2400300"/>
            <a:ext cx="6400800" cy="1200150"/>
          </a:xfrm>
        </p:spPr>
        <p:txBody>
          <a:bodyPr/>
          <a:lstStyle>
            <a:lvl1pPr marL="0" indent="0" algn="ctr">
              <a:buNone/>
              <a:defRPr sz="2500">
                <a:solidFill>
                  <a:schemeClr val="tx2"/>
                </a:solidFill>
              </a:defRPr>
            </a:lvl1pPr>
            <a:lvl2pPr marL="439576" indent="0" algn="ctr">
              <a:buNone/>
            </a:lvl2pPr>
            <a:lvl3pPr marL="879152" indent="0" algn="ctr">
              <a:buNone/>
            </a:lvl3pPr>
            <a:lvl4pPr marL="1318728" indent="0" algn="ctr">
              <a:buNone/>
            </a:lvl4pPr>
            <a:lvl5pPr marL="1758303" indent="0" algn="ctr">
              <a:buNone/>
            </a:lvl5pPr>
            <a:lvl6pPr marL="2197879" indent="0" algn="ctr">
              <a:buNone/>
            </a:lvl6pPr>
            <a:lvl7pPr marL="2637455" indent="0" algn="ctr">
              <a:buNone/>
            </a:lvl7pPr>
            <a:lvl8pPr marL="3077031" indent="0" algn="ctr">
              <a:buNone/>
            </a:lvl8pPr>
            <a:lvl9pPr marL="3516607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01033-60DB-4CF3-B987-BD08B57DB74B}" type="datetime1">
              <a:rPr lang="en-US" smtClean="0"/>
              <a:t>2024-03-17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5" y="1086978"/>
            <a:ext cx="9021537" cy="11455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5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5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29DA6-E211-42C3-9C02-2CA7AE388112}" type="datetime1">
              <a:rPr lang="en-US" smtClean="0"/>
              <a:t>2024-03-17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5980"/>
            <a:ext cx="2011680" cy="438864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205980"/>
            <a:ext cx="5562601" cy="438864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9E527-3E0F-45C1-8B5D-E4E95FAA5ADC}" type="datetime1">
              <a:rPr lang="en-US" smtClean="0"/>
              <a:t>2024-03-17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7FFD1-4403-4822-836C-39D9D1ADD929}" type="datetime1">
              <a:rPr lang="en-US" smtClean="0"/>
              <a:t>2024-03-17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2" y="52319"/>
            <a:ext cx="9013374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38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 anchor="t" anchorCtr="0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6DADA-AEC3-414F-B697-76CD612200B9}" type="datetime1">
              <a:rPr lang="en-US" smtClean="0"/>
              <a:t>2024-03-17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1" y="4629150"/>
            <a:ext cx="4000499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4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8"/>
            <a:ext cx="9013782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2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0F00-299A-43B2-B9C5-15425944D1A6}" type="datetime1">
              <a:rPr lang="en-US" smtClean="0"/>
              <a:t>2024-03-17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1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1" y="1085851"/>
            <a:ext cx="3733801" cy="571500"/>
          </a:xfrm>
          <a:noFill/>
          <a:ln w="12700" cap="sq" cmpd="sng" algn="ctr">
            <a:noFill/>
            <a:prstDash val="solid"/>
          </a:ln>
        </p:spPr>
        <p:txBody>
          <a:bodyPr lIns="87916" anchor="b" anchorCtr="0">
            <a:noAutofit/>
          </a:bodyPr>
          <a:lstStyle>
            <a:lvl1pPr marL="0" indent="0">
              <a:buNone/>
              <a:defRPr sz="23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700" b="1"/>
            </a:lvl3pPr>
            <a:lvl4pPr>
              <a:buNone/>
              <a:defRPr sz="1500" b="1"/>
            </a:lvl4pPr>
            <a:lvl5pPr>
              <a:buNone/>
              <a:defRPr sz="15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5CF04-5070-4FBA-BCBB-05551ABD8144}" type="datetime1">
              <a:rPr lang="en-US" smtClean="0"/>
              <a:t>2024-03-17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1" y="1685925"/>
            <a:ext cx="3733801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08F0-FF56-44DD-B9E9-639DC090AD71}" type="datetime1">
              <a:rPr lang="en-US" smtClean="0"/>
              <a:t>2024-03-17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7424-37F0-46E8-9C8E-793850C83AB6}" type="datetime1">
              <a:rPr lang="en-US" smtClean="0"/>
              <a:t>2024-03-17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04788"/>
            <a:ext cx="7772400" cy="857250"/>
          </a:xfrm>
        </p:spPr>
        <p:txBody>
          <a:bodyPr anchor="b" anchorCtr="0"/>
          <a:lstStyle>
            <a:lvl1pPr algn="l">
              <a:buNone/>
              <a:defRPr sz="3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1" y="1200150"/>
            <a:ext cx="1905001" cy="3371850"/>
          </a:xfrm>
        </p:spPr>
        <p:txBody>
          <a:bodyPr/>
          <a:lstStyle>
            <a:lvl1pPr marL="0" indent="0">
              <a:buNone/>
              <a:defRPr sz="1700"/>
            </a:lvl1pPr>
            <a:lvl2pPr>
              <a:buNone/>
              <a:defRPr sz="12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EDCFB-86CC-43DF-A500-F039ACCC0C66}" type="datetime1">
              <a:rPr lang="en-US" smtClean="0"/>
              <a:t>2024-03-17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1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7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E3866-0749-444E-B04E-23BD34FDFB51}" type="datetime1">
              <a:rPr lang="en-US" smtClean="0"/>
              <a:t>2024-03-17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1" y="4629150"/>
            <a:ext cx="3886201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5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6" y="3512666"/>
            <a:ext cx="9006841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2" y="3487857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3" y="3579920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1" y="50008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1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6" tIns="43957" rIns="87916" bIns="43957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6" y="52316"/>
            <a:ext cx="9013374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87916" tIns="43957" rIns="87916" bIns="43957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1" y="205979"/>
            <a:ext cx="7772400" cy="857250"/>
          </a:xfrm>
          <a:prstGeom prst="rect">
            <a:avLst/>
          </a:prstGeom>
        </p:spPr>
        <p:txBody>
          <a:bodyPr lIns="87916" tIns="43957" rIns="87916" bIns="87916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1" y="1085850"/>
            <a:ext cx="7772400" cy="3429000"/>
          </a:xfrm>
          <a:prstGeom prst="rect">
            <a:avLst/>
          </a:prstGeom>
        </p:spPr>
        <p:txBody>
          <a:bodyPr lIns="87916" tIns="43957" rIns="87916" bIns="43957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1" y="4643438"/>
            <a:ext cx="2476499" cy="357188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9FBE920-E4F6-43A4-A41A-3E3B2975D6B0}" type="datetime1">
              <a:rPr lang="en-US" smtClean="0"/>
              <a:t>2024-03-17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lIns="87916" tIns="43957" rIns="87916" bIns="43957"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5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3746" indent="-263746" algn="l" rtl="0" eaLnBrk="1" latinLnBrk="0" hangingPunct="1">
        <a:spcBef>
          <a:spcPts val="557"/>
        </a:spcBef>
        <a:buClr>
          <a:schemeClr val="accent1"/>
        </a:buClr>
        <a:buSzPct val="85000"/>
        <a:buFont typeface="Wingdings 2"/>
        <a:buChar char="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91" indent="-219788" algn="l" rtl="0" eaLnBrk="1" latinLnBrk="0" hangingPunct="1">
        <a:spcBef>
          <a:spcPts val="355"/>
        </a:spcBef>
        <a:buClr>
          <a:schemeClr val="accent2"/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791236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54982" indent="-219788" algn="l" rtl="0" eaLnBrk="1" latinLnBrk="0" hangingPunct="1">
        <a:spcBef>
          <a:spcPts val="355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18728" indent="-219788" algn="l" rtl="0" eaLnBrk="1" latinLnBrk="0" hangingPunct="1">
        <a:spcBef>
          <a:spcPts val="355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82473" indent="-219788" algn="l" rtl="0" eaLnBrk="1" latinLnBrk="0" hangingPunct="1">
        <a:spcBef>
          <a:spcPts val="355"/>
        </a:spcBef>
        <a:buClr>
          <a:schemeClr val="accent3"/>
        </a:buClr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46219" indent="-219788" algn="l" rtl="0" eaLnBrk="1" latinLnBrk="0" hangingPunct="1">
        <a:spcBef>
          <a:spcPts val="355"/>
        </a:spcBef>
        <a:buClr>
          <a:schemeClr val="accent2"/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109965" indent="-219788" algn="l" rtl="0" eaLnBrk="1" latinLnBrk="0" hangingPunct="1">
        <a:spcBef>
          <a:spcPts val="355"/>
        </a:spcBef>
        <a:buClr>
          <a:schemeClr val="accent1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709" indent="-219788" algn="l" rtl="0" eaLnBrk="1" latinLnBrk="0" hangingPunct="1">
        <a:spcBef>
          <a:spcPts val="355"/>
        </a:spcBef>
        <a:buClr>
          <a:schemeClr val="accent2">
            <a:tint val="60000"/>
          </a:schemeClr>
        </a:buClr>
        <a:buChar char="•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395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79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978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63745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077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(first-pass alignment; 2x25mers)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7682DF-A11F-664D-0E40-D65123F47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98" y="521213"/>
            <a:ext cx="8787204" cy="448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0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EE6838-4A47-398C-71AC-58869282A24C}"/>
              </a:ext>
            </a:extLst>
          </p:cNvPr>
          <p:cNvSpPr txBox="1"/>
          <p:nvPr/>
        </p:nvSpPr>
        <p:spPr>
          <a:xfrm>
            <a:off x="178962" y="142875"/>
            <a:ext cx="542674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still a lot of short fragments in a number of the libraries.</a:t>
            </a:r>
          </a:p>
          <a:p>
            <a:endParaRPr lang="en-US" dirty="0"/>
          </a:p>
          <a:p>
            <a:r>
              <a:rPr lang="en-US" dirty="0"/>
              <a:t>Alignment done subsequently as 2x36mers</a:t>
            </a:r>
          </a:p>
        </p:txBody>
      </p:sp>
    </p:spTree>
    <p:extLst>
      <p:ext uri="{BB962C8B-B14F-4D97-AF65-F5344CB8AC3E}">
        <p14:creationId xmlns:p14="http://schemas.microsoft.com/office/powerpoint/2010/main" val="295874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8779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(2x36mers)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58DB89-D5D1-FA9A-86B2-FC7676161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42950"/>
            <a:ext cx="8963827" cy="42624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68A553-55E4-3F23-6537-BAF734177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415074"/>
            <a:ext cx="8963827" cy="3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0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5CEEB88D-A35F-6E7E-0548-403442EBC34B}"/>
              </a:ext>
            </a:extLst>
          </p:cNvPr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(2x36mers)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A7AE34-BC99-6575-55AB-2E9B1844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7" y="742950"/>
            <a:ext cx="8963827" cy="42624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DA7C1-593D-F49A-EA1F-5861F8AA1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7" y="415074"/>
            <a:ext cx="8963827" cy="32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1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9FDFAC-C6D1-30A5-A1FD-16C92B08F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21" y="454524"/>
            <a:ext cx="7377956" cy="4250826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5A8DF537-672E-A778-CA42-B8BD400D0DBA}"/>
              </a:ext>
            </a:extLst>
          </p:cNvPr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Peak overlap</a:t>
            </a:r>
          </a:p>
        </p:txBody>
      </p:sp>
    </p:spTree>
    <p:extLst>
      <p:ext uri="{BB962C8B-B14F-4D97-AF65-F5344CB8AC3E}">
        <p14:creationId xmlns:p14="http://schemas.microsoft.com/office/powerpoint/2010/main" val="129852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6CAE1C3-CFB1-5726-DC67-51EDF2359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7" y="1134154"/>
            <a:ext cx="8963827" cy="2875190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6F400057-38F4-F06B-1C8A-8603A6617EC3}"/>
              </a:ext>
            </a:extLst>
          </p:cNvPr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Peak overlap</a:t>
            </a:r>
          </a:p>
        </p:txBody>
      </p:sp>
    </p:spTree>
    <p:extLst>
      <p:ext uri="{BB962C8B-B14F-4D97-AF65-F5344CB8AC3E}">
        <p14:creationId xmlns:p14="http://schemas.microsoft.com/office/powerpoint/2010/main" val="36741349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FDE7C7FF-FB1A-7E7B-F194-4FCADBFED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635"/>
            <a:ext cx="1601281" cy="4992230"/>
          </a:xfrm>
          <a:prstGeom prst="rect">
            <a:avLst/>
          </a:prstGeom>
        </p:spPr>
      </p:pic>
      <p:pic>
        <p:nvPicPr>
          <p:cNvPr id="8" name="Picture 7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7DF92AA8-427D-2B1D-1D40-37E24F5E20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185" y="1581150"/>
            <a:ext cx="756871" cy="3486150"/>
          </a:xfrm>
          <a:prstGeom prst="rect">
            <a:avLst/>
          </a:prstGeom>
        </p:spPr>
      </p:pic>
      <p:pic>
        <p:nvPicPr>
          <p:cNvPr id="10" name="Picture 9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7F03A3C7-DCC8-0532-508D-CB9D3B312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581150"/>
            <a:ext cx="756871" cy="3486150"/>
          </a:xfrm>
          <a:prstGeom prst="rect">
            <a:avLst/>
          </a:prstGeom>
        </p:spPr>
      </p:pic>
      <p:pic>
        <p:nvPicPr>
          <p:cNvPr id="12" name="Picture 11" descr="A blue and white specks&#10;&#10;Description automatically generated">
            <a:extLst>
              <a:ext uri="{FF2B5EF4-FFF2-40B4-BE49-F238E27FC236}">
                <a16:creationId xmlns:a16="http://schemas.microsoft.com/office/drawing/2014/main" id="{0E943FE7-288A-FF09-76FB-00A1D09971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81150"/>
            <a:ext cx="756871" cy="3486150"/>
          </a:xfrm>
          <a:prstGeom prst="rect">
            <a:avLst/>
          </a:prstGeom>
        </p:spPr>
      </p:pic>
      <p:pic>
        <p:nvPicPr>
          <p:cNvPr id="14" name="Picture 13" descr="A close up of water&#10;&#10;Description automatically generated">
            <a:extLst>
              <a:ext uri="{FF2B5EF4-FFF2-40B4-BE49-F238E27FC236}">
                <a16:creationId xmlns:a16="http://schemas.microsoft.com/office/drawing/2014/main" id="{F9653766-3826-D398-EEA7-CE524E18B5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81150"/>
            <a:ext cx="756871" cy="3486150"/>
          </a:xfrm>
          <a:prstGeom prst="rect">
            <a:avLst/>
          </a:prstGeom>
        </p:spPr>
      </p:pic>
      <p:pic>
        <p:nvPicPr>
          <p:cNvPr id="16" name="Picture 15" descr="A blue speckled background&#10;&#10;Description automatically generated with medium confidence">
            <a:extLst>
              <a:ext uri="{FF2B5EF4-FFF2-40B4-BE49-F238E27FC236}">
                <a16:creationId xmlns:a16="http://schemas.microsoft.com/office/drawing/2014/main" id="{AA25F10B-9DAA-DCDE-26A7-671C46431B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81150"/>
            <a:ext cx="756871" cy="3486150"/>
          </a:xfrm>
          <a:prstGeom prst="rect">
            <a:avLst/>
          </a:prstGeom>
        </p:spPr>
      </p:pic>
      <p:pic>
        <p:nvPicPr>
          <p:cNvPr id="18" name="Picture 17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84704B89-F51A-12EC-70E9-A27199DB1A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50"/>
            <a:ext cx="756871" cy="3486150"/>
          </a:xfrm>
          <a:prstGeom prst="rect">
            <a:avLst/>
          </a:prstGeom>
        </p:spPr>
      </p:pic>
      <p:pic>
        <p:nvPicPr>
          <p:cNvPr id="20" name="Picture 19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6F0BF28-05FC-F74B-6E30-15E82137F3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81150"/>
            <a:ext cx="761007" cy="3505200"/>
          </a:xfrm>
          <a:prstGeom prst="rect">
            <a:avLst/>
          </a:prstGeom>
        </p:spPr>
      </p:pic>
      <p:pic>
        <p:nvPicPr>
          <p:cNvPr id="22" name="Picture 21" descr="A blue and white background&#10;&#10;Description automatically generated">
            <a:extLst>
              <a:ext uri="{FF2B5EF4-FFF2-40B4-BE49-F238E27FC236}">
                <a16:creationId xmlns:a16="http://schemas.microsoft.com/office/drawing/2014/main" id="{F97C0809-DB7F-7E6A-FE93-B357EC3496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81150"/>
            <a:ext cx="761007" cy="3505200"/>
          </a:xfrm>
          <a:prstGeom prst="rect">
            <a:avLst/>
          </a:prstGeom>
        </p:spPr>
      </p:pic>
      <p:pic>
        <p:nvPicPr>
          <p:cNvPr id="24" name="Picture 23" descr="A blue specks on a white surface&#10;&#10;Description automatically generated">
            <a:extLst>
              <a:ext uri="{FF2B5EF4-FFF2-40B4-BE49-F238E27FC236}">
                <a16:creationId xmlns:a16="http://schemas.microsoft.com/office/drawing/2014/main" id="{86963DE8-8770-AF20-9CC6-2F28A35AFBE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81150"/>
            <a:ext cx="761007" cy="3505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A4A8BD8-26D0-B001-4C4A-6E303C23853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7400" y="285935"/>
            <a:ext cx="7021815" cy="12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33F7A5D-2762-88BC-6126-0517A7B014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635"/>
            <a:ext cx="1601281" cy="4992230"/>
          </a:xfrm>
          <a:prstGeom prst="rect">
            <a:avLst/>
          </a:prstGeom>
        </p:spPr>
      </p:pic>
      <p:pic>
        <p:nvPicPr>
          <p:cNvPr id="5" name="Picture 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3B69E1E-C04F-31E2-9D23-86FF13048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681" y="1581150"/>
            <a:ext cx="736719" cy="3505200"/>
          </a:xfrm>
          <a:prstGeom prst="rect">
            <a:avLst/>
          </a:prstGeom>
        </p:spPr>
      </p:pic>
      <p:pic>
        <p:nvPicPr>
          <p:cNvPr id="7" name="Picture 6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97F78529-2156-7767-14FF-930CFC63CE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81" y="1581150"/>
            <a:ext cx="736719" cy="3505200"/>
          </a:xfrm>
          <a:prstGeom prst="rect">
            <a:avLst/>
          </a:prstGeom>
        </p:spPr>
      </p:pic>
      <p:pic>
        <p:nvPicPr>
          <p:cNvPr id="9" name="Picture 8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B705812C-771E-63E7-4DA5-0E4956E680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81" y="1581150"/>
            <a:ext cx="736719" cy="3505200"/>
          </a:xfrm>
          <a:prstGeom prst="rect">
            <a:avLst/>
          </a:prstGeom>
        </p:spPr>
      </p:pic>
      <p:pic>
        <p:nvPicPr>
          <p:cNvPr id="11" name="Picture 10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59C19B24-B59A-4D6F-1D44-74975967A7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681" y="1581150"/>
            <a:ext cx="736719" cy="3505200"/>
          </a:xfrm>
          <a:prstGeom prst="rect">
            <a:avLst/>
          </a:prstGeom>
        </p:spPr>
      </p:pic>
      <p:pic>
        <p:nvPicPr>
          <p:cNvPr id="13" name="Picture 12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DC655F52-6EB6-9045-8E24-7EC4ACCDBD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681" y="1581150"/>
            <a:ext cx="736719" cy="3505200"/>
          </a:xfrm>
          <a:prstGeom prst="rect">
            <a:avLst/>
          </a:prstGeom>
        </p:spPr>
      </p:pic>
      <p:pic>
        <p:nvPicPr>
          <p:cNvPr id="15" name="Picture 14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7A2285FC-62FE-C752-C905-F885543E396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81" y="1581150"/>
            <a:ext cx="736719" cy="3505200"/>
          </a:xfrm>
          <a:prstGeom prst="rect">
            <a:avLst/>
          </a:prstGeom>
        </p:spPr>
      </p:pic>
      <p:pic>
        <p:nvPicPr>
          <p:cNvPr id="17" name="Picture 16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4AB375BF-C915-A3AB-BB1F-86EA457476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933" y="1581150"/>
            <a:ext cx="761007" cy="3505200"/>
          </a:xfrm>
          <a:prstGeom prst="rect">
            <a:avLst/>
          </a:prstGeom>
        </p:spPr>
      </p:pic>
      <p:pic>
        <p:nvPicPr>
          <p:cNvPr id="19" name="Picture 18" descr="A white background with black spots&#10;&#10;Description automatically generated">
            <a:extLst>
              <a:ext uri="{FF2B5EF4-FFF2-40B4-BE49-F238E27FC236}">
                <a16:creationId xmlns:a16="http://schemas.microsoft.com/office/drawing/2014/main" id="{84167D02-E28D-816E-8F91-5B5ECA0AC71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81150"/>
            <a:ext cx="761007" cy="3505200"/>
          </a:xfrm>
          <a:prstGeom prst="rect">
            <a:avLst/>
          </a:prstGeom>
        </p:spPr>
      </p:pic>
      <p:pic>
        <p:nvPicPr>
          <p:cNvPr id="21" name="Picture 20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6A60FEB4-97A2-7313-BD41-DC9C1AD2A7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81150"/>
            <a:ext cx="761007" cy="3505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1F093B9-B8C7-9EEE-7DA6-D8A56296DF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1607" y="285750"/>
            <a:ext cx="6841275" cy="12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4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0011D62-B4D9-A270-EE29-25ED95C128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635"/>
            <a:ext cx="1601281" cy="49922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681EE4-5101-C587-C2DF-9A2AAB601E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248" y="1581150"/>
            <a:ext cx="761007" cy="3505200"/>
          </a:xfrm>
          <a:prstGeom prst="rect">
            <a:avLst/>
          </a:prstGeom>
        </p:spPr>
      </p:pic>
      <p:pic>
        <p:nvPicPr>
          <p:cNvPr id="7" name="Picture 6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D9180362-B8DC-AF25-79A7-14A190AF5E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593" y="1581150"/>
            <a:ext cx="761007" cy="3505200"/>
          </a:xfrm>
          <a:prstGeom prst="rect">
            <a:avLst/>
          </a:prstGeom>
        </p:spPr>
      </p:pic>
      <p:pic>
        <p:nvPicPr>
          <p:cNvPr id="9" name="Picture 8" descr="A blue and white specks&#10;&#10;Description automatically generated">
            <a:extLst>
              <a:ext uri="{FF2B5EF4-FFF2-40B4-BE49-F238E27FC236}">
                <a16:creationId xmlns:a16="http://schemas.microsoft.com/office/drawing/2014/main" id="{23254E5D-8E54-00EF-7E61-E0A7FFC0BE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81150"/>
            <a:ext cx="761007" cy="3505200"/>
          </a:xfrm>
          <a:prstGeom prst="rect">
            <a:avLst/>
          </a:prstGeom>
        </p:spPr>
      </p:pic>
      <p:pic>
        <p:nvPicPr>
          <p:cNvPr id="11" name="Picture 10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CD2B50A2-EC3D-642E-4CFC-AF3322EB65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92580"/>
            <a:ext cx="761007" cy="3505200"/>
          </a:xfrm>
          <a:prstGeom prst="rect">
            <a:avLst/>
          </a:prstGeom>
        </p:spPr>
      </p:pic>
      <p:pic>
        <p:nvPicPr>
          <p:cNvPr id="13" name="Picture 12" descr="A blue and white specks&#10;&#10;Description automatically generated">
            <a:extLst>
              <a:ext uri="{FF2B5EF4-FFF2-40B4-BE49-F238E27FC236}">
                <a16:creationId xmlns:a16="http://schemas.microsoft.com/office/drawing/2014/main" id="{9EDFA968-4AF5-96F4-F3C5-4C911B5A43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581150"/>
            <a:ext cx="761007" cy="3505200"/>
          </a:xfrm>
          <a:prstGeom prst="rect">
            <a:avLst/>
          </a:prstGeom>
        </p:spPr>
      </p:pic>
      <p:pic>
        <p:nvPicPr>
          <p:cNvPr id="15" name="Picture 14" descr="A blurry image of a snow&#10;&#10;Description automatically generated">
            <a:extLst>
              <a:ext uri="{FF2B5EF4-FFF2-40B4-BE49-F238E27FC236}">
                <a16:creationId xmlns:a16="http://schemas.microsoft.com/office/drawing/2014/main" id="{C1DE5378-4AA8-3A99-6FDD-99F746EECC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450" y="1581150"/>
            <a:ext cx="761007" cy="3505200"/>
          </a:xfrm>
          <a:prstGeom prst="rect">
            <a:avLst/>
          </a:prstGeom>
        </p:spPr>
      </p:pic>
      <p:pic>
        <p:nvPicPr>
          <p:cNvPr id="19" name="Picture 18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8B93B369-B59D-73E3-C1DA-CC254194F2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38" y="1596140"/>
            <a:ext cx="753563" cy="3470910"/>
          </a:xfrm>
          <a:prstGeom prst="rect">
            <a:avLst/>
          </a:prstGeom>
        </p:spPr>
      </p:pic>
      <p:pic>
        <p:nvPicPr>
          <p:cNvPr id="21" name="Picture 20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9DFF6AE8-4B69-E2B6-009F-51FE7C5DDF8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32" y="1606596"/>
            <a:ext cx="753563" cy="3470910"/>
          </a:xfrm>
          <a:prstGeom prst="rect">
            <a:avLst/>
          </a:prstGeom>
        </p:spPr>
      </p:pic>
      <p:pic>
        <p:nvPicPr>
          <p:cNvPr id="25" name="Picture 24" descr="A blurry image of a snow&#10;&#10;Description automatically generated">
            <a:extLst>
              <a:ext uri="{FF2B5EF4-FFF2-40B4-BE49-F238E27FC236}">
                <a16:creationId xmlns:a16="http://schemas.microsoft.com/office/drawing/2014/main" id="{9C4A84BB-07F0-8E93-C70E-E1FB8B010FE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275" y="1592580"/>
            <a:ext cx="753563" cy="34709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8C629D3-8C44-C7D0-4410-B8F4E3A7A2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0325" y="285750"/>
            <a:ext cx="6841275" cy="12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78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F5B97F0-AABA-7F70-8202-6C22238D7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635"/>
            <a:ext cx="1601281" cy="4992230"/>
          </a:xfrm>
          <a:prstGeom prst="rect">
            <a:avLst/>
          </a:prstGeom>
        </p:spPr>
      </p:pic>
      <p:pic>
        <p:nvPicPr>
          <p:cNvPr id="5" name="Picture 4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5B2590FB-A192-6A82-AA31-B165A0763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82804"/>
            <a:ext cx="761008" cy="3505200"/>
          </a:xfrm>
          <a:prstGeom prst="rect">
            <a:avLst/>
          </a:prstGeom>
        </p:spPr>
      </p:pic>
      <p:pic>
        <p:nvPicPr>
          <p:cNvPr id="7" name="Picture 6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32672A70-DDCC-1AAA-6611-F4EDFAF6D9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68088"/>
            <a:ext cx="761008" cy="3505200"/>
          </a:xfrm>
          <a:prstGeom prst="rect">
            <a:avLst/>
          </a:prstGeom>
        </p:spPr>
      </p:pic>
      <p:pic>
        <p:nvPicPr>
          <p:cNvPr id="9" name="Picture 8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3F2A0D0A-ABDA-DD5F-7099-3DB317A719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68088"/>
            <a:ext cx="761008" cy="3505200"/>
          </a:xfrm>
          <a:prstGeom prst="rect">
            <a:avLst/>
          </a:prstGeom>
        </p:spPr>
      </p:pic>
      <p:pic>
        <p:nvPicPr>
          <p:cNvPr id="11" name="Picture 10" descr="A blue and white image of a person's body&#10;&#10;Description automatically generated">
            <a:extLst>
              <a:ext uri="{FF2B5EF4-FFF2-40B4-BE49-F238E27FC236}">
                <a16:creationId xmlns:a16="http://schemas.microsoft.com/office/drawing/2014/main" id="{D80901D6-EBA7-07C1-7BDE-0D788A0221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68088"/>
            <a:ext cx="761008" cy="3505200"/>
          </a:xfrm>
          <a:prstGeom prst="rect">
            <a:avLst/>
          </a:prstGeom>
        </p:spPr>
      </p:pic>
      <p:pic>
        <p:nvPicPr>
          <p:cNvPr id="13" name="Picture 12" descr="A close up of a body of water&#10;&#10;Description automatically generated">
            <a:extLst>
              <a:ext uri="{FF2B5EF4-FFF2-40B4-BE49-F238E27FC236}">
                <a16:creationId xmlns:a16="http://schemas.microsoft.com/office/drawing/2014/main" id="{6ABE8FC6-CC50-A5BD-4181-1C209C3993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68088"/>
            <a:ext cx="761008" cy="3505200"/>
          </a:xfrm>
          <a:prstGeom prst="rect">
            <a:avLst/>
          </a:prstGeom>
        </p:spPr>
      </p:pic>
      <p:pic>
        <p:nvPicPr>
          <p:cNvPr id="15" name="Picture 14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FF95A361-4130-A21C-8EB0-2892B0F84A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68088"/>
            <a:ext cx="761008" cy="3505200"/>
          </a:xfrm>
          <a:prstGeom prst="rect">
            <a:avLst/>
          </a:prstGeom>
        </p:spPr>
      </p:pic>
      <p:pic>
        <p:nvPicPr>
          <p:cNvPr id="17" name="Picture 16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6BA459C9-72C7-18D8-9460-916EB25D240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961" y="1562663"/>
            <a:ext cx="761008" cy="3505201"/>
          </a:xfrm>
          <a:prstGeom prst="rect">
            <a:avLst/>
          </a:prstGeom>
        </p:spPr>
      </p:pic>
      <p:pic>
        <p:nvPicPr>
          <p:cNvPr id="19" name="Picture 18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FC7E78EB-5931-309C-D4F6-F480276BBF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861" y="1581147"/>
            <a:ext cx="761008" cy="3505203"/>
          </a:xfrm>
          <a:prstGeom prst="rect">
            <a:avLst/>
          </a:prstGeom>
        </p:spPr>
      </p:pic>
      <p:pic>
        <p:nvPicPr>
          <p:cNvPr id="21" name="Picture 20" descr="A blurry image of a person in the snow&#10;&#10;Description automatically generated">
            <a:extLst>
              <a:ext uri="{FF2B5EF4-FFF2-40B4-BE49-F238E27FC236}">
                <a16:creationId xmlns:a16="http://schemas.microsoft.com/office/drawing/2014/main" id="{39AFBFBB-104C-477E-B8AA-118EB6DDB68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92" y="1581147"/>
            <a:ext cx="761008" cy="35052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9334D5-F0FA-F511-737F-2F22143EED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21577" y="285750"/>
            <a:ext cx="6870023" cy="12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0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FE0DBBC-B446-5A35-CC7E-754BF2014A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5635"/>
            <a:ext cx="1601281" cy="4992230"/>
          </a:xfrm>
          <a:prstGeom prst="rect">
            <a:avLst/>
          </a:prstGeom>
        </p:spPr>
      </p:pic>
      <p:pic>
        <p:nvPicPr>
          <p:cNvPr id="5" name="Picture 4" descr="A close up of a body of water&#10;&#10;Description automatically generated">
            <a:extLst>
              <a:ext uri="{FF2B5EF4-FFF2-40B4-BE49-F238E27FC236}">
                <a16:creationId xmlns:a16="http://schemas.microsoft.com/office/drawing/2014/main" id="{D0143F91-FB56-852D-439E-FFD9D55BC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81" y="1571896"/>
            <a:ext cx="756994" cy="3486715"/>
          </a:xfrm>
          <a:prstGeom prst="rect">
            <a:avLst/>
          </a:prstGeom>
        </p:spPr>
      </p:pic>
      <p:pic>
        <p:nvPicPr>
          <p:cNvPr id="7" name="Picture 6" descr="A close up of a body of water&#10;&#10;Description automatically generated">
            <a:extLst>
              <a:ext uri="{FF2B5EF4-FFF2-40B4-BE49-F238E27FC236}">
                <a16:creationId xmlns:a16="http://schemas.microsoft.com/office/drawing/2014/main" id="{409BC67C-F35C-BD85-1B3A-7F43ABAF74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71896"/>
            <a:ext cx="756994" cy="3486715"/>
          </a:xfrm>
          <a:prstGeom prst="rect">
            <a:avLst/>
          </a:prstGeom>
        </p:spPr>
      </p:pic>
      <p:pic>
        <p:nvPicPr>
          <p:cNvPr id="9" name="Picture 8" descr="A blue and white background&#10;&#10;Description automatically generated">
            <a:extLst>
              <a:ext uri="{FF2B5EF4-FFF2-40B4-BE49-F238E27FC236}">
                <a16:creationId xmlns:a16="http://schemas.microsoft.com/office/drawing/2014/main" id="{D65D082C-2C05-3890-DA25-A542839746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571896"/>
            <a:ext cx="756994" cy="3486715"/>
          </a:xfrm>
          <a:prstGeom prst="rect">
            <a:avLst/>
          </a:prstGeom>
        </p:spPr>
      </p:pic>
      <p:pic>
        <p:nvPicPr>
          <p:cNvPr id="11" name="Picture 10" descr="A close up of a body of water&#10;&#10;Description automatically generated">
            <a:extLst>
              <a:ext uri="{FF2B5EF4-FFF2-40B4-BE49-F238E27FC236}">
                <a16:creationId xmlns:a16="http://schemas.microsoft.com/office/drawing/2014/main" id="{7B77958C-F8E9-CAD5-D5B0-D60590C81D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71896"/>
            <a:ext cx="756994" cy="3486715"/>
          </a:xfrm>
          <a:prstGeom prst="rect">
            <a:avLst/>
          </a:prstGeom>
        </p:spPr>
      </p:pic>
      <p:pic>
        <p:nvPicPr>
          <p:cNvPr id="13" name="Picture 12" descr="A close up of a blue and white background&#10;&#10;Description automatically generated">
            <a:extLst>
              <a:ext uri="{FF2B5EF4-FFF2-40B4-BE49-F238E27FC236}">
                <a16:creationId xmlns:a16="http://schemas.microsoft.com/office/drawing/2014/main" id="{D7270804-DE2D-E356-C08A-300256B944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71896"/>
            <a:ext cx="756994" cy="3486715"/>
          </a:xfrm>
          <a:prstGeom prst="rect">
            <a:avLst/>
          </a:prstGeom>
        </p:spPr>
      </p:pic>
      <p:pic>
        <p:nvPicPr>
          <p:cNvPr id="15" name="Picture 14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772FB6CB-FD03-B72B-368C-25EDA8F65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81150"/>
            <a:ext cx="756994" cy="3486715"/>
          </a:xfrm>
          <a:prstGeom prst="rect">
            <a:avLst/>
          </a:prstGeom>
        </p:spPr>
      </p:pic>
      <p:pic>
        <p:nvPicPr>
          <p:cNvPr id="17" name="Picture 16" descr="A blue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927C9E44-F9D3-24F1-8BBB-C6DACF4B58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92035"/>
            <a:ext cx="752736" cy="3467100"/>
          </a:xfrm>
          <a:prstGeom prst="rect">
            <a:avLst/>
          </a:prstGeom>
        </p:spPr>
      </p:pic>
      <p:pic>
        <p:nvPicPr>
          <p:cNvPr id="19" name="Picture 18" descr="A close up of a screen&#10;&#10;Description automatically generated">
            <a:extLst>
              <a:ext uri="{FF2B5EF4-FFF2-40B4-BE49-F238E27FC236}">
                <a16:creationId xmlns:a16="http://schemas.microsoft.com/office/drawing/2014/main" id="{DDC458CC-C9F3-4656-C154-A9E83ADA36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64" y="1581150"/>
            <a:ext cx="752736" cy="3467100"/>
          </a:xfrm>
          <a:prstGeom prst="rect">
            <a:avLst/>
          </a:prstGeom>
        </p:spPr>
      </p:pic>
      <p:pic>
        <p:nvPicPr>
          <p:cNvPr id="21" name="Picture 20" descr="A blue and white speckled background&#10;&#10;Description automatically generated">
            <a:extLst>
              <a:ext uri="{FF2B5EF4-FFF2-40B4-BE49-F238E27FC236}">
                <a16:creationId xmlns:a16="http://schemas.microsoft.com/office/drawing/2014/main" id="{B3CC1027-3147-B0D6-3550-E35A98C0481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664" y="1581150"/>
            <a:ext cx="752736" cy="34671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57174B-290E-C24F-EBC9-BAA21558B7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91410" y="250281"/>
            <a:ext cx="6802003" cy="125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2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Mapping stats (first-pass alignment; 2x25mers)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016ACF-E7DA-101C-F29F-0AEC95897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461649"/>
            <a:ext cx="8875076" cy="422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6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DF73A8CF-6229-C543-4332-BE679F795492}"/>
              </a:ext>
            </a:extLst>
          </p:cNvPr>
          <p:cNvSpPr/>
          <p:nvPr/>
        </p:nvSpPr>
        <p:spPr>
          <a:xfrm>
            <a:off x="304800" y="133350"/>
            <a:ext cx="861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</a:rPr>
              <a:t>Fragment lengths (some examples)</a:t>
            </a:r>
          </a:p>
        </p:txBody>
      </p:sp>
      <p:pic>
        <p:nvPicPr>
          <p:cNvPr id="7" name="Picture 6" descr="A diagram of a graph&#10;&#10;Description automatically generated">
            <a:extLst>
              <a:ext uri="{FF2B5EF4-FFF2-40B4-BE49-F238E27FC236}">
                <a16:creationId xmlns:a16="http://schemas.microsoft.com/office/drawing/2014/main" id="{427E20D2-4F5B-C077-6A9A-30242D54AD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6924"/>
            <a:ext cx="4250826" cy="4250826"/>
          </a:xfrm>
          <a:prstGeom prst="rect">
            <a:avLst/>
          </a:prstGeom>
        </p:spPr>
      </p:pic>
      <p:pic>
        <p:nvPicPr>
          <p:cNvPr id="9" name="Picture 8" descr="A diagram of a graph&#10;&#10;Description automatically generated">
            <a:extLst>
              <a:ext uri="{FF2B5EF4-FFF2-40B4-BE49-F238E27FC236}">
                <a16:creationId xmlns:a16="http://schemas.microsoft.com/office/drawing/2014/main" id="{AD314A0B-036C-BA2F-A086-E497BAC9E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606924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12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4D1B9E94-EC75-18D1-5E00-C27C54B92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4524"/>
            <a:ext cx="4250826" cy="4250826"/>
          </a:xfrm>
          <a:prstGeom prst="rect">
            <a:avLst/>
          </a:prstGeom>
        </p:spPr>
      </p:pic>
      <p:pic>
        <p:nvPicPr>
          <p:cNvPr id="6" name="Picture 5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B6BC4EDE-5178-F674-F4D3-5D8D8165F3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741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39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7240367B-4971-CE16-5CBC-3A9A1F33F6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267C7B0A-0D60-695A-1C4E-D4C1B3BC9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8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1DDBA0A8-7CE1-46DA-6AD9-80A74BFE52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09CF41E7-5D49-4324-CB71-4A8B091963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AD59E88A-A938-1CC3-710D-FCE8282902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337"/>
            <a:ext cx="4250826" cy="4250826"/>
          </a:xfrm>
          <a:prstGeom prst="rect">
            <a:avLst/>
          </a:prstGeom>
        </p:spPr>
      </p:pic>
      <p:pic>
        <p:nvPicPr>
          <p:cNvPr id="8" name="Picture 7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C3B2E99F-9CFC-72AE-5109-A449F8B5B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3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33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Picture 3" descr="A diagram of a graph&#10;&#10;Description automatically generated">
            <a:extLst>
              <a:ext uri="{FF2B5EF4-FFF2-40B4-BE49-F238E27FC236}">
                <a16:creationId xmlns:a16="http://schemas.microsoft.com/office/drawing/2014/main" id="{4E87FD0F-BE0F-652B-2862-15DE15DBF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graph of a number of fragments&#10;&#10;Description automatically generated with medium confidence">
            <a:extLst>
              <a:ext uri="{FF2B5EF4-FFF2-40B4-BE49-F238E27FC236}">
                <a16:creationId xmlns:a16="http://schemas.microsoft.com/office/drawing/2014/main" id="{CA07E306-F680-9F97-C4F5-5E6C1808EA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5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 descr="A graph with red lines&#10;&#10;Description automatically generated">
            <a:extLst>
              <a:ext uri="{FF2B5EF4-FFF2-40B4-BE49-F238E27FC236}">
                <a16:creationId xmlns:a16="http://schemas.microsoft.com/office/drawing/2014/main" id="{38BD58F1-149E-0AD2-9E60-456C9A26A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6337"/>
            <a:ext cx="4250826" cy="4250826"/>
          </a:xfrm>
          <a:prstGeom prst="rect">
            <a:avLst/>
          </a:prstGeom>
        </p:spPr>
      </p:pic>
      <p:pic>
        <p:nvPicPr>
          <p:cNvPr id="6" name="Picture 5" descr="A graph with red lines&#10;&#10;Description automatically generated">
            <a:extLst>
              <a:ext uri="{FF2B5EF4-FFF2-40B4-BE49-F238E27FC236}">
                <a16:creationId xmlns:a16="http://schemas.microsoft.com/office/drawing/2014/main" id="{388801AF-E3B0-975C-EC1C-539D1D12D6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574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67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FF4B4B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54513</TotalTime>
  <Words>75</Words>
  <Application>Microsoft Office PowerPoint</Application>
  <PresentationFormat>On-screen Show (16:9)</PresentationFormat>
  <Paragraphs>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</cp:lastModifiedBy>
  <cp:revision>1633</cp:revision>
  <dcterms:created xsi:type="dcterms:W3CDTF">2009-02-17T08:29:48Z</dcterms:created>
  <dcterms:modified xsi:type="dcterms:W3CDTF">2024-03-17T19:50:42Z</dcterms:modified>
</cp:coreProperties>
</file>