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23"/>
  </p:notesMasterIdLst>
  <p:sldIdLst>
    <p:sldId id="541" r:id="rId2"/>
    <p:sldId id="551" r:id="rId3"/>
    <p:sldId id="542" r:id="rId4"/>
    <p:sldId id="546" r:id="rId5"/>
    <p:sldId id="547" r:id="rId6"/>
    <p:sldId id="548" r:id="rId7"/>
    <p:sldId id="549" r:id="rId8"/>
    <p:sldId id="550" r:id="rId9"/>
    <p:sldId id="515" r:id="rId10"/>
    <p:sldId id="544" r:id="rId11"/>
    <p:sldId id="545" r:id="rId12"/>
    <p:sldId id="543" r:id="rId13"/>
    <p:sldId id="555" r:id="rId14"/>
    <p:sldId id="552" r:id="rId15"/>
    <p:sldId id="556" r:id="rId16"/>
    <p:sldId id="557" r:id="rId17"/>
    <p:sldId id="558" r:id="rId18"/>
    <p:sldId id="553" r:id="rId19"/>
    <p:sldId id="554" r:id="rId20"/>
    <p:sldId id="560" r:id="rId21"/>
    <p:sldId id="559" r:id="rId22"/>
  </p:sldIdLst>
  <p:sldSz cx="9144000" cy="5143500" type="screen16x9"/>
  <p:notesSz cx="6858000" cy="9144000"/>
  <p:defaultTextStyle>
    <a:defPPr>
      <a:defRPr lang="en-US"/>
    </a:defPPr>
    <a:lvl1pPr marL="0" algn="l" defTabSz="879152" rtl="0" eaLnBrk="1" latinLnBrk="0" hangingPunct="1">
      <a:defRPr sz="1700" kern="1200">
        <a:solidFill>
          <a:schemeClr val="tx1"/>
        </a:solidFill>
        <a:latin typeface="+mn-lt"/>
        <a:ea typeface="+mn-ea"/>
        <a:cs typeface="+mn-cs"/>
      </a:defRPr>
    </a:lvl1pPr>
    <a:lvl2pPr marL="439576" algn="l" defTabSz="879152" rtl="0" eaLnBrk="1" latinLnBrk="0" hangingPunct="1">
      <a:defRPr sz="1700" kern="1200">
        <a:solidFill>
          <a:schemeClr val="tx1"/>
        </a:solidFill>
        <a:latin typeface="+mn-lt"/>
        <a:ea typeface="+mn-ea"/>
        <a:cs typeface="+mn-cs"/>
      </a:defRPr>
    </a:lvl2pPr>
    <a:lvl3pPr marL="879152" algn="l" defTabSz="879152" rtl="0" eaLnBrk="1" latinLnBrk="0" hangingPunct="1">
      <a:defRPr sz="1700" kern="1200">
        <a:solidFill>
          <a:schemeClr val="tx1"/>
        </a:solidFill>
        <a:latin typeface="+mn-lt"/>
        <a:ea typeface="+mn-ea"/>
        <a:cs typeface="+mn-cs"/>
      </a:defRPr>
    </a:lvl3pPr>
    <a:lvl4pPr marL="1318728" algn="l" defTabSz="879152" rtl="0" eaLnBrk="1" latinLnBrk="0" hangingPunct="1">
      <a:defRPr sz="1700" kern="1200">
        <a:solidFill>
          <a:schemeClr val="tx1"/>
        </a:solidFill>
        <a:latin typeface="+mn-lt"/>
        <a:ea typeface="+mn-ea"/>
        <a:cs typeface="+mn-cs"/>
      </a:defRPr>
    </a:lvl4pPr>
    <a:lvl5pPr marL="1758303" algn="l" defTabSz="879152" rtl="0" eaLnBrk="1" latinLnBrk="0" hangingPunct="1">
      <a:defRPr sz="1700" kern="1200">
        <a:solidFill>
          <a:schemeClr val="tx1"/>
        </a:solidFill>
        <a:latin typeface="+mn-lt"/>
        <a:ea typeface="+mn-ea"/>
        <a:cs typeface="+mn-cs"/>
      </a:defRPr>
    </a:lvl5pPr>
    <a:lvl6pPr marL="2197879" algn="l" defTabSz="879152" rtl="0" eaLnBrk="1" latinLnBrk="0" hangingPunct="1">
      <a:defRPr sz="1700" kern="1200">
        <a:solidFill>
          <a:schemeClr val="tx1"/>
        </a:solidFill>
        <a:latin typeface="+mn-lt"/>
        <a:ea typeface="+mn-ea"/>
        <a:cs typeface="+mn-cs"/>
      </a:defRPr>
    </a:lvl6pPr>
    <a:lvl7pPr marL="2637455" algn="l" defTabSz="879152" rtl="0" eaLnBrk="1" latinLnBrk="0" hangingPunct="1">
      <a:defRPr sz="1700" kern="1200">
        <a:solidFill>
          <a:schemeClr val="tx1"/>
        </a:solidFill>
        <a:latin typeface="+mn-lt"/>
        <a:ea typeface="+mn-ea"/>
        <a:cs typeface="+mn-cs"/>
      </a:defRPr>
    </a:lvl7pPr>
    <a:lvl8pPr marL="3077031" algn="l" defTabSz="879152" rtl="0" eaLnBrk="1" latinLnBrk="0" hangingPunct="1">
      <a:defRPr sz="1700" kern="1200">
        <a:solidFill>
          <a:schemeClr val="tx1"/>
        </a:solidFill>
        <a:latin typeface="+mn-lt"/>
        <a:ea typeface="+mn-ea"/>
        <a:cs typeface="+mn-cs"/>
      </a:defRPr>
    </a:lvl8pPr>
    <a:lvl9pPr marL="3516607" algn="l" defTabSz="879152"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1"/>
    <a:srgbClr val="FFFFA3"/>
    <a:srgbClr val="FFFF93"/>
    <a:srgbClr val="FFFFFF"/>
    <a:srgbClr val="0033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6433" autoAdjust="0"/>
  </p:normalViewPr>
  <p:slideViewPr>
    <p:cSldViewPr>
      <p:cViewPr varScale="1">
        <p:scale>
          <a:sx n="138" d="100"/>
          <a:sy n="138" d="100"/>
        </p:scale>
        <p:origin x="420" y="108"/>
      </p:cViewPr>
      <p:guideLst>
        <p:guide orient="horz" pos="1620"/>
        <p:guide pos="2880"/>
      </p:guideLst>
    </p:cSldViewPr>
  </p:slideViewPr>
  <p:outlineViewPr>
    <p:cViewPr>
      <p:scale>
        <a:sx n="33" d="100"/>
        <a:sy n="33" d="100"/>
      </p:scale>
      <p:origin x="0" y="18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605F3-DAB6-4034-B7BA-181631FF0764}" type="datetimeFigureOut">
              <a:rPr lang="en-US" smtClean="0"/>
              <a:pPr/>
              <a:t>12/12/2022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A96DE-1578-4FF1-BDBD-52F7D246A109}" type="slidenum">
              <a:rPr lang="en-US" smtClean="0"/>
              <a:pPr/>
              <a:t>‹#›</a:t>
            </a:fld>
            <a:endParaRPr lang="en-US"/>
          </a:p>
        </p:txBody>
      </p:sp>
    </p:spTree>
    <p:extLst>
      <p:ext uri="{BB962C8B-B14F-4D97-AF65-F5344CB8AC3E}">
        <p14:creationId xmlns:p14="http://schemas.microsoft.com/office/powerpoint/2010/main" val="3437991399"/>
      </p:ext>
    </p:extLst>
  </p:cSld>
  <p:clrMap bg1="lt1" tx1="dk1" bg2="lt2" tx2="dk2" accent1="accent1" accent2="accent2" accent3="accent3" accent4="accent4" accent5="accent5" accent6="accent6" hlink="hlink" folHlink="folHlink"/>
  <p:notesStyle>
    <a:lvl1pPr marL="0" algn="l" defTabSz="879152" rtl="0" eaLnBrk="1" latinLnBrk="0" hangingPunct="1">
      <a:defRPr sz="1200" kern="1200">
        <a:solidFill>
          <a:schemeClr val="tx1"/>
        </a:solidFill>
        <a:latin typeface="+mn-lt"/>
        <a:ea typeface="+mn-ea"/>
        <a:cs typeface="+mn-cs"/>
      </a:defRPr>
    </a:lvl1pPr>
    <a:lvl2pPr marL="439576" algn="l" defTabSz="879152" rtl="0" eaLnBrk="1" latinLnBrk="0" hangingPunct="1">
      <a:defRPr sz="1200" kern="1200">
        <a:solidFill>
          <a:schemeClr val="tx1"/>
        </a:solidFill>
        <a:latin typeface="+mn-lt"/>
        <a:ea typeface="+mn-ea"/>
        <a:cs typeface="+mn-cs"/>
      </a:defRPr>
    </a:lvl2pPr>
    <a:lvl3pPr marL="879152" algn="l" defTabSz="879152" rtl="0" eaLnBrk="1" latinLnBrk="0" hangingPunct="1">
      <a:defRPr sz="1200" kern="1200">
        <a:solidFill>
          <a:schemeClr val="tx1"/>
        </a:solidFill>
        <a:latin typeface="+mn-lt"/>
        <a:ea typeface="+mn-ea"/>
        <a:cs typeface="+mn-cs"/>
      </a:defRPr>
    </a:lvl3pPr>
    <a:lvl4pPr marL="1318728" algn="l" defTabSz="879152" rtl="0" eaLnBrk="1" latinLnBrk="0" hangingPunct="1">
      <a:defRPr sz="1200" kern="1200">
        <a:solidFill>
          <a:schemeClr val="tx1"/>
        </a:solidFill>
        <a:latin typeface="+mn-lt"/>
        <a:ea typeface="+mn-ea"/>
        <a:cs typeface="+mn-cs"/>
      </a:defRPr>
    </a:lvl4pPr>
    <a:lvl5pPr marL="1758303" algn="l" defTabSz="879152" rtl="0" eaLnBrk="1" latinLnBrk="0" hangingPunct="1">
      <a:defRPr sz="1200" kern="1200">
        <a:solidFill>
          <a:schemeClr val="tx1"/>
        </a:solidFill>
        <a:latin typeface="+mn-lt"/>
        <a:ea typeface="+mn-ea"/>
        <a:cs typeface="+mn-cs"/>
      </a:defRPr>
    </a:lvl5pPr>
    <a:lvl6pPr marL="2197879" algn="l" defTabSz="879152" rtl="0" eaLnBrk="1" latinLnBrk="0" hangingPunct="1">
      <a:defRPr sz="1200" kern="1200">
        <a:solidFill>
          <a:schemeClr val="tx1"/>
        </a:solidFill>
        <a:latin typeface="+mn-lt"/>
        <a:ea typeface="+mn-ea"/>
        <a:cs typeface="+mn-cs"/>
      </a:defRPr>
    </a:lvl6pPr>
    <a:lvl7pPr marL="2637455" algn="l" defTabSz="879152" rtl="0" eaLnBrk="1" latinLnBrk="0" hangingPunct="1">
      <a:defRPr sz="1200" kern="1200">
        <a:solidFill>
          <a:schemeClr val="tx1"/>
        </a:solidFill>
        <a:latin typeface="+mn-lt"/>
        <a:ea typeface="+mn-ea"/>
        <a:cs typeface="+mn-cs"/>
      </a:defRPr>
    </a:lvl7pPr>
    <a:lvl8pPr marL="3077031" algn="l" defTabSz="879152" rtl="0" eaLnBrk="1" latinLnBrk="0" hangingPunct="1">
      <a:defRPr sz="1200" kern="1200">
        <a:solidFill>
          <a:schemeClr val="tx1"/>
        </a:solidFill>
        <a:latin typeface="+mn-lt"/>
        <a:ea typeface="+mn-ea"/>
        <a:cs typeface="+mn-cs"/>
      </a:defRPr>
    </a:lvl8pPr>
    <a:lvl9pPr marL="3516607" algn="l" defTabSz="87915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87916" tIns="43957" rIns="87916" bIns="43957" rtlCol="0" anchor="ctr"/>
          <a:lstStyle/>
          <a:p>
            <a:pPr algn="ctr" eaLnBrk="1" latinLnBrk="0" hangingPunct="1"/>
            <a:endParaRPr kumimoji="0" lang="en-US"/>
          </a:p>
        </p:txBody>
      </p:sp>
      <p:sp useBgFill="1">
        <p:nvSpPr>
          <p:cNvPr id="13" name="Rounded Rectangle 12"/>
          <p:cNvSpPr/>
          <p:nvPr/>
        </p:nvSpPr>
        <p:spPr>
          <a:xfrm>
            <a:off x="65312" y="52319"/>
            <a:ext cx="9013374"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9" name="Subtitle 8"/>
          <p:cNvSpPr>
            <a:spLocks noGrp="1"/>
          </p:cNvSpPr>
          <p:nvPr>
            <p:ph type="subTitle" idx="1"/>
          </p:nvPr>
        </p:nvSpPr>
        <p:spPr>
          <a:xfrm>
            <a:off x="1295401" y="2400300"/>
            <a:ext cx="6400800" cy="1200150"/>
          </a:xfrm>
        </p:spPr>
        <p:txBody>
          <a:bodyPr/>
          <a:lstStyle>
            <a:lvl1pPr marL="0" indent="0" algn="ctr">
              <a:buNone/>
              <a:defRPr sz="2500">
                <a:solidFill>
                  <a:schemeClr val="tx2"/>
                </a:solidFill>
              </a:defRPr>
            </a:lvl1pPr>
            <a:lvl2pPr marL="439576" indent="0" algn="ctr">
              <a:buNone/>
            </a:lvl2pPr>
            <a:lvl3pPr marL="879152" indent="0" algn="ctr">
              <a:buNone/>
            </a:lvl3pPr>
            <a:lvl4pPr marL="1318728" indent="0" algn="ctr">
              <a:buNone/>
            </a:lvl4pPr>
            <a:lvl5pPr marL="1758303" indent="0" algn="ctr">
              <a:buNone/>
            </a:lvl5pPr>
            <a:lvl6pPr marL="2197879" indent="0" algn="ctr">
              <a:buNone/>
            </a:lvl6pPr>
            <a:lvl7pPr marL="2637455" indent="0" algn="ctr">
              <a:buNone/>
            </a:lvl7pPr>
            <a:lvl8pPr marL="3077031" indent="0" algn="ctr">
              <a:buNone/>
            </a:lvl8pPr>
            <a:lvl9pPr marL="3516607"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C501033-60DB-4CF3-B987-BD08B57DB74B}" type="datetime1">
              <a:rPr lang="en-US" smtClean="0"/>
              <a:t>12/12/2022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2FA86EB-35EC-40E6-A7C4-CCDA32F5A957}" type="slidenum">
              <a:rPr lang="en-US" smtClean="0"/>
              <a:pPr/>
              <a:t>‹#›</a:t>
            </a:fld>
            <a:endParaRPr lang="en-US"/>
          </a:p>
        </p:txBody>
      </p:sp>
      <p:sp>
        <p:nvSpPr>
          <p:cNvPr id="7" name="Rectangle 6"/>
          <p:cNvSpPr/>
          <p:nvPr/>
        </p:nvSpPr>
        <p:spPr>
          <a:xfrm>
            <a:off x="62935" y="1086978"/>
            <a:ext cx="9021537" cy="114551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10" name="Rectangle 9"/>
          <p:cNvSpPr/>
          <p:nvPr/>
        </p:nvSpPr>
        <p:spPr>
          <a:xfrm>
            <a:off x="62935" y="1047542"/>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11" name="Rectangle 10"/>
          <p:cNvSpPr/>
          <p:nvPr/>
        </p:nvSpPr>
        <p:spPr>
          <a:xfrm>
            <a:off x="62935" y="2232488"/>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8" name="Title 7"/>
          <p:cNvSpPr>
            <a:spLocks noGrp="1"/>
          </p:cNvSpPr>
          <p:nvPr>
            <p:ph type="ctrTitle"/>
          </p:nvPr>
        </p:nvSpPr>
        <p:spPr>
          <a:xfrm>
            <a:off x="457200" y="1129449"/>
            <a:ext cx="8229600" cy="1102519"/>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929DA6-E211-42C3-9C02-2CA7AE388112}"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2011680" cy="438864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1" y="205980"/>
            <a:ext cx="5562601" cy="438864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79E527-3E0F-45C1-8B5D-E4E95FAA5ADC}"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157FFD1-4403-4822-836C-39D9D1ADD929}"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86EB-35EC-40E6-A7C4-CCDA32F5A957}" type="slidenum">
              <a:rPr lang="en-US" smtClean="0"/>
              <a:pPr/>
              <a:t>‹#›</a:t>
            </a:fld>
            <a:endParaRPr lang="en-US"/>
          </a:p>
        </p:txBody>
      </p:sp>
      <p:sp>
        <p:nvSpPr>
          <p:cNvPr id="8" name="Content Placeholder 7"/>
          <p:cNvSpPr>
            <a:spLocks noGrp="1"/>
          </p:cNvSpPr>
          <p:nvPr>
            <p:ph sz="quarter" idx="1"/>
          </p:nvPr>
        </p:nvSpPr>
        <p:spPr>
          <a:xfrm>
            <a:off x="914401" y="1085850"/>
            <a:ext cx="777240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87916" tIns="43957" rIns="87916" bIns="43957" rtlCol="0" anchor="ctr"/>
          <a:lstStyle/>
          <a:p>
            <a:pPr algn="ctr" eaLnBrk="1" latinLnBrk="0" hangingPunct="1"/>
            <a:endParaRPr kumimoji="0" lang="en-US"/>
          </a:p>
        </p:txBody>
      </p:sp>
      <p:sp useBgFill="1">
        <p:nvSpPr>
          <p:cNvPr id="10" name="Rounded Rectangle 9"/>
          <p:cNvSpPr/>
          <p:nvPr/>
        </p:nvSpPr>
        <p:spPr>
          <a:xfrm>
            <a:off x="65312" y="52319"/>
            <a:ext cx="9013374"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2" name="Title 1"/>
          <p:cNvSpPr>
            <a:spLocks noGrp="1"/>
          </p:cNvSpPr>
          <p:nvPr>
            <p:ph type="title"/>
          </p:nvPr>
        </p:nvSpPr>
        <p:spPr>
          <a:xfrm>
            <a:off x="722313" y="714376"/>
            <a:ext cx="7772400" cy="1021556"/>
          </a:xfrm>
        </p:spPr>
        <p:txBody>
          <a:bodyPr anchor="b" anchorCtr="0"/>
          <a:lstStyle>
            <a:lvl1pPr algn="l">
              <a:buNone/>
              <a:defRPr sz="3800" b="0" cap="none"/>
            </a:lvl1pPr>
          </a:lstStyle>
          <a:p>
            <a:r>
              <a:rPr kumimoji="0" lang="en-US"/>
              <a:t>Click to edit Master title style</a:t>
            </a:r>
          </a:p>
        </p:txBody>
      </p:sp>
      <p:sp>
        <p:nvSpPr>
          <p:cNvPr id="3" name="Text Placeholder 2"/>
          <p:cNvSpPr>
            <a:spLocks noGrp="1"/>
          </p:cNvSpPr>
          <p:nvPr>
            <p:ph type="body" idx="1"/>
          </p:nvPr>
        </p:nvSpPr>
        <p:spPr>
          <a:xfrm>
            <a:off x="722313" y="1910954"/>
            <a:ext cx="7772400" cy="1003697"/>
          </a:xfrm>
        </p:spPr>
        <p:txBody>
          <a:bodyPr anchor="t" anchorCtr="0"/>
          <a:lstStyle>
            <a:lvl1pPr marL="0" indent="0">
              <a:buNone/>
              <a:defRPr sz="2300">
                <a:solidFill>
                  <a:schemeClr val="tx1">
                    <a:tint val="75000"/>
                  </a:schemeClr>
                </a:solidFill>
              </a:defRPr>
            </a:lvl1pPr>
            <a:lvl2pPr>
              <a:buNone/>
              <a:defRPr sz="1700">
                <a:solidFill>
                  <a:schemeClr val="tx1">
                    <a:tint val="75000"/>
                  </a:schemeClr>
                </a:solidFill>
              </a:defRPr>
            </a:lvl2pPr>
            <a:lvl3pPr>
              <a:buNone/>
              <a:defRPr sz="15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16DADA-AEC3-414F-B697-76CD612200B9}" type="datetime1">
              <a:rPr lang="en-US" smtClean="0"/>
              <a:t>12/12/2022</a:t>
            </a:fld>
            <a:endParaRPr lang="en-US"/>
          </a:p>
        </p:txBody>
      </p:sp>
      <p:sp>
        <p:nvSpPr>
          <p:cNvPr id="5" name="Footer Placeholder 4"/>
          <p:cNvSpPr>
            <a:spLocks noGrp="1"/>
          </p:cNvSpPr>
          <p:nvPr>
            <p:ph type="ftr" sz="quarter" idx="11"/>
          </p:nvPr>
        </p:nvSpPr>
        <p:spPr>
          <a:xfrm>
            <a:off x="800101" y="4629150"/>
            <a:ext cx="4000499" cy="342900"/>
          </a:xfrm>
        </p:spPr>
        <p:txBody>
          <a:bodyPr/>
          <a:lstStyle/>
          <a:p>
            <a:endParaRPr lang="en-US"/>
          </a:p>
        </p:txBody>
      </p:sp>
      <p:sp>
        <p:nvSpPr>
          <p:cNvPr id="7" name="Rectangle 6"/>
          <p:cNvSpPr/>
          <p:nvPr/>
        </p:nvSpPr>
        <p:spPr>
          <a:xfrm flipV="1">
            <a:off x="69414"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8" name="Rectangle 7"/>
          <p:cNvSpPr/>
          <p:nvPr/>
        </p:nvSpPr>
        <p:spPr>
          <a:xfrm>
            <a:off x="69147" y="1756108"/>
            <a:ext cx="9013782"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9" name="Rectangle 8"/>
          <p:cNvSpPr/>
          <p:nvPr/>
        </p:nvSpPr>
        <p:spPr>
          <a:xfrm>
            <a:off x="68307" y="1851660"/>
            <a:ext cx="9014622"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5" y="4656582"/>
            <a:ext cx="457200" cy="342900"/>
          </a:xfrm>
        </p:spPr>
        <p:txBody>
          <a:bodyPr/>
          <a:lstStyle/>
          <a:p>
            <a:fld id="{72FA86EB-35EC-40E6-A7C4-CCDA32F5A9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4B0F00-299A-43B2-B9C5-15425944D1A6}" type="datetime1">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
        <p:nvSpPr>
          <p:cNvPr id="9" name="Content Placeholder 8"/>
          <p:cNvSpPr>
            <a:spLocks noGrp="1"/>
          </p:cNvSpPr>
          <p:nvPr>
            <p:ph sz="quarter" idx="1"/>
          </p:nvPr>
        </p:nvSpPr>
        <p:spPr>
          <a:xfrm>
            <a:off x="914401" y="1085850"/>
            <a:ext cx="374904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085850"/>
            <a:ext cx="3749040" cy="3429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1" y="204788"/>
            <a:ext cx="7772400" cy="85725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1" y="1085851"/>
            <a:ext cx="3733801" cy="571500"/>
          </a:xfrm>
          <a:noFill/>
          <a:ln w="12700" cap="sq" cmpd="sng" algn="ctr">
            <a:noFill/>
            <a:prstDash val="solid"/>
          </a:ln>
        </p:spPr>
        <p:txBody>
          <a:bodyPr lIns="87916" anchor="b" anchorCtr="0">
            <a:noAutofit/>
          </a:bodyPr>
          <a:lstStyle>
            <a:lvl1pPr marL="0" indent="0">
              <a:buNone/>
              <a:defRPr sz="2300" b="1">
                <a:solidFill>
                  <a:schemeClr val="accent1"/>
                </a:solidFill>
                <a:latin typeface="+mj-lt"/>
                <a:ea typeface="+mj-ea"/>
                <a:cs typeface="+mj-cs"/>
              </a:defRPr>
            </a:lvl1pPr>
            <a:lvl2pPr>
              <a:buNone/>
              <a:defRPr sz="2000" b="1"/>
            </a:lvl2pPr>
            <a:lvl3pPr>
              <a:buNone/>
              <a:defRPr sz="1700" b="1"/>
            </a:lvl3pPr>
            <a:lvl4pPr>
              <a:buNone/>
              <a:defRPr sz="1500" b="1"/>
            </a:lvl4pPr>
            <a:lvl5pPr>
              <a:buNone/>
              <a:defRPr sz="15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1" y="1085851"/>
            <a:ext cx="3733801" cy="571500"/>
          </a:xfrm>
          <a:noFill/>
          <a:ln w="12700" cap="sq" cmpd="sng" algn="ctr">
            <a:noFill/>
            <a:prstDash val="solid"/>
          </a:ln>
        </p:spPr>
        <p:txBody>
          <a:bodyPr lIns="87916" anchor="b" anchorCtr="0">
            <a:noAutofit/>
          </a:bodyPr>
          <a:lstStyle>
            <a:lvl1pPr marL="0" indent="0">
              <a:buNone/>
              <a:defRPr sz="2300" b="1">
                <a:solidFill>
                  <a:schemeClr val="accent1"/>
                </a:solidFill>
                <a:latin typeface="+mj-lt"/>
                <a:ea typeface="+mj-ea"/>
                <a:cs typeface="+mj-cs"/>
              </a:defRPr>
            </a:lvl1pPr>
            <a:lvl2pPr>
              <a:buNone/>
              <a:defRPr sz="2000" b="1"/>
            </a:lvl2pPr>
            <a:lvl3pPr>
              <a:buNone/>
              <a:defRPr sz="1700" b="1"/>
            </a:lvl3pPr>
            <a:lvl4pPr>
              <a:buNone/>
              <a:defRPr sz="1500" b="1"/>
            </a:lvl4pPr>
            <a:lvl5pPr>
              <a:buNone/>
              <a:defRPr sz="15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5EB5CF04-5070-4FBA-BCBB-05551ABD8144}" type="datetime1">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A86EB-35EC-40E6-A7C4-CCDA32F5A957}" type="slidenum">
              <a:rPr lang="en-US" smtClean="0"/>
              <a:pPr/>
              <a:t>‹#›</a:t>
            </a:fld>
            <a:endParaRPr lang="en-US"/>
          </a:p>
        </p:txBody>
      </p:sp>
      <p:sp>
        <p:nvSpPr>
          <p:cNvPr id="11" name="Content Placeholder 10"/>
          <p:cNvSpPr>
            <a:spLocks noGrp="1"/>
          </p:cNvSpPr>
          <p:nvPr>
            <p:ph sz="half" idx="2"/>
          </p:nvPr>
        </p:nvSpPr>
        <p:spPr>
          <a:xfrm>
            <a:off x="914401" y="1685925"/>
            <a:ext cx="3733801"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1" y="1685925"/>
            <a:ext cx="3733801" cy="29146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D2C08F0-FF56-44DD-B9E9-639DC090AD71}" type="datetime1">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77424-37F0-46E8-9C8E-793850C83AB6}" type="datetime1">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A86EB-35EC-40E6-A7C4-CCDA32F5A9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useBgFill="1">
        <p:nvSpPr>
          <p:cNvPr id="9" name="Rounded Rectangle 8"/>
          <p:cNvSpPr/>
          <p:nvPr/>
        </p:nvSpPr>
        <p:spPr>
          <a:xfrm>
            <a:off x="64006" y="52316"/>
            <a:ext cx="9013374"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2" name="Title 1"/>
          <p:cNvSpPr>
            <a:spLocks noGrp="1"/>
          </p:cNvSpPr>
          <p:nvPr>
            <p:ph type="title"/>
          </p:nvPr>
        </p:nvSpPr>
        <p:spPr>
          <a:xfrm>
            <a:off x="914401" y="204788"/>
            <a:ext cx="7772400" cy="857250"/>
          </a:xfrm>
        </p:spPr>
        <p:txBody>
          <a:bodyPr anchor="b" anchorCtr="0"/>
          <a:lstStyle>
            <a:lvl1pPr algn="l">
              <a:buNone/>
              <a:defRPr sz="3800" b="0"/>
            </a:lvl1pPr>
          </a:lstStyle>
          <a:p>
            <a:r>
              <a:rPr kumimoji="0" lang="en-US"/>
              <a:t>Click to edit Master title style</a:t>
            </a:r>
          </a:p>
        </p:txBody>
      </p:sp>
      <p:sp>
        <p:nvSpPr>
          <p:cNvPr id="3" name="Text Placeholder 2"/>
          <p:cNvSpPr>
            <a:spLocks noGrp="1"/>
          </p:cNvSpPr>
          <p:nvPr>
            <p:ph type="body" idx="2"/>
          </p:nvPr>
        </p:nvSpPr>
        <p:spPr>
          <a:xfrm>
            <a:off x="914401" y="1200150"/>
            <a:ext cx="1905001" cy="3371850"/>
          </a:xfrm>
        </p:spPr>
        <p:txBody>
          <a:bodyPr/>
          <a:lstStyle>
            <a:lvl1pPr marL="0" indent="0">
              <a:buNone/>
              <a:defRPr sz="1700"/>
            </a:lvl1pPr>
            <a:lvl2pPr>
              <a:buNone/>
              <a:defRPr sz="1200"/>
            </a:lvl2pPr>
            <a:lvl3pPr>
              <a:buNone/>
              <a:defRPr sz="9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CEDCFB-86CC-43DF-A500-F039ACCC0C66}" type="datetime1">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86EB-35EC-40E6-A7C4-CCDA32F5A957}" type="slidenum">
              <a:rPr lang="en-US" smtClean="0"/>
              <a:pPr/>
              <a:t>‹#›</a:t>
            </a:fld>
            <a:endParaRPr lang="en-US"/>
          </a:p>
        </p:txBody>
      </p:sp>
      <p:sp>
        <p:nvSpPr>
          <p:cNvPr id="11" name="Content Placeholder 10"/>
          <p:cNvSpPr>
            <a:spLocks noGrp="1"/>
          </p:cNvSpPr>
          <p:nvPr>
            <p:ph sz="quarter" idx="1"/>
          </p:nvPr>
        </p:nvSpPr>
        <p:spPr>
          <a:xfrm>
            <a:off x="2971800" y="1200150"/>
            <a:ext cx="5715001" cy="337185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75413"/>
            <a:ext cx="7315200" cy="391716"/>
          </a:xfrm>
        </p:spPr>
        <p:txBody>
          <a:bodyPr anchor="ctr">
            <a:noAutofit/>
          </a:bodyPr>
          <a:lstStyle>
            <a:lvl1pPr algn="l">
              <a:buNone/>
              <a:defRPr sz="2700" b="0"/>
            </a:lvl1pPr>
          </a:lstStyle>
          <a:p>
            <a:r>
              <a:rPr kumimoji="0" lang="en-US"/>
              <a:t>Click to edit Master title style</a:t>
            </a:r>
          </a:p>
        </p:txBody>
      </p:sp>
      <p:sp>
        <p:nvSpPr>
          <p:cNvPr id="4" name="Text Placeholder 3"/>
          <p:cNvSpPr>
            <a:spLocks noGrp="1"/>
          </p:cNvSpPr>
          <p:nvPr>
            <p:ph type="body" sz="half" idx="2"/>
          </p:nvPr>
        </p:nvSpPr>
        <p:spPr>
          <a:xfrm>
            <a:off x="914400" y="4084369"/>
            <a:ext cx="7315200" cy="514350"/>
          </a:xfrm>
        </p:spPr>
        <p:txBody>
          <a:bodyPr/>
          <a:lstStyle>
            <a:lvl1pPr marL="0" indent="0">
              <a:buFontTx/>
              <a:buNone/>
              <a:defRPr sz="1500"/>
            </a:lvl1pPr>
            <a:lvl2pPr>
              <a:defRPr sz="1200"/>
            </a:lvl2pPr>
            <a:lvl3pPr>
              <a:defRPr sz="9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FE3866-0749-444E-B04E-23BD34FDFB51}" type="datetime1">
              <a:rPr lang="en-US" smtClean="0"/>
              <a:t>12/12/2022</a:t>
            </a:fld>
            <a:endParaRPr lang="en-US"/>
          </a:p>
        </p:txBody>
      </p:sp>
      <p:sp>
        <p:nvSpPr>
          <p:cNvPr id="6" name="Footer Placeholder 5"/>
          <p:cNvSpPr>
            <a:spLocks noGrp="1"/>
          </p:cNvSpPr>
          <p:nvPr>
            <p:ph type="ftr" sz="quarter" idx="11"/>
          </p:nvPr>
        </p:nvSpPr>
        <p:spPr>
          <a:xfrm>
            <a:off x="914401" y="4629150"/>
            <a:ext cx="3886201" cy="342900"/>
          </a:xfrm>
        </p:spPr>
        <p:txBody>
          <a:bodyPr/>
          <a:lstStyle/>
          <a:p>
            <a:endParaRPr lang="en-US"/>
          </a:p>
        </p:txBody>
      </p:sp>
      <p:sp>
        <p:nvSpPr>
          <p:cNvPr id="7" name="Slide Number Placeholder 6"/>
          <p:cNvSpPr>
            <a:spLocks noGrp="1"/>
          </p:cNvSpPr>
          <p:nvPr>
            <p:ph type="sldNum" sz="quarter" idx="12"/>
          </p:nvPr>
        </p:nvSpPr>
        <p:spPr>
          <a:xfrm>
            <a:off x="146305" y="4656582"/>
            <a:ext cx="457200" cy="342900"/>
          </a:xfrm>
        </p:spPr>
        <p:txBody>
          <a:bodyPr/>
          <a:lstStyle/>
          <a:p>
            <a:fld id="{72FA86EB-35EC-40E6-A7C4-CCDA32F5A957}" type="slidenum">
              <a:rPr lang="en-US" smtClean="0"/>
              <a:pPr/>
              <a:t>‹#›</a:t>
            </a:fld>
            <a:endParaRPr lang="en-US"/>
          </a:p>
        </p:txBody>
      </p:sp>
      <p:sp>
        <p:nvSpPr>
          <p:cNvPr id="11" name="Rectangle 10"/>
          <p:cNvSpPr/>
          <p:nvPr/>
        </p:nvSpPr>
        <p:spPr>
          <a:xfrm flipV="1">
            <a:off x="68306" y="3512666"/>
            <a:ext cx="9006841"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12" name="Rectangle 11"/>
          <p:cNvSpPr/>
          <p:nvPr/>
        </p:nvSpPr>
        <p:spPr>
          <a:xfrm>
            <a:off x="68512" y="3487857"/>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13" name="Rectangle 12"/>
          <p:cNvSpPr/>
          <p:nvPr/>
        </p:nvSpPr>
        <p:spPr>
          <a:xfrm>
            <a:off x="68513" y="3579920"/>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3" name="Picture Placeholder 2"/>
          <p:cNvSpPr>
            <a:spLocks noGrp="1"/>
          </p:cNvSpPr>
          <p:nvPr>
            <p:ph type="pic" idx="1"/>
          </p:nvPr>
        </p:nvSpPr>
        <p:spPr>
          <a:xfrm>
            <a:off x="68311" y="50008"/>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1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87916" tIns="43957" rIns="87916" bIns="43957" rtlCol="0" anchor="ctr"/>
          <a:lstStyle/>
          <a:p>
            <a:pPr algn="ctr" eaLnBrk="1" latinLnBrk="0" hangingPunct="1"/>
            <a:endParaRPr kumimoji="0" lang="en-US"/>
          </a:p>
        </p:txBody>
      </p:sp>
      <p:sp useBgFill="1">
        <p:nvSpPr>
          <p:cNvPr id="8" name="Rounded Rectangle 7"/>
          <p:cNvSpPr/>
          <p:nvPr/>
        </p:nvSpPr>
        <p:spPr>
          <a:xfrm>
            <a:off x="64006" y="52316"/>
            <a:ext cx="9013374"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87916" tIns="43957" rIns="87916" bIns="43957" anchor="ctr"/>
          <a:lstStyle/>
          <a:p>
            <a:pPr algn="ctr" eaLnBrk="1" latinLnBrk="0" hangingPunct="1"/>
            <a:endParaRPr kumimoji="0" lang="en-US"/>
          </a:p>
        </p:txBody>
      </p:sp>
      <p:sp>
        <p:nvSpPr>
          <p:cNvPr id="22" name="Title Placeholder 21"/>
          <p:cNvSpPr>
            <a:spLocks noGrp="1"/>
          </p:cNvSpPr>
          <p:nvPr>
            <p:ph type="title"/>
          </p:nvPr>
        </p:nvSpPr>
        <p:spPr>
          <a:xfrm>
            <a:off x="914401" y="205979"/>
            <a:ext cx="7772400" cy="857250"/>
          </a:xfrm>
          <a:prstGeom prst="rect">
            <a:avLst/>
          </a:prstGeom>
        </p:spPr>
        <p:txBody>
          <a:bodyPr lIns="87916" tIns="43957" rIns="87916" bIns="87916" anchor="b" anchorCtr="0">
            <a:normAutofit/>
          </a:bodyPr>
          <a:lstStyle/>
          <a:p>
            <a:r>
              <a:rPr kumimoji="0" lang="en-US"/>
              <a:t>Click to edit Master title style</a:t>
            </a:r>
          </a:p>
        </p:txBody>
      </p:sp>
      <p:sp>
        <p:nvSpPr>
          <p:cNvPr id="13" name="Text Placeholder 12"/>
          <p:cNvSpPr>
            <a:spLocks noGrp="1"/>
          </p:cNvSpPr>
          <p:nvPr>
            <p:ph type="body" idx="1"/>
          </p:nvPr>
        </p:nvSpPr>
        <p:spPr>
          <a:xfrm>
            <a:off x="914401" y="1085850"/>
            <a:ext cx="7772400" cy="3429000"/>
          </a:xfrm>
          <a:prstGeom prst="rect">
            <a:avLst/>
          </a:prstGeom>
        </p:spPr>
        <p:txBody>
          <a:bodyPr lIns="87916" tIns="43957" rIns="87916" bIns="43957">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1" y="4643438"/>
            <a:ext cx="2476499" cy="357188"/>
          </a:xfrm>
          <a:prstGeom prst="rect">
            <a:avLst/>
          </a:prstGeom>
        </p:spPr>
        <p:txBody>
          <a:bodyPr lIns="87916" tIns="43957" rIns="87916" bIns="43957" anchor="ctr" anchorCtr="0"/>
          <a:lstStyle>
            <a:lvl1pPr algn="r" eaLnBrk="1" latinLnBrk="0" hangingPunct="1">
              <a:defRPr kumimoji="0" sz="1400">
                <a:solidFill>
                  <a:schemeClr val="tx2"/>
                </a:solidFill>
              </a:defRPr>
            </a:lvl1pPr>
          </a:lstStyle>
          <a:p>
            <a:fld id="{29FBE920-E4F6-43A4-A41A-3E3B2975D6B0}" type="datetime1">
              <a:rPr lang="en-US" smtClean="0"/>
              <a:t>12/12/2022</a:t>
            </a:fld>
            <a:endParaRPr lang="en-US"/>
          </a:p>
        </p:txBody>
      </p:sp>
      <p:sp>
        <p:nvSpPr>
          <p:cNvPr id="3" name="Footer Placeholder 2"/>
          <p:cNvSpPr>
            <a:spLocks noGrp="1"/>
          </p:cNvSpPr>
          <p:nvPr>
            <p:ph type="ftr" sz="quarter" idx="3"/>
          </p:nvPr>
        </p:nvSpPr>
        <p:spPr>
          <a:xfrm>
            <a:off x="914400" y="4629150"/>
            <a:ext cx="3962400" cy="342900"/>
          </a:xfrm>
          <a:prstGeom prst="rect">
            <a:avLst/>
          </a:prstGeom>
        </p:spPr>
        <p:txBody>
          <a:bodyPr lIns="87916" tIns="43957" rIns="87916" bIns="43957"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5"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FA86EB-35EC-40E6-A7C4-CCDA32F5A9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263746" indent="-263746" algn="l" rtl="0" eaLnBrk="1" latinLnBrk="0" hangingPunct="1">
        <a:spcBef>
          <a:spcPts val="557"/>
        </a:spcBef>
        <a:buClr>
          <a:schemeClr val="accent1"/>
        </a:buClr>
        <a:buSzPct val="85000"/>
        <a:buFont typeface="Wingdings 2"/>
        <a:buChar char=""/>
        <a:defRPr kumimoji="0" sz="2500" kern="1200">
          <a:solidFill>
            <a:schemeClr val="tx1"/>
          </a:solidFill>
          <a:latin typeface="+mn-lt"/>
          <a:ea typeface="+mn-ea"/>
          <a:cs typeface="+mn-cs"/>
        </a:defRPr>
      </a:lvl1pPr>
      <a:lvl2pPr marL="527491" indent="-219788" algn="l" rtl="0" eaLnBrk="1" latinLnBrk="0" hangingPunct="1">
        <a:spcBef>
          <a:spcPts val="355"/>
        </a:spcBef>
        <a:buClr>
          <a:schemeClr val="accent2"/>
        </a:buClr>
        <a:buSzPct val="85000"/>
        <a:buFont typeface="Wingdings 2"/>
        <a:buChar char=""/>
        <a:defRPr kumimoji="0" sz="2300" kern="1200">
          <a:solidFill>
            <a:schemeClr val="tx1"/>
          </a:solidFill>
          <a:latin typeface="+mn-lt"/>
          <a:ea typeface="+mn-ea"/>
          <a:cs typeface="+mn-cs"/>
        </a:defRPr>
      </a:lvl2pPr>
      <a:lvl3pPr marL="791236" indent="-219788" algn="l" rtl="0" eaLnBrk="1" latinLnBrk="0" hangingPunct="1">
        <a:spcBef>
          <a:spcPts val="355"/>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54982" indent="-219788" algn="l" rtl="0" eaLnBrk="1" latinLnBrk="0" hangingPunct="1">
        <a:spcBef>
          <a:spcPts val="355"/>
        </a:spcBef>
        <a:buClr>
          <a:schemeClr val="accent3"/>
        </a:buClr>
        <a:buSzPct val="80000"/>
        <a:buFont typeface="Wingdings 2"/>
        <a:buChar char=""/>
        <a:defRPr kumimoji="0" sz="2000" kern="1200">
          <a:solidFill>
            <a:schemeClr val="tx1"/>
          </a:solidFill>
          <a:latin typeface="+mn-lt"/>
          <a:ea typeface="+mn-ea"/>
          <a:cs typeface="+mn-cs"/>
        </a:defRPr>
      </a:lvl4pPr>
      <a:lvl5pPr marL="1318728" indent="-219788" algn="l" rtl="0" eaLnBrk="1" latinLnBrk="0" hangingPunct="1">
        <a:spcBef>
          <a:spcPts val="355"/>
        </a:spcBef>
        <a:buClr>
          <a:schemeClr val="accent3"/>
        </a:buClr>
        <a:buFontTx/>
        <a:buChar char="o"/>
        <a:defRPr kumimoji="0" sz="2000" kern="1200">
          <a:solidFill>
            <a:schemeClr val="tx1"/>
          </a:solidFill>
          <a:latin typeface="+mn-lt"/>
          <a:ea typeface="+mn-ea"/>
          <a:cs typeface="+mn-cs"/>
        </a:defRPr>
      </a:lvl5pPr>
      <a:lvl6pPr marL="1582473" indent="-219788" algn="l" rtl="0" eaLnBrk="1" latinLnBrk="0" hangingPunct="1">
        <a:spcBef>
          <a:spcPts val="355"/>
        </a:spcBef>
        <a:buClr>
          <a:schemeClr val="accent3"/>
        </a:buClr>
        <a:buChar char="•"/>
        <a:defRPr kumimoji="0" sz="1700" kern="1200" baseline="0">
          <a:solidFill>
            <a:schemeClr val="tx1"/>
          </a:solidFill>
          <a:latin typeface="+mn-lt"/>
          <a:ea typeface="+mn-ea"/>
          <a:cs typeface="+mn-cs"/>
        </a:defRPr>
      </a:lvl6pPr>
      <a:lvl7pPr marL="1846219" indent="-219788" algn="l" rtl="0" eaLnBrk="1" latinLnBrk="0" hangingPunct="1">
        <a:spcBef>
          <a:spcPts val="355"/>
        </a:spcBef>
        <a:buClr>
          <a:schemeClr val="accent2"/>
        </a:buClr>
        <a:buChar char="•"/>
        <a:defRPr kumimoji="0" sz="1700" kern="1200">
          <a:solidFill>
            <a:schemeClr val="tx1"/>
          </a:solidFill>
          <a:latin typeface="+mn-lt"/>
          <a:ea typeface="+mn-ea"/>
          <a:cs typeface="+mn-cs"/>
        </a:defRPr>
      </a:lvl7pPr>
      <a:lvl8pPr marL="2109965" indent="-219788" algn="l" rtl="0" eaLnBrk="1" latinLnBrk="0" hangingPunct="1">
        <a:spcBef>
          <a:spcPts val="355"/>
        </a:spcBef>
        <a:buClr>
          <a:schemeClr val="accent1">
            <a:tint val="60000"/>
          </a:schemeClr>
        </a:buClr>
        <a:buChar char="•"/>
        <a:defRPr kumimoji="0" sz="1700" kern="1200">
          <a:solidFill>
            <a:schemeClr val="tx1"/>
          </a:solidFill>
          <a:latin typeface="+mn-lt"/>
          <a:ea typeface="+mn-ea"/>
          <a:cs typeface="+mn-cs"/>
        </a:defRPr>
      </a:lvl8pPr>
      <a:lvl9pPr marL="2373709" indent="-219788" algn="l" rtl="0" eaLnBrk="1" latinLnBrk="0" hangingPunct="1">
        <a:spcBef>
          <a:spcPts val="355"/>
        </a:spcBef>
        <a:buClr>
          <a:schemeClr val="accent2">
            <a:tint val="60000"/>
          </a:schemeClr>
        </a:buClr>
        <a:buChar char="•"/>
        <a:defRPr kumimoji="0" sz="17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39576" algn="l" rtl="0" eaLnBrk="1" latinLnBrk="0" hangingPunct="1">
        <a:defRPr kumimoji="0" kern="1200">
          <a:solidFill>
            <a:schemeClr val="tx1"/>
          </a:solidFill>
          <a:latin typeface="+mn-lt"/>
          <a:ea typeface="+mn-ea"/>
          <a:cs typeface="+mn-cs"/>
        </a:defRPr>
      </a:lvl2pPr>
      <a:lvl3pPr marL="879152" algn="l" rtl="0" eaLnBrk="1" latinLnBrk="0" hangingPunct="1">
        <a:defRPr kumimoji="0" kern="1200">
          <a:solidFill>
            <a:schemeClr val="tx1"/>
          </a:solidFill>
          <a:latin typeface="+mn-lt"/>
          <a:ea typeface="+mn-ea"/>
          <a:cs typeface="+mn-cs"/>
        </a:defRPr>
      </a:lvl3pPr>
      <a:lvl4pPr marL="1318728" algn="l" rtl="0" eaLnBrk="1" latinLnBrk="0" hangingPunct="1">
        <a:defRPr kumimoji="0" kern="1200">
          <a:solidFill>
            <a:schemeClr val="tx1"/>
          </a:solidFill>
          <a:latin typeface="+mn-lt"/>
          <a:ea typeface="+mn-ea"/>
          <a:cs typeface="+mn-cs"/>
        </a:defRPr>
      </a:lvl4pPr>
      <a:lvl5pPr marL="1758303" algn="l" rtl="0" eaLnBrk="1" latinLnBrk="0" hangingPunct="1">
        <a:defRPr kumimoji="0" kern="1200">
          <a:solidFill>
            <a:schemeClr val="tx1"/>
          </a:solidFill>
          <a:latin typeface="+mn-lt"/>
          <a:ea typeface="+mn-ea"/>
          <a:cs typeface="+mn-cs"/>
        </a:defRPr>
      </a:lvl5pPr>
      <a:lvl6pPr marL="2197879" algn="l" rtl="0" eaLnBrk="1" latinLnBrk="0" hangingPunct="1">
        <a:defRPr kumimoji="0" kern="1200">
          <a:solidFill>
            <a:schemeClr val="tx1"/>
          </a:solidFill>
          <a:latin typeface="+mn-lt"/>
          <a:ea typeface="+mn-ea"/>
          <a:cs typeface="+mn-cs"/>
        </a:defRPr>
      </a:lvl6pPr>
      <a:lvl7pPr marL="2637455" algn="l" rtl="0" eaLnBrk="1" latinLnBrk="0" hangingPunct="1">
        <a:defRPr kumimoji="0" kern="1200">
          <a:solidFill>
            <a:schemeClr val="tx1"/>
          </a:solidFill>
          <a:latin typeface="+mn-lt"/>
          <a:ea typeface="+mn-ea"/>
          <a:cs typeface="+mn-cs"/>
        </a:defRPr>
      </a:lvl7pPr>
      <a:lvl8pPr marL="3077031" algn="l" rtl="0" eaLnBrk="1" latinLnBrk="0" hangingPunct="1">
        <a:defRPr kumimoji="0" kern="1200">
          <a:solidFill>
            <a:schemeClr val="tx1"/>
          </a:solidFill>
          <a:latin typeface="+mn-lt"/>
          <a:ea typeface="+mn-ea"/>
          <a:cs typeface="+mn-cs"/>
        </a:defRPr>
      </a:lvl8pPr>
      <a:lvl9pPr marL="351660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a:t>
            </a:fld>
            <a:endParaRPr lang="en-US"/>
          </a:p>
        </p:txBody>
      </p:sp>
      <p:sp>
        <p:nvSpPr>
          <p:cNvPr id="5" name="Rounded Rectangle 5">
            <a:extLst>
              <a:ext uri="{FF2B5EF4-FFF2-40B4-BE49-F238E27FC236}">
                <a16:creationId xmlns:a16="http://schemas.microsoft.com/office/drawing/2014/main" id="{9E2C5D63-1BF1-6FB9-8F48-DCA2A501DB1C}"/>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DEMULTIPLEXING:</a:t>
            </a:r>
          </a:p>
        </p:txBody>
      </p:sp>
      <p:graphicFrame>
        <p:nvGraphicFramePr>
          <p:cNvPr id="7" name="Table 6">
            <a:extLst>
              <a:ext uri="{FF2B5EF4-FFF2-40B4-BE49-F238E27FC236}">
                <a16:creationId xmlns:a16="http://schemas.microsoft.com/office/drawing/2014/main" id="{6456F84C-A05A-7EE6-2D0D-6C9921DF8627}"/>
              </a:ext>
            </a:extLst>
          </p:cNvPr>
          <p:cNvGraphicFramePr>
            <a:graphicFrameLocks noGrp="1"/>
          </p:cNvGraphicFramePr>
          <p:nvPr/>
        </p:nvGraphicFramePr>
        <p:xfrm>
          <a:off x="762000" y="514350"/>
          <a:ext cx="3276601" cy="4481236"/>
        </p:xfrm>
        <a:graphic>
          <a:graphicData uri="http://schemas.openxmlformats.org/drawingml/2006/table">
            <a:tbl>
              <a:tblPr/>
              <a:tblGrid>
                <a:gridCol w="770964">
                  <a:extLst>
                    <a:ext uri="{9D8B030D-6E8A-4147-A177-3AD203B41FA5}">
                      <a16:colId xmlns:a16="http://schemas.microsoft.com/office/drawing/2014/main" val="2514035425"/>
                    </a:ext>
                  </a:extLst>
                </a:gridCol>
                <a:gridCol w="462579">
                  <a:extLst>
                    <a:ext uri="{9D8B030D-6E8A-4147-A177-3AD203B41FA5}">
                      <a16:colId xmlns:a16="http://schemas.microsoft.com/office/drawing/2014/main" val="4284486145"/>
                    </a:ext>
                  </a:extLst>
                </a:gridCol>
                <a:gridCol w="462579">
                  <a:extLst>
                    <a:ext uri="{9D8B030D-6E8A-4147-A177-3AD203B41FA5}">
                      <a16:colId xmlns:a16="http://schemas.microsoft.com/office/drawing/2014/main" val="2141723310"/>
                    </a:ext>
                  </a:extLst>
                </a:gridCol>
                <a:gridCol w="1580479">
                  <a:extLst>
                    <a:ext uri="{9D8B030D-6E8A-4147-A177-3AD203B41FA5}">
                      <a16:colId xmlns:a16="http://schemas.microsoft.com/office/drawing/2014/main" val="1210158448"/>
                    </a:ext>
                  </a:extLst>
                </a:gridCol>
              </a:tblGrid>
              <a:tr h="144556">
                <a:tc>
                  <a:txBody>
                    <a:bodyPr/>
                    <a:lstStyle/>
                    <a:p>
                      <a:pPr algn="ctr" fontAlgn="b"/>
                      <a:r>
                        <a:rPr lang="en-US" sz="900" b="1" i="0" u="none" strike="noStrike">
                          <a:solidFill>
                            <a:srgbClr val="000000"/>
                          </a:solidFill>
                          <a:effectLst/>
                          <a:latin typeface="Calibri" panose="020F0502020204030204" pitchFamily="34" charset="0"/>
                        </a:rPr>
                        <a:t>Total reads:</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564,660</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4212185413"/>
                  </a:ext>
                </a:extLst>
              </a:tr>
              <a:tr h="144556">
                <a:tc>
                  <a:txBody>
                    <a:bodyPr/>
                    <a:lstStyle/>
                    <a:p>
                      <a:pPr algn="ctr" fontAlgn="b"/>
                      <a:r>
                        <a:rPr lang="en-US" sz="900" b="1" i="0" u="none" strike="noStrike">
                          <a:solidFill>
                            <a:srgbClr val="000000"/>
                          </a:solidFill>
                          <a:effectLst/>
                          <a:latin typeface="Calibri" panose="020F0502020204030204" pitchFamily="34" charset="0"/>
                        </a:rPr>
                        <a:t>Sample1</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7,799</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Total reads after demultiplexing:</a:t>
                      </a:r>
                    </a:p>
                  </a:txBody>
                  <a:tcPr marL="7228" marR="7228" marT="7228" marB="0" anchor="b">
                    <a:lnL>
                      <a:noFill/>
                    </a:lnL>
                    <a:lnR>
                      <a:noFill/>
                    </a:lnR>
                    <a:lnT>
                      <a:noFill/>
                    </a:lnT>
                    <a:lnB>
                      <a:noFill/>
                    </a:lnB>
                  </a:tcPr>
                </a:tc>
                <a:extLst>
                  <a:ext uri="{0D108BD9-81ED-4DB2-BD59-A6C34878D82A}">
                    <a16:rowId xmlns:a16="http://schemas.microsoft.com/office/drawing/2014/main" val="3963947222"/>
                  </a:ext>
                </a:extLst>
              </a:tr>
              <a:tr h="144556">
                <a:tc>
                  <a:txBody>
                    <a:bodyPr/>
                    <a:lstStyle/>
                    <a:p>
                      <a:pPr algn="ctr" fontAlgn="b"/>
                      <a:r>
                        <a:rPr lang="en-US" sz="900" b="1" i="0" u="none" strike="noStrike">
                          <a:solidFill>
                            <a:srgbClr val="000000"/>
                          </a:solidFill>
                          <a:effectLst/>
                          <a:latin typeface="Calibri" panose="020F0502020204030204" pitchFamily="34" charset="0"/>
                        </a:rPr>
                        <a:t>Sample2</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4,957</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179,778</a:t>
                      </a:r>
                    </a:p>
                  </a:txBody>
                  <a:tcPr marL="7228" marR="7228" marT="7228" marB="0" anchor="b">
                    <a:lnL>
                      <a:noFill/>
                    </a:lnL>
                    <a:lnR>
                      <a:noFill/>
                    </a:lnR>
                    <a:lnT>
                      <a:noFill/>
                    </a:lnT>
                    <a:lnB>
                      <a:noFill/>
                    </a:lnB>
                  </a:tcPr>
                </a:tc>
                <a:extLst>
                  <a:ext uri="{0D108BD9-81ED-4DB2-BD59-A6C34878D82A}">
                    <a16:rowId xmlns:a16="http://schemas.microsoft.com/office/drawing/2014/main" val="1322817658"/>
                  </a:ext>
                </a:extLst>
              </a:tr>
              <a:tr h="144556">
                <a:tc>
                  <a:txBody>
                    <a:bodyPr/>
                    <a:lstStyle/>
                    <a:p>
                      <a:pPr algn="ctr" fontAlgn="b"/>
                      <a:r>
                        <a:rPr lang="en-US" sz="900" b="1" i="0" u="none" strike="noStrike">
                          <a:solidFill>
                            <a:srgbClr val="000000"/>
                          </a:solidFill>
                          <a:effectLst/>
                          <a:latin typeface="Calibri" panose="020F0502020204030204" pitchFamily="34" charset="0"/>
                        </a:rPr>
                        <a:t>Sample3</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7,315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2088287508"/>
                  </a:ext>
                </a:extLst>
              </a:tr>
              <a:tr h="144556">
                <a:tc>
                  <a:txBody>
                    <a:bodyPr/>
                    <a:lstStyle/>
                    <a:p>
                      <a:pPr algn="ctr" fontAlgn="b"/>
                      <a:r>
                        <a:rPr lang="en-US" sz="900" b="1" i="0" u="none" strike="noStrike">
                          <a:solidFill>
                            <a:srgbClr val="000000"/>
                          </a:solidFill>
                          <a:effectLst/>
                          <a:latin typeface="Calibri" panose="020F0502020204030204" pitchFamily="34" charset="0"/>
                        </a:rPr>
                        <a:t>Sample4</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4,258</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4177590608"/>
                  </a:ext>
                </a:extLst>
              </a:tr>
              <a:tr h="144556">
                <a:tc>
                  <a:txBody>
                    <a:bodyPr/>
                    <a:lstStyle/>
                    <a:p>
                      <a:pPr algn="ctr" fontAlgn="b"/>
                      <a:r>
                        <a:rPr lang="en-US" sz="900" b="1" i="0" u="none" strike="noStrike">
                          <a:solidFill>
                            <a:srgbClr val="000000"/>
                          </a:solidFill>
                          <a:effectLst/>
                          <a:latin typeface="Calibri" panose="020F0502020204030204" pitchFamily="34" charset="0"/>
                        </a:rPr>
                        <a:t>Sample5</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6,762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942868813"/>
                  </a:ext>
                </a:extLst>
              </a:tr>
              <a:tr h="144556">
                <a:tc>
                  <a:txBody>
                    <a:bodyPr/>
                    <a:lstStyle/>
                    <a:p>
                      <a:pPr algn="ctr" fontAlgn="b"/>
                      <a:r>
                        <a:rPr lang="en-US" sz="900" b="1" i="0" u="none" strike="noStrike">
                          <a:solidFill>
                            <a:srgbClr val="000000"/>
                          </a:solidFill>
                          <a:effectLst/>
                          <a:latin typeface="Calibri" panose="020F0502020204030204" pitchFamily="34" charset="0"/>
                        </a:rPr>
                        <a:t>Sample6</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7,914</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996201003"/>
                  </a:ext>
                </a:extLst>
              </a:tr>
              <a:tr h="144556">
                <a:tc>
                  <a:txBody>
                    <a:bodyPr/>
                    <a:lstStyle/>
                    <a:p>
                      <a:pPr algn="ctr" fontAlgn="b"/>
                      <a:r>
                        <a:rPr lang="en-US" sz="900" b="1" i="0" u="none" strike="noStrike">
                          <a:solidFill>
                            <a:srgbClr val="000000"/>
                          </a:solidFill>
                          <a:effectLst/>
                          <a:latin typeface="Calibri" panose="020F0502020204030204" pitchFamily="34" charset="0"/>
                        </a:rPr>
                        <a:t>Sample7</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5,120</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245572603"/>
                  </a:ext>
                </a:extLst>
              </a:tr>
              <a:tr h="144556">
                <a:tc>
                  <a:txBody>
                    <a:bodyPr/>
                    <a:lstStyle/>
                    <a:p>
                      <a:pPr algn="ctr" fontAlgn="b"/>
                      <a:r>
                        <a:rPr lang="en-US" sz="900" b="1" i="0" u="none" strike="noStrike">
                          <a:solidFill>
                            <a:srgbClr val="000000"/>
                          </a:solidFill>
                          <a:effectLst/>
                          <a:latin typeface="Calibri" panose="020F0502020204030204" pitchFamily="34" charset="0"/>
                        </a:rPr>
                        <a:t>Sample8</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7,666</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116453910"/>
                  </a:ext>
                </a:extLst>
              </a:tr>
              <a:tr h="144556">
                <a:tc>
                  <a:txBody>
                    <a:bodyPr/>
                    <a:lstStyle/>
                    <a:p>
                      <a:pPr algn="ctr" fontAlgn="b"/>
                      <a:r>
                        <a:rPr lang="en-US" sz="900" b="1" i="0" u="none" strike="noStrike">
                          <a:solidFill>
                            <a:srgbClr val="000000"/>
                          </a:solidFill>
                          <a:effectLst/>
                          <a:latin typeface="Calibri" panose="020F0502020204030204" pitchFamily="34" charset="0"/>
                        </a:rPr>
                        <a:t>Sample9</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7,587</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880809785"/>
                  </a:ext>
                </a:extLst>
              </a:tr>
              <a:tr h="144556">
                <a:tc>
                  <a:txBody>
                    <a:bodyPr/>
                    <a:lstStyle/>
                    <a:p>
                      <a:pPr algn="ctr" fontAlgn="b"/>
                      <a:r>
                        <a:rPr lang="en-US" sz="900" b="1" i="0" u="none" strike="noStrike">
                          <a:solidFill>
                            <a:srgbClr val="000000"/>
                          </a:solidFill>
                          <a:effectLst/>
                          <a:latin typeface="Calibri" panose="020F0502020204030204" pitchFamily="34" charset="0"/>
                        </a:rPr>
                        <a:t>Sample10</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7,368</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420989443"/>
                  </a:ext>
                </a:extLst>
              </a:tr>
              <a:tr h="144556">
                <a:tc>
                  <a:txBody>
                    <a:bodyPr/>
                    <a:lstStyle/>
                    <a:p>
                      <a:pPr algn="ctr" fontAlgn="b"/>
                      <a:r>
                        <a:rPr lang="en-US" sz="900" b="1" i="0" u="none" strike="noStrike">
                          <a:solidFill>
                            <a:srgbClr val="000000"/>
                          </a:solidFill>
                          <a:effectLst/>
                          <a:latin typeface="Calibri" panose="020F0502020204030204" pitchFamily="34" charset="0"/>
                        </a:rPr>
                        <a:t>Sample11</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6,185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941064121"/>
                  </a:ext>
                </a:extLst>
              </a:tr>
              <a:tr h="144556">
                <a:tc>
                  <a:txBody>
                    <a:bodyPr/>
                    <a:lstStyle/>
                    <a:p>
                      <a:pPr algn="ctr" fontAlgn="b"/>
                      <a:r>
                        <a:rPr lang="en-US" sz="900" b="1" i="0" u="none" strike="noStrike">
                          <a:solidFill>
                            <a:srgbClr val="000000"/>
                          </a:solidFill>
                          <a:effectLst/>
                          <a:latin typeface="Calibri" panose="020F0502020204030204" pitchFamily="34" charset="0"/>
                        </a:rPr>
                        <a:t>Sample12</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6,380</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004280456"/>
                  </a:ext>
                </a:extLst>
              </a:tr>
              <a:tr h="144556">
                <a:tc>
                  <a:txBody>
                    <a:bodyPr/>
                    <a:lstStyle/>
                    <a:p>
                      <a:pPr algn="ctr" fontAlgn="b"/>
                      <a:r>
                        <a:rPr lang="en-US" sz="900" b="1" i="0" u="none" strike="noStrike">
                          <a:solidFill>
                            <a:srgbClr val="000000"/>
                          </a:solidFill>
                          <a:effectLst/>
                          <a:latin typeface="Calibri" panose="020F0502020204030204" pitchFamily="34" charset="0"/>
                        </a:rPr>
                        <a:t>Sample13</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5,025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402589955"/>
                  </a:ext>
                </a:extLst>
              </a:tr>
              <a:tr h="144556">
                <a:tc>
                  <a:txBody>
                    <a:bodyPr/>
                    <a:lstStyle/>
                    <a:p>
                      <a:pPr algn="ctr" fontAlgn="b"/>
                      <a:r>
                        <a:rPr lang="en-US" sz="900" b="1" i="0" u="none" strike="noStrike">
                          <a:solidFill>
                            <a:srgbClr val="000000"/>
                          </a:solidFill>
                          <a:effectLst/>
                          <a:latin typeface="Calibri" panose="020F0502020204030204" pitchFamily="34" charset="0"/>
                        </a:rPr>
                        <a:t>Sample14</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8,302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961265603"/>
                  </a:ext>
                </a:extLst>
              </a:tr>
              <a:tr h="144556">
                <a:tc>
                  <a:txBody>
                    <a:bodyPr/>
                    <a:lstStyle/>
                    <a:p>
                      <a:pPr algn="ctr" fontAlgn="b"/>
                      <a:r>
                        <a:rPr lang="en-US" sz="900" b="1" i="0" u="none" strike="noStrike">
                          <a:solidFill>
                            <a:srgbClr val="000000"/>
                          </a:solidFill>
                          <a:effectLst/>
                          <a:latin typeface="Calibri" panose="020F0502020204030204" pitchFamily="34" charset="0"/>
                        </a:rPr>
                        <a:t>Sample15</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5,132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4266244860"/>
                  </a:ext>
                </a:extLst>
              </a:tr>
              <a:tr h="144556">
                <a:tc>
                  <a:txBody>
                    <a:bodyPr/>
                    <a:lstStyle/>
                    <a:p>
                      <a:pPr algn="ctr" fontAlgn="b"/>
                      <a:r>
                        <a:rPr lang="en-US" sz="900" b="1" i="0" u="none" strike="noStrike">
                          <a:solidFill>
                            <a:srgbClr val="000000"/>
                          </a:solidFill>
                          <a:effectLst/>
                          <a:latin typeface="Calibri" panose="020F0502020204030204" pitchFamily="34" charset="0"/>
                        </a:rPr>
                        <a:t>Sample16</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4,262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763216252"/>
                  </a:ext>
                </a:extLst>
              </a:tr>
              <a:tr h="144556">
                <a:tc>
                  <a:txBody>
                    <a:bodyPr/>
                    <a:lstStyle/>
                    <a:p>
                      <a:pPr algn="ctr" fontAlgn="b"/>
                      <a:r>
                        <a:rPr lang="en-US" sz="900" b="1" i="0" u="none" strike="noStrike">
                          <a:solidFill>
                            <a:srgbClr val="000000"/>
                          </a:solidFill>
                          <a:effectLst/>
                          <a:latin typeface="Calibri" panose="020F0502020204030204" pitchFamily="34" charset="0"/>
                        </a:rPr>
                        <a:t>Sample17</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3,668</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2715260396"/>
                  </a:ext>
                </a:extLst>
              </a:tr>
              <a:tr h="144556">
                <a:tc>
                  <a:txBody>
                    <a:bodyPr/>
                    <a:lstStyle/>
                    <a:p>
                      <a:pPr algn="ctr" fontAlgn="b"/>
                      <a:r>
                        <a:rPr lang="en-US" sz="900" b="1" i="0" u="none" strike="noStrike">
                          <a:solidFill>
                            <a:srgbClr val="000000"/>
                          </a:solidFill>
                          <a:effectLst/>
                          <a:latin typeface="Calibri" panose="020F0502020204030204" pitchFamily="34" charset="0"/>
                        </a:rPr>
                        <a:t>Sample18</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3,862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022755732"/>
                  </a:ext>
                </a:extLst>
              </a:tr>
              <a:tr h="144556">
                <a:tc>
                  <a:txBody>
                    <a:bodyPr/>
                    <a:lstStyle/>
                    <a:p>
                      <a:pPr algn="ctr" fontAlgn="b"/>
                      <a:r>
                        <a:rPr lang="en-US" sz="900" b="1" i="0" u="none" strike="noStrike">
                          <a:solidFill>
                            <a:srgbClr val="000000"/>
                          </a:solidFill>
                          <a:effectLst/>
                          <a:latin typeface="Calibri" panose="020F0502020204030204" pitchFamily="34" charset="0"/>
                        </a:rPr>
                        <a:t>Sample19</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4,876</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242736249"/>
                  </a:ext>
                </a:extLst>
              </a:tr>
              <a:tr h="144556">
                <a:tc>
                  <a:txBody>
                    <a:bodyPr/>
                    <a:lstStyle/>
                    <a:p>
                      <a:pPr algn="ctr" fontAlgn="b"/>
                      <a:r>
                        <a:rPr lang="en-US" sz="900" b="1" i="0" u="none" strike="noStrike">
                          <a:solidFill>
                            <a:srgbClr val="000000"/>
                          </a:solidFill>
                          <a:effectLst/>
                          <a:latin typeface="Calibri" panose="020F0502020204030204" pitchFamily="34" charset="0"/>
                        </a:rPr>
                        <a:t>Sample20</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4,982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614972131"/>
                  </a:ext>
                </a:extLst>
              </a:tr>
              <a:tr h="144556">
                <a:tc>
                  <a:txBody>
                    <a:bodyPr/>
                    <a:lstStyle/>
                    <a:p>
                      <a:pPr algn="ctr" fontAlgn="b"/>
                      <a:r>
                        <a:rPr lang="en-US" sz="900" b="1" i="0" u="none" strike="noStrike">
                          <a:solidFill>
                            <a:srgbClr val="000000"/>
                          </a:solidFill>
                          <a:effectLst/>
                          <a:latin typeface="Calibri" panose="020F0502020204030204" pitchFamily="34" charset="0"/>
                        </a:rPr>
                        <a:t>Sample21</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7,095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034487751"/>
                  </a:ext>
                </a:extLst>
              </a:tr>
              <a:tr h="144556">
                <a:tc>
                  <a:txBody>
                    <a:bodyPr/>
                    <a:lstStyle/>
                    <a:p>
                      <a:pPr algn="ctr" fontAlgn="b"/>
                      <a:r>
                        <a:rPr lang="en-US" sz="900" b="1" i="0" u="none" strike="noStrike">
                          <a:solidFill>
                            <a:srgbClr val="000000"/>
                          </a:solidFill>
                          <a:effectLst/>
                          <a:latin typeface="Calibri" panose="020F0502020204030204" pitchFamily="34" charset="0"/>
                        </a:rPr>
                        <a:t>Sample22</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3,755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209280199"/>
                  </a:ext>
                </a:extLst>
              </a:tr>
              <a:tr h="144556">
                <a:tc>
                  <a:txBody>
                    <a:bodyPr/>
                    <a:lstStyle/>
                    <a:p>
                      <a:pPr algn="ctr" fontAlgn="b"/>
                      <a:r>
                        <a:rPr lang="en-US" sz="900" b="1" i="0" u="none" strike="noStrike">
                          <a:solidFill>
                            <a:srgbClr val="000000"/>
                          </a:solidFill>
                          <a:effectLst/>
                          <a:latin typeface="Calibri" panose="020F0502020204030204" pitchFamily="34" charset="0"/>
                        </a:rPr>
                        <a:t>Sample23</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4,934</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659761938"/>
                  </a:ext>
                </a:extLst>
              </a:tr>
              <a:tr h="144556">
                <a:tc>
                  <a:txBody>
                    <a:bodyPr/>
                    <a:lstStyle/>
                    <a:p>
                      <a:pPr algn="ctr" fontAlgn="b"/>
                      <a:r>
                        <a:rPr lang="en-US" sz="900" b="1" i="0" u="none" strike="noStrike">
                          <a:solidFill>
                            <a:srgbClr val="000000"/>
                          </a:solidFill>
                          <a:effectLst/>
                          <a:latin typeface="Calibri" panose="020F0502020204030204" pitchFamily="34" charset="0"/>
                        </a:rPr>
                        <a:t>Sample24</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8,094</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5582831"/>
                  </a:ext>
                </a:extLst>
              </a:tr>
              <a:tr h="144556">
                <a:tc>
                  <a:txBody>
                    <a:bodyPr/>
                    <a:lstStyle/>
                    <a:p>
                      <a:pPr algn="ctr" fontAlgn="b"/>
                      <a:r>
                        <a:rPr lang="en-US" sz="900" b="1" i="0" u="none" strike="noStrike">
                          <a:solidFill>
                            <a:srgbClr val="000000"/>
                          </a:solidFill>
                          <a:effectLst/>
                          <a:latin typeface="Calibri" panose="020F0502020204030204" pitchFamily="34" charset="0"/>
                        </a:rPr>
                        <a:t>Sample25</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3,186</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941836996"/>
                  </a:ext>
                </a:extLst>
              </a:tr>
              <a:tr h="144556">
                <a:tc>
                  <a:txBody>
                    <a:bodyPr/>
                    <a:lstStyle/>
                    <a:p>
                      <a:pPr algn="ctr" fontAlgn="b"/>
                      <a:r>
                        <a:rPr lang="en-US" sz="900" b="1" i="0" u="none" strike="noStrike">
                          <a:solidFill>
                            <a:srgbClr val="000000"/>
                          </a:solidFill>
                          <a:effectLst/>
                          <a:latin typeface="Calibri" panose="020F0502020204030204" pitchFamily="34" charset="0"/>
                        </a:rPr>
                        <a:t>Sample26</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4,825</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723352252"/>
                  </a:ext>
                </a:extLst>
              </a:tr>
              <a:tr h="144556">
                <a:tc>
                  <a:txBody>
                    <a:bodyPr/>
                    <a:lstStyle/>
                    <a:p>
                      <a:pPr algn="ctr" fontAlgn="b"/>
                      <a:r>
                        <a:rPr lang="en-US" sz="900" b="1" i="0" u="none" strike="noStrike">
                          <a:solidFill>
                            <a:srgbClr val="000000"/>
                          </a:solidFill>
                          <a:effectLst/>
                          <a:latin typeface="Calibri" panose="020F0502020204030204" pitchFamily="34" charset="0"/>
                        </a:rPr>
                        <a:t>Sample27</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9,032</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93901129"/>
                  </a:ext>
                </a:extLst>
              </a:tr>
              <a:tr h="144556">
                <a:tc>
                  <a:txBody>
                    <a:bodyPr/>
                    <a:lstStyle/>
                    <a:p>
                      <a:pPr algn="ctr" fontAlgn="b"/>
                      <a:r>
                        <a:rPr lang="en-US" sz="900" b="1" i="0" u="none" strike="noStrike">
                          <a:solidFill>
                            <a:srgbClr val="000000"/>
                          </a:solidFill>
                          <a:effectLst/>
                          <a:latin typeface="Calibri" panose="020F0502020204030204" pitchFamily="34" charset="0"/>
                        </a:rPr>
                        <a:t>Sample28</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7,536</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683366810"/>
                  </a:ext>
                </a:extLst>
              </a:tr>
              <a:tr h="144556">
                <a:tc>
                  <a:txBody>
                    <a:bodyPr/>
                    <a:lstStyle/>
                    <a:p>
                      <a:pPr algn="ctr" fontAlgn="b"/>
                      <a:r>
                        <a:rPr lang="en-US" sz="900" b="1" i="0" u="none" strike="noStrike">
                          <a:solidFill>
                            <a:srgbClr val="000000"/>
                          </a:solidFill>
                          <a:effectLst/>
                          <a:latin typeface="Calibri" panose="020F0502020204030204" pitchFamily="34" charset="0"/>
                        </a:rPr>
                        <a:t>Sample29</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5,208</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114800625"/>
                  </a:ext>
                </a:extLst>
              </a:tr>
              <a:tr h="144556">
                <a:tc>
                  <a:txBody>
                    <a:bodyPr/>
                    <a:lstStyle/>
                    <a:p>
                      <a:pPr algn="ctr" fontAlgn="b"/>
                      <a:r>
                        <a:rPr lang="en-US" sz="900" b="1" i="0" u="none" strike="noStrike">
                          <a:solidFill>
                            <a:srgbClr val="000000"/>
                          </a:solidFill>
                          <a:effectLst/>
                          <a:latin typeface="Calibri" panose="020F0502020204030204" pitchFamily="34" charset="0"/>
                        </a:rPr>
                        <a:t>Sample30</a:t>
                      </a:r>
                    </a:p>
                  </a:txBody>
                  <a:tcPr marL="7228" marR="7228" marT="7228"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6,693</a:t>
                      </a:r>
                    </a:p>
                  </a:txBody>
                  <a:tcPr marL="7228" marR="7228" marT="7228"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228" marR="7228" marT="7228"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228" marR="7228" marT="7228" marB="0" anchor="b">
                    <a:lnL>
                      <a:noFill/>
                    </a:lnL>
                    <a:lnR>
                      <a:noFill/>
                    </a:lnR>
                    <a:lnT>
                      <a:noFill/>
                    </a:lnT>
                    <a:lnB>
                      <a:noFill/>
                    </a:lnB>
                  </a:tcPr>
                </a:tc>
                <a:extLst>
                  <a:ext uri="{0D108BD9-81ED-4DB2-BD59-A6C34878D82A}">
                    <a16:rowId xmlns:a16="http://schemas.microsoft.com/office/drawing/2014/main" val="3738472935"/>
                  </a:ext>
                </a:extLst>
              </a:tr>
            </a:tbl>
          </a:graphicData>
        </a:graphic>
      </p:graphicFrame>
      <p:sp>
        <p:nvSpPr>
          <p:cNvPr id="8" name="TextBox 7">
            <a:extLst>
              <a:ext uri="{FF2B5EF4-FFF2-40B4-BE49-F238E27FC236}">
                <a16:creationId xmlns:a16="http://schemas.microsoft.com/office/drawing/2014/main" id="{B8A0EF35-2BF0-5263-EC2E-E025DAFC3259}"/>
              </a:ext>
            </a:extLst>
          </p:cNvPr>
          <p:cNvSpPr txBox="1"/>
          <p:nvPr/>
        </p:nvSpPr>
        <p:spPr>
          <a:xfrm>
            <a:off x="4419601" y="2266950"/>
            <a:ext cx="3886200" cy="1138773"/>
          </a:xfrm>
          <a:prstGeom prst="rect">
            <a:avLst/>
          </a:prstGeom>
          <a:noFill/>
        </p:spPr>
        <p:txBody>
          <a:bodyPr wrap="square" rtlCol="0">
            <a:spAutoFit/>
          </a:bodyPr>
          <a:lstStyle/>
          <a:p>
            <a:r>
              <a:rPr lang="en-US" dirty="0"/>
              <a:t>Unfortunately, the index sequences are simply not present in most of the reads</a:t>
            </a:r>
          </a:p>
          <a:p>
            <a:endParaRPr lang="en-US" dirty="0"/>
          </a:p>
          <a:p>
            <a:r>
              <a:rPr lang="en-US" dirty="0"/>
              <a:t>But there are still 5-9K reads</a:t>
            </a:r>
          </a:p>
        </p:txBody>
      </p:sp>
    </p:spTree>
    <p:extLst>
      <p:ext uri="{BB962C8B-B14F-4D97-AF65-F5344CB8AC3E}">
        <p14:creationId xmlns:p14="http://schemas.microsoft.com/office/powerpoint/2010/main" val="105110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10</a:t>
            </a:fld>
            <a:endParaRPr lang="en-US"/>
          </a:p>
        </p:txBody>
      </p:sp>
      <p:sp>
        <p:nvSpPr>
          <p:cNvPr id="6" name="Rounded Rectangle 5"/>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133350"/>
            <a:ext cx="6781800" cy="353943"/>
          </a:xfrm>
          <a:prstGeom prst="rect">
            <a:avLst/>
          </a:prstGeom>
          <a:noFill/>
        </p:spPr>
        <p:txBody>
          <a:bodyPr wrap="square" rtlCol="0">
            <a:spAutoFit/>
          </a:bodyPr>
          <a:lstStyle/>
          <a:p>
            <a:pPr algn="ctr"/>
            <a:r>
              <a:rPr lang="en-US" dirty="0">
                <a:solidFill>
                  <a:schemeClr val="bg1"/>
                </a:solidFill>
                <a:latin typeface="Compacta Blk BT" panose="020B0904040702060204" pitchFamily="34" charset="0"/>
              </a:rPr>
              <a:t>CACNA1C ISOFORMS IN REFSEQ 2012</a:t>
            </a:r>
          </a:p>
        </p:txBody>
      </p:sp>
      <p:graphicFrame>
        <p:nvGraphicFramePr>
          <p:cNvPr id="2" name="Table 1">
            <a:extLst>
              <a:ext uri="{FF2B5EF4-FFF2-40B4-BE49-F238E27FC236}">
                <a16:creationId xmlns:a16="http://schemas.microsoft.com/office/drawing/2014/main" id="{7CD2EA0F-1FFA-C444-CA44-34BA85BFDC09}"/>
              </a:ext>
            </a:extLst>
          </p:cNvPr>
          <p:cNvGraphicFramePr>
            <a:graphicFrameLocks noGrp="1"/>
          </p:cNvGraphicFramePr>
          <p:nvPr>
            <p:extLst>
              <p:ext uri="{D42A27DB-BD31-4B8C-83A1-F6EECF244321}">
                <p14:modId xmlns:p14="http://schemas.microsoft.com/office/powerpoint/2010/main" val="1000204795"/>
              </p:ext>
            </p:extLst>
          </p:nvPr>
        </p:nvGraphicFramePr>
        <p:xfrm>
          <a:off x="2781300" y="833443"/>
          <a:ext cx="3657600" cy="3428989"/>
        </p:xfrm>
        <a:graphic>
          <a:graphicData uri="http://schemas.openxmlformats.org/drawingml/2006/table">
            <a:tbl>
              <a:tblPr/>
              <a:tblGrid>
                <a:gridCol w="2837793">
                  <a:extLst>
                    <a:ext uri="{9D8B030D-6E8A-4147-A177-3AD203B41FA5}">
                      <a16:colId xmlns:a16="http://schemas.microsoft.com/office/drawing/2014/main" val="3451546222"/>
                    </a:ext>
                  </a:extLst>
                </a:gridCol>
                <a:gridCol w="819807">
                  <a:extLst>
                    <a:ext uri="{9D8B030D-6E8A-4147-A177-3AD203B41FA5}">
                      <a16:colId xmlns:a16="http://schemas.microsoft.com/office/drawing/2014/main" val="341301581"/>
                    </a:ext>
                  </a:extLst>
                </a:gridCol>
              </a:tblGrid>
              <a:tr h="118241">
                <a:tc>
                  <a:txBody>
                    <a:bodyPr/>
                    <a:lstStyle/>
                    <a:p>
                      <a:pPr algn="ctr" fontAlgn="b"/>
                      <a:r>
                        <a:rPr lang="en-US" sz="700" b="1" i="0" u="none" strike="noStrike">
                          <a:solidFill>
                            <a:srgbClr val="000000"/>
                          </a:solidFill>
                          <a:effectLst/>
                          <a:latin typeface="Calibri" panose="020F0502020204030204" pitchFamily="34" charset="0"/>
                        </a:rPr>
                        <a:t>Isofrom</a:t>
                      </a:r>
                    </a:p>
                  </a:txBody>
                  <a:tcPr marL="5912" marR="5912" marT="5912" marB="0" anchor="b">
                    <a:lnL>
                      <a:noFill/>
                    </a:lnL>
                    <a:lnR>
                      <a:noFill/>
                    </a:lnR>
                    <a:lnT>
                      <a:noFill/>
                    </a:lnT>
                    <a:lnB>
                      <a:noFill/>
                    </a:lnB>
                  </a:tcPr>
                </a:tc>
                <a:tc>
                  <a:txBody>
                    <a:bodyPr/>
                    <a:lstStyle/>
                    <a:p>
                      <a:pPr algn="ctr" fontAlgn="b"/>
                      <a:r>
                        <a:rPr lang="en-US" sz="700" b="1" i="0" u="none" strike="noStrike">
                          <a:solidFill>
                            <a:srgbClr val="000000"/>
                          </a:solidFill>
                          <a:effectLst/>
                          <a:latin typeface="Calibri" panose="020F0502020204030204" pitchFamily="34" charset="0"/>
                        </a:rPr>
                        <a:t>transcript length</a:t>
                      </a:r>
                    </a:p>
                  </a:txBody>
                  <a:tcPr marL="5912" marR="5912" marT="5912" marB="0" anchor="b">
                    <a:lnL>
                      <a:noFill/>
                    </a:lnL>
                    <a:lnR>
                      <a:noFill/>
                    </a:lnR>
                    <a:lnT>
                      <a:noFill/>
                    </a:lnT>
                    <a:lnB>
                      <a:noFill/>
                    </a:lnB>
                  </a:tcPr>
                </a:tc>
                <a:extLst>
                  <a:ext uri="{0D108BD9-81ED-4DB2-BD59-A6C34878D82A}">
                    <a16:rowId xmlns:a16="http://schemas.microsoft.com/office/drawing/2014/main" val="2173689936"/>
                  </a:ext>
                </a:extLst>
              </a:tr>
              <a:tr h="118241">
                <a:tc>
                  <a:txBody>
                    <a:bodyPr/>
                    <a:lstStyle/>
                    <a:p>
                      <a:pPr algn="ctr" fontAlgn="b"/>
                      <a:r>
                        <a:rPr lang="en-US" sz="700" b="0" i="0" u="none" strike="noStrike">
                          <a:solidFill>
                            <a:srgbClr val="000000"/>
                          </a:solidFill>
                          <a:effectLst/>
                          <a:latin typeface="Calibri" panose="020F0502020204030204" pitchFamily="34" charset="0"/>
                        </a:rPr>
                        <a:t>CACNA1C_dup9</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13,531</a:t>
                      </a:r>
                    </a:p>
                  </a:txBody>
                  <a:tcPr marL="5912" marR="5912" marT="5912" marB="0" anchor="b">
                    <a:lnL>
                      <a:noFill/>
                    </a:lnL>
                    <a:lnR>
                      <a:noFill/>
                    </a:lnR>
                    <a:lnT>
                      <a:noFill/>
                    </a:lnT>
                    <a:lnB>
                      <a:noFill/>
                    </a:lnB>
                    <a:solidFill>
                      <a:srgbClr val="C09104"/>
                    </a:solidFill>
                  </a:tcPr>
                </a:tc>
                <a:extLst>
                  <a:ext uri="{0D108BD9-81ED-4DB2-BD59-A6C34878D82A}">
                    <a16:rowId xmlns:a16="http://schemas.microsoft.com/office/drawing/2014/main" val="3561227987"/>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CACNA1C_dup10</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180003760"/>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545459105"/>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CACNA1C_dup17</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13,504</a:t>
                      </a:r>
                    </a:p>
                  </a:txBody>
                  <a:tcPr marL="5912" marR="5912" marT="5912" marB="0" anchor="b">
                    <a:lnL>
                      <a:noFill/>
                    </a:lnL>
                    <a:lnR>
                      <a:noFill/>
                    </a:lnR>
                    <a:lnT>
                      <a:noFill/>
                    </a:lnT>
                    <a:lnB>
                      <a:noFill/>
                    </a:lnB>
                    <a:solidFill>
                      <a:srgbClr val="C09104"/>
                    </a:solidFill>
                  </a:tcPr>
                </a:tc>
                <a:extLst>
                  <a:ext uri="{0D108BD9-81ED-4DB2-BD59-A6C34878D82A}">
                    <a16:rowId xmlns:a16="http://schemas.microsoft.com/office/drawing/2014/main" val="449652104"/>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CACNA1C_dup13</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13,537</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3262926333"/>
                  </a:ext>
                </a:extLst>
              </a:tr>
              <a:tr h="118241">
                <a:tc>
                  <a:txBody>
                    <a:bodyPr/>
                    <a:lstStyle/>
                    <a:p>
                      <a:pPr algn="ctr" fontAlgn="b"/>
                      <a:r>
                        <a:rPr lang="en-US" sz="700" b="0" i="0" u="none" strike="noStrike">
                          <a:solidFill>
                            <a:srgbClr val="000000"/>
                          </a:solidFill>
                          <a:effectLst/>
                          <a:latin typeface="Calibri" panose="020F0502020204030204" pitchFamily="34" charset="0"/>
                        </a:rPr>
                        <a:t>CACNA1C_dup7</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13,624</a:t>
                      </a:r>
                    </a:p>
                  </a:txBody>
                  <a:tcPr marL="5912" marR="5912" marT="5912" marB="0" anchor="b">
                    <a:lnL>
                      <a:noFill/>
                    </a:lnL>
                    <a:lnR>
                      <a:noFill/>
                    </a:lnR>
                    <a:lnT>
                      <a:noFill/>
                    </a:lnT>
                    <a:lnB>
                      <a:noFill/>
                    </a:lnB>
                    <a:solidFill>
                      <a:srgbClr val="C09002"/>
                    </a:solidFill>
                  </a:tcPr>
                </a:tc>
                <a:extLst>
                  <a:ext uri="{0D108BD9-81ED-4DB2-BD59-A6C34878D82A}">
                    <a16:rowId xmlns:a16="http://schemas.microsoft.com/office/drawing/2014/main" val="3339038292"/>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CACNA1C_dup18</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13,564</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545230478"/>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CACNA1C_dup11</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13,447</a:t>
                      </a:r>
                    </a:p>
                  </a:txBody>
                  <a:tcPr marL="5912" marR="5912" marT="5912" marB="0" anchor="b">
                    <a:lnL>
                      <a:noFill/>
                    </a:lnL>
                    <a:lnR>
                      <a:noFill/>
                    </a:lnR>
                    <a:lnT>
                      <a:noFill/>
                    </a:lnT>
                    <a:lnB>
                      <a:noFill/>
                    </a:lnB>
                    <a:solidFill>
                      <a:srgbClr val="C19205"/>
                    </a:solidFill>
                  </a:tcPr>
                </a:tc>
                <a:extLst>
                  <a:ext uri="{0D108BD9-81ED-4DB2-BD59-A6C34878D82A}">
                    <a16:rowId xmlns:a16="http://schemas.microsoft.com/office/drawing/2014/main" val="3068113978"/>
                  </a:ext>
                </a:extLst>
              </a:tr>
              <a:tr h="118241">
                <a:tc>
                  <a:txBody>
                    <a:bodyPr/>
                    <a:lstStyle/>
                    <a:p>
                      <a:pPr algn="ctr" fontAlgn="b"/>
                      <a:r>
                        <a:rPr lang="en-US" sz="700" b="0" i="0" u="none" strike="noStrike">
                          <a:solidFill>
                            <a:srgbClr val="000000"/>
                          </a:solidFill>
                          <a:effectLst/>
                          <a:latin typeface="Calibri" panose="020F0502020204030204" pitchFamily="34" charset="0"/>
                        </a:rPr>
                        <a:t>CACNA1C-AS4</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737</a:t>
                      </a:r>
                    </a:p>
                  </a:txBody>
                  <a:tcPr marL="5912" marR="5912" marT="5912" marB="0" anchor="b">
                    <a:lnL>
                      <a:noFill/>
                    </a:lnL>
                    <a:lnR>
                      <a:noFill/>
                    </a:lnR>
                    <a:lnT>
                      <a:noFill/>
                    </a:lnT>
                    <a:lnB>
                      <a:noFill/>
                    </a:lnB>
                    <a:solidFill>
                      <a:srgbClr val="FCF9F2"/>
                    </a:solidFill>
                  </a:tcPr>
                </a:tc>
                <a:extLst>
                  <a:ext uri="{0D108BD9-81ED-4DB2-BD59-A6C34878D82A}">
                    <a16:rowId xmlns:a16="http://schemas.microsoft.com/office/drawing/2014/main" val="2561942303"/>
                  </a:ext>
                </a:extLst>
              </a:tr>
              <a:tr h="118241">
                <a:tc>
                  <a:txBody>
                    <a:bodyPr/>
                    <a:lstStyle/>
                    <a:p>
                      <a:pPr algn="ctr" fontAlgn="b"/>
                      <a:r>
                        <a:rPr lang="en-US" sz="700" b="0" i="0" u="none" strike="noStrike">
                          <a:solidFill>
                            <a:srgbClr val="000000"/>
                          </a:solidFill>
                          <a:effectLst/>
                          <a:latin typeface="Calibri" panose="020F0502020204030204" pitchFamily="34" charset="0"/>
                        </a:rPr>
                        <a:t>CACNA1C_dup22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13,550</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2130620704"/>
                  </a:ext>
                </a:extLst>
              </a:tr>
              <a:tr h="118241">
                <a:tc>
                  <a:txBody>
                    <a:bodyPr/>
                    <a:lstStyle/>
                    <a:p>
                      <a:pPr algn="ctr" fontAlgn="b"/>
                      <a:r>
                        <a:rPr lang="en-US" sz="700" b="0" i="0" u="none" strike="noStrike">
                          <a:solidFill>
                            <a:srgbClr val="000000"/>
                          </a:solidFill>
                          <a:effectLst/>
                          <a:latin typeface="Calibri" panose="020F0502020204030204" pitchFamily="34" charset="0"/>
                        </a:rPr>
                        <a:t>CACNA1C_dup2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741961790"/>
                  </a:ext>
                </a:extLst>
              </a:tr>
              <a:tr h="118241">
                <a:tc>
                  <a:txBody>
                    <a:bodyPr/>
                    <a:lstStyle/>
                    <a:p>
                      <a:pPr algn="ctr" fontAlgn="b"/>
                      <a:r>
                        <a:rPr lang="en-US" sz="700" b="0" i="0" u="none" strike="noStrike">
                          <a:solidFill>
                            <a:srgbClr val="000000"/>
                          </a:solidFill>
                          <a:effectLst/>
                          <a:latin typeface="Calibri" panose="020F0502020204030204" pitchFamily="34" charset="0"/>
                        </a:rPr>
                        <a:t>CACNA1C_dup8</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13,504</a:t>
                      </a:r>
                    </a:p>
                  </a:txBody>
                  <a:tcPr marL="5912" marR="5912" marT="5912" marB="0" anchor="b">
                    <a:lnL>
                      <a:noFill/>
                    </a:lnL>
                    <a:lnR>
                      <a:noFill/>
                    </a:lnR>
                    <a:lnT>
                      <a:noFill/>
                    </a:lnT>
                    <a:lnB>
                      <a:noFill/>
                    </a:lnB>
                    <a:solidFill>
                      <a:srgbClr val="C09104"/>
                    </a:solidFill>
                  </a:tcPr>
                </a:tc>
                <a:extLst>
                  <a:ext uri="{0D108BD9-81ED-4DB2-BD59-A6C34878D82A}">
                    <a16:rowId xmlns:a16="http://schemas.microsoft.com/office/drawing/2014/main" val="3723498625"/>
                  </a:ext>
                </a:extLst>
              </a:tr>
              <a:tr h="118241">
                <a:tc>
                  <a:txBody>
                    <a:bodyPr/>
                    <a:lstStyle/>
                    <a:p>
                      <a:pPr algn="ctr" fontAlgn="b"/>
                      <a:r>
                        <a:rPr lang="en-US" sz="700" b="0" i="0" u="none" strike="noStrike">
                          <a:solidFill>
                            <a:srgbClr val="000000"/>
                          </a:solidFill>
                          <a:effectLst/>
                          <a:latin typeface="Calibri" panose="020F0502020204030204" pitchFamily="34" charset="0"/>
                        </a:rPr>
                        <a:t>CACNA1C-AS2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609</a:t>
                      </a:r>
                    </a:p>
                  </a:txBody>
                  <a:tcPr marL="5912" marR="5912" marT="5912" marB="0" anchor="b">
                    <a:lnL>
                      <a:noFill/>
                    </a:lnL>
                    <a:lnR>
                      <a:noFill/>
                    </a:lnR>
                    <a:lnT>
                      <a:noFill/>
                    </a:lnT>
                    <a:lnB>
                      <a:noFill/>
                    </a:lnB>
                    <a:solidFill>
                      <a:srgbClr val="FDFBF4"/>
                    </a:solidFill>
                  </a:tcPr>
                </a:tc>
                <a:extLst>
                  <a:ext uri="{0D108BD9-81ED-4DB2-BD59-A6C34878D82A}">
                    <a16:rowId xmlns:a16="http://schemas.microsoft.com/office/drawing/2014/main" val="2106152046"/>
                  </a:ext>
                </a:extLst>
              </a:tr>
              <a:tr h="118241">
                <a:tc>
                  <a:txBody>
                    <a:bodyPr/>
                    <a:lstStyle/>
                    <a:p>
                      <a:pPr algn="ctr" fontAlgn="b"/>
                      <a:r>
                        <a:rPr lang="en-US" sz="700" b="0" i="0" u="none" strike="noStrike">
                          <a:solidFill>
                            <a:srgbClr val="000000"/>
                          </a:solidFill>
                          <a:effectLst/>
                          <a:latin typeface="Calibri" panose="020F0502020204030204" pitchFamily="34" charset="0"/>
                        </a:rPr>
                        <a:t>CACNA1C_dup5</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13,537</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368154286"/>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CACNA1C_dup14</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13,660</a:t>
                      </a:r>
                    </a:p>
                  </a:txBody>
                  <a:tcPr marL="5912" marR="5912" marT="5912" marB="0" anchor="b">
                    <a:lnL>
                      <a:noFill/>
                    </a:lnL>
                    <a:lnR>
                      <a:noFill/>
                    </a:lnR>
                    <a:lnT>
                      <a:noFill/>
                    </a:lnT>
                    <a:lnB>
                      <a:noFill/>
                    </a:lnB>
                    <a:solidFill>
                      <a:srgbClr val="C09001"/>
                    </a:solidFill>
                  </a:tcPr>
                </a:tc>
                <a:extLst>
                  <a:ext uri="{0D108BD9-81ED-4DB2-BD59-A6C34878D82A}">
                    <a16:rowId xmlns:a16="http://schemas.microsoft.com/office/drawing/2014/main" val="1682066079"/>
                  </a:ext>
                </a:extLst>
              </a:tr>
              <a:tr h="118241">
                <a:tc>
                  <a:txBody>
                    <a:bodyPr/>
                    <a:lstStyle/>
                    <a:p>
                      <a:pPr algn="ctr" fontAlgn="b"/>
                      <a:r>
                        <a:rPr lang="en-US" sz="700" b="0" i="0" u="none" strike="noStrike">
                          <a:solidFill>
                            <a:srgbClr val="000000"/>
                          </a:solidFill>
                          <a:effectLst/>
                          <a:latin typeface="Calibri" panose="020F0502020204030204" pitchFamily="34" charset="0"/>
                        </a:rPr>
                        <a:t>CACNA1C_dup6</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13,471</a:t>
                      </a:r>
                    </a:p>
                  </a:txBody>
                  <a:tcPr marL="5912" marR="5912" marT="5912" marB="0" anchor="b">
                    <a:lnL>
                      <a:noFill/>
                    </a:lnL>
                    <a:lnR>
                      <a:noFill/>
                    </a:lnR>
                    <a:lnT>
                      <a:noFill/>
                    </a:lnT>
                    <a:lnB>
                      <a:noFill/>
                    </a:lnB>
                    <a:solidFill>
                      <a:srgbClr val="C19105"/>
                    </a:solidFill>
                  </a:tcPr>
                </a:tc>
                <a:extLst>
                  <a:ext uri="{0D108BD9-81ED-4DB2-BD59-A6C34878D82A}">
                    <a16:rowId xmlns:a16="http://schemas.microsoft.com/office/drawing/2014/main" val="4138630899"/>
                  </a:ext>
                </a:extLst>
              </a:tr>
              <a:tr h="118241">
                <a:tc>
                  <a:txBody>
                    <a:bodyPr/>
                    <a:lstStyle/>
                    <a:p>
                      <a:pPr algn="ctr" fontAlgn="b"/>
                      <a:r>
                        <a:rPr lang="en-US" sz="700" b="0" i="0" u="none" strike="noStrike">
                          <a:solidFill>
                            <a:srgbClr val="000000"/>
                          </a:solidFill>
                          <a:effectLst/>
                          <a:latin typeface="Calibri" panose="020F0502020204030204" pitchFamily="34" charset="0"/>
                        </a:rPr>
                        <a:t>CACNA1C-IT2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588</a:t>
                      </a:r>
                    </a:p>
                  </a:txBody>
                  <a:tcPr marL="5912" marR="5912" marT="5912" marB="0" anchor="b">
                    <a:lnL>
                      <a:noFill/>
                    </a:lnL>
                    <a:lnR>
                      <a:noFill/>
                    </a:lnR>
                    <a:lnT>
                      <a:noFill/>
                    </a:lnT>
                    <a:lnB>
                      <a:noFill/>
                    </a:lnB>
                    <a:solidFill>
                      <a:srgbClr val="FDFBF5"/>
                    </a:solidFill>
                  </a:tcPr>
                </a:tc>
                <a:extLst>
                  <a:ext uri="{0D108BD9-81ED-4DB2-BD59-A6C34878D82A}">
                    <a16:rowId xmlns:a16="http://schemas.microsoft.com/office/drawing/2014/main" val="251631303"/>
                  </a:ext>
                </a:extLst>
              </a:tr>
              <a:tr h="118241">
                <a:tc>
                  <a:txBody>
                    <a:bodyPr/>
                    <a:lstStyle/>
                    <a:p>
                      <a:pPr algn="ctr" fontAlgn="b"/>
                      <a:r>
                        <a:rPr lang="en-US" sz="700" b="0" i="0" u="none" strike="noStrike">
                          <a:solidFill>
                            <a:srgbClr val="000000"/>
                          </a:solidFill>
                          <a:effectLst/>
                          <a:latin typeface="Calibri" panose="020F0502020204030204" pitchFamily="34" charset="0"/>
                        </a:rPr>
                        <a:t>CACNA1C_dup20</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13,694</a:t>
                      </a:r>
                    </a:p>
                  </a:txBody>
                  <a:tcPr marL="5912" marR="5912" marT="5912" marB="0" anchor="b">
                    <a:lnL>
                      <a:noFill/>
                    </a:lnL>
                    <a:lnR>
                      <a:noFill/>
                    </a:lnR>
                    <a:lnT>
                      <a:noFill/>
                    </a:lnT>
                    <a:lnB>
                      <a:noFill/>
                    </a:lnB>
                    <a:solidFill>
                      <a:srgbClr val="BF8F00"/>
                    </a:solidFill>
                  </a:tcPr>
                </a:tc>
                <a:extLst>
                  <a:ext uri="{0D108BD9-81ED-4DB2-BD59-A6C34878D82A}">
                    <a16:rowId xmlns:a16="http://schemas.microsoft.com/office/drawing/2014/main" val="2127475058"/>
                  </a:ext>
                </a:extLst>
              </a:tr>
              <a:tr h="118241">
                <a:tc>
                  <a:txBody>
                    <a:bodyPr/>
                    <a:lstStyle/>
                    <a:p>
                      <a:pPr algn="ctr" fontAlgn="b"/>
                      <a:r>
                        <a:rPr lang="en-US" sz="700" b="0" i="0" u="none" strike="noStrike">
                          <a:solidFill>
                            <a:srgbClr val="000000"/>
                          </a:solidFill>
                          <a:effectLst/>
                          <a:latin typeface="Calibri" panose="020F0502020204030204" pitchFamily="34" charset="0"/>
                        </a:rPr>
                        <a:t>CACNA1C</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3582342286"/>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CACNA1C_dup19</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377177326"/>
                  </a:ext>
                </a:extLst>
              </a:tr>
              <a:tr h="118241">
                <a:tc>
                  <a:txBody>
                    <a:bodyPr/>
                    <a:lstStyle/>
                    <a:p>
                      <a:pPr algn="ctr" fontAlgn="b"/>
                      <a:r>
                        <a:rPr lang="en-US" sz="700" b="0" i="0" u="none" strike="noStrike">
                          <a:solidFill>
                            <a:srgbClr val="000000"/>
                          </a:solidFill>
                          <a:effectLst/>
                          <a:latin typeface="Calibri" panose="020F0502020204030204" pitchFamily="34" charset="0"/>
                        </a:rPr>
                        <a:t>CACNA1C_dup4</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13,540</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3087130895"/>
                  </a:ext>
                </a:extLst>
              </a:tr>
              <a:tr h="118241">
                <a:tc>
                  <a:txBody>
                    <a:bodyPr/>
                    <a:lstStyle/>
                    <a:p>
                      <a:pPr algn="ctr" fontAlgn="b"/>
                      <a:r>
                        <a:rPr lang="en-US" sz="700" b="0" i="0" u="none" strike="noStrike">
                          <a:solidFill>
                            <a:srgbClr val="000000"/>
                          </a:solidFill>
                          <a:effectLst/>
                          <a:latin typeface="Calibri" panose="020F0502020204030204" pitchFamily="34" charset="0"/>
                        </a:rPr>
                        <a:t>CACNA1C-AS1</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2,230</a:t>
                      </a:r>
                    </a:p>
                  </a:txBody>
                  <a:tcPr marL="5912" marR="5912" marT="5912" marB="0" anchor="b">
                    <a:lnL>
                      <a:noFill/>
                    </a:lnL>
                    <a:lnR>
                      <a:noFill/>
                    </a:lnR>
                    <a:lnT>
                      <a:noFill/>
                    </a:lnT>
                    <a:lnB>
                      <a:noFill/>
                    </a:lnB>
                    <a:solidFill>
                      <a:srgbClr val="F5EDD6"/>
                    </a:solidFill>
                  </a:tcPr>
                </a:tc>
                <a:extLst>
                  <a:ext uri="{0D108BD9-81ED-4DB2-BD59-A6C34878D82A}">
                    <a16:rowId xmlns:a16="http://schemas.microsoft.com/office/drawing/2014/main" val="4072981053"/>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13,498</a:t>
                      </a:r>
                    </a:p>
                  </a:txBody>
                  <a:tcPr marL="5912" marR="5912" marT="5912" marB="0" anchor="b">
                    <a:lnL>
                      <a:noFill/>
                    </a:lnL>
                    <a:lnR>
                      <a:noFill/>
                    </a:lnR>
                    <a:lnT>
                      <a:noFill/>
                    </a:lnT>
                    <a:lnB>
                      <a:noFill/>
                    </a:lnB>
                    <a:solidFill>
                      <a:srgbClr val="C09104"/>
                    </a:solidFill>
                  </a:tcPr>
                </a:tc>
                <a:extLst>
                  <a:ext uri="{0D108BD9-81ED-4DB2-BD59-A6C34878D82A}">
                    <a16:rowId xmlns:a16="http://schemas.microsoft.com/office/drawing/2014/main" val="4052060211"/>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CACNA1C_dup15</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13,480</a:t>
                      </a:r>
                    </a:p>
                  </a:txBody>
                  <a:tcPr marL="5912" marR="5912" marT="5912" marB="0" anchor="b">
                    <a:lnL>
                      <a:noFill/>
                    </a:lnL>
                    <a:lnR>
                      <a:noFill/>
                    </a:lnR>
                    <a:lnT>
                      <a:noFill/>
                    </a:lnT>
                    <a:lnB>
                      <a:noFill/>
                    </a:lnB>
                    <a:solidFill>
                      <a:srgbClr val="C19104"/>
                    </a:solidFill>
                  </a:tcPr>
                </a:tc>
                <a:extLst>
                  <a:ext uri="{0D108BD9-81ED-4DB2-BD59-A6C34878D82A}">
                    <a16:rowId xmlns:a16="http://schemas.microsoft.com/office/drawing/2014/main" val="1896439579"/>
                  </a:ext>
                </a:extLst>
              </a:tr>
              <a:tr h="118241">
                <a:tc>
                  <a:txBody>
                    <a:bodyPr/>
                    <a:lstStyle/>
                    <a:p>
                      <a:pPr algn="ctr" fontAlgn="b"/>
                      <a:r>
                        <a:rPr lang="en-US" sz="700" b="0" i="0" u="none" strike="noStrike">
                          <a:solidFill>
                            <a:srgbClr val="000000"/>
                          </a:solidFill>
                          <a:effectLst/>
                          <a:latin typeface="Calibri" panose="020F0502020204030204" pitchFamily="34" charset="0"/>
                        </a:rPr>
                        <a:t>CACNA1C_dup3</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13,537</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2734007020"/>
                  </a:ext>
                </a:extLst>
              </a:tr>
              <a:tr h="118241">
                <a:tc>
                  <a:txBody>
                    <a:bodyPr/>
                    <a:lstStyle/>
                    <a:p>
                      <a:pPr algn="ctr" fontAlgn="b"/>
                      <a:r>
                        <a:rPr lang="en-US" sz="700" b="0" i="0" u="none" strike="noStrike">
                          <a:solidFill>
                            <a:srgbClr val="000000"/>
                          </a:solidFill>
                          <a:effectLst/>
                          <a:latin typeface="Calibri" panose="020F0502020204030204" pitchFamily="34" charset="0"/>
                        </a:rPr>
                        <a:t>CACNA1C-IT3</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430</a:t>
                      </a:r>
                    </a:p>
                  </a:txBody>
                  <a:tcPr marL="5912" marR="5912" marT="5912" marB="0" anchor="b">
                    <a:lnL>
                      <a:noFill/>
                    </a:lnL>
                    <a:lnR>
                      <a:noFill/>
                    </a:lnR>
                    <a:lnT>
                      <a:noFill/>
                    </a:lnT>
                    <a:lnB>
                      <a:noFill/>
                    </a:lnB>
                    <a:solidFill>
                      <a:srgbClr val="FDFCF7"/>
                    </a:solidFill>
                  </a:tcPr>
                </a:tc>
                <a:extLst>
                  <a:ext uri="{0D108BD9-81ED-4DB2-BD59-A6C34878D82A}">
                    <a16:rowId xmlns:a16="http://schemas.microsoft.com/office/drawing/2014/main" val="1496525072"/>
                  </a:ext>
                </a:extLst>
              </a:tr>
              <a:tr h="118241">
                <a:tc>
                  <a:txBody>
                    <a:bodyPr/>
                    <a:lstStyle/>
                    <a:p>
                      <a:pPr algn="ctr" fontAlgn="b"/>
                      <a:r>
                        <a:rPr lang="en-US" sz="700" b="0" i="0" u="none" strike="noStrike">
                          <a:solidFill>
                            <a:srgbClr val="000000"/>
                          </a:solidFill>
                          <a:effectLst/>
                          <a:latin typeface="Calibri" panose="020F0502020204030204" pitchFamily="34" charset="0"/>
                        </a:rPr>
                        <a:t>CACNA1C_dup21</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13,550</a:t>
                      </a:r>
                    </a:p>
                  </a:txBody>
                  <a:tcPr marL="5912" marR="5912" marT="5912" marB="0" anchor="b">
                    <a:lnL>
                      <a:noFill/>
                    </a:lnL>
                    <a:lnR>
                      <a:noFill/>
                    </a:lnR>
                    <a:lnT>
                      <a:noFill/>
                    </a:lnT>
                    <a:lnB>
                      <a:noFill/>
                    </a:lnB>
                    <a:solidFill>
                      <a:srgbClr val="C09103"/>
                    </a:solidFill>
                  </a:tcPr>
                </a:tc>
                <a:extLst>
                  <a:ext uri="{0D108BD9-81ED-4DB2-BD59-A6C34878D82A}">
                    <a16:rowId xmlns:a16="http://schemas.microsoft.com/office/drawing/2014/main" val="1897764365"/>
                  </a:ext>
                </a:extLst>
              </a:tr>
              <a:tr h="118241">
                <a:tc>
                  <a:txBody>
                    <a:bodyPr/>
                    <a:lstStyle/>
                    <a:p>
                      <a:pPr algn="ctr" fontAlgn="b"/>
                      <a:r>
                        <a:rPr lang="en-US" sz="700" b="0" i="0" u="none" strike="noStrike">
                          <a:solidFill>
                            <a:srgbClr val="000000"/>
                          </a:solidFill>
                          <a:effectLst/>
                          <a:latin typeface="Calibri" panose="020F0502020204030204" pitchFamily="34" charset="0"/>
                        </a:rPr>
                        <a:t>CACNA1C_dup16</a:t>
                      </a:r>
                    </a:p>
                  </a:txBody>
                  <a:tcPr marL="5912" marR="5912" marT="59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panose="020F0502020204030204" pitchFamily="34" charset="0"/>
                        </a:rPr>
                        <a:t>13,603</a:t>
                      </a:r>
                    </a:p>
                  </a:txBody>
                  <a:tcPr marL="5912" marR="5912" marT="5912" marB="0" anchor="b">
                    <a:lnL>
                      <a:noFill/>
                    </a:lnL>
                    <a:lnR>
                      <a:noFill/>
                    </a:lnR>
                    <a:lnT>
                      <a:noFill/>
                    </a:lnT>
                    <a:lnB>
                      <a:noFill/>
                    </a:lnB>
                    <a:solidFill>
                      <a:srgbClr val="C09002"/>
                    </a:solidFill>
                  </a:tcPr>
                </a:tc>
                <a:extLst>
                  <a:ext uri="{0D108BD9-81ED-4DB2-BD59-A6C34878D82A}">
                    <a16:rowId xmlns:a16="http://schemas.microsoft.com/office/drawing/2014/main" val="2329574858"/>
                  </a:ext>
                </a:extLst>
              </a:tr>
            </a:tbl>
          </a:graphicData>
        </a:graphic>
      </p:graphicFrame>
    </p:spTree>
    <p:extLst>
      <p:ext uri="{BB962C8B-B14F-4D97-AF65-F5344CB8AC3E}">
        <p14:creationId xmlns:p14="http://schemas.microsoft.com/office/powerpoint/2010/main" val="258184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11</a:t>
            </a:fld>
            <a:endParaRPr lang="en-US"/>
          </a:p>
        </p:txBody>
      </p:sp>
      <p:sp>
        <p:nvSpPr>
          <p:cNvPr id="6" name="Rounded Rectangle 5"/>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133350"/>
            <a:ext cx="6781800" cy="353943"/>
          </a:xfrm>
          <a:prstGeom prst="rect">
            <a:avLst/>
          </a:prstGeom>
          <a:noFill/>
        </p:spPr>
        <p:txBody>
          <a:bodyPr wrap="square" rtlCol="0">
            <a:spAutoFit/>
          </a:bodyPr>
          <a:lstStyle/>
          <a:p>
            <a:pPr algn="ctr"/>
            <a:r>
              <a:rPr lang="en-US" dirty="0">
                <a:solidFill>
                  <a:schemeClr val="bg1"/>
                </a:solidFill>
                <a:latin typeface="Compacta Blk BT" panose="020B0904040702060204" pitchFamily="34" charset="0"/>
              </a:rPr>
              <a:t>CACNA1C ISOFORMS IN REFSEQ 2022</a:t>
            </a:r>
          </a:p>
        </p:txBody>
      </p:sp>
      <p:graphicFrame>
        <p:nvGraphicFramePr>
          <p:cNvPr id="4" name="Table 3">
            <a:extLst>
              <a:ext uri="{FF2B5EF4-FFF2-40B4-BE49-F238E27FC236}">
                <a16:creationId xmlns:a16="http://schemas.microsoft.com/office/drawing/2014/main" id="{4D9D84B5-FF5A-4E3B-967A-3C2095782022}"/>
              </a:ext>
            </a:extLst>
          </p:cNvPr>
          <p:cNvGraphicFramePr>
            <a:graphicFrameLocks noGrp="1"/>
          </p:cNvGraphicFramePr>
          <p:nvPr>
            <p:extLst>
              <p:ext uri="{D42A27DB-BD31-4B8C-83A1-F6EECF244321}">
                <p14:modId xmlns:p14="http://schemas.microsoft.com/office/powerpoint/2010/main" val="1610483974"/>
              </p:ext>
            </p:extLst>
          </p:nvPr>
        </p:nvGraphicFramePr>
        <p:xfrm>
          <a:off x="304800" y="857255"/>
          <a:ext cx="3657600" cy="3428989"/>
        </p:xfrm>
        <a:graphic>
          <a:graphicData uri="http://schemas.openxmlformats.org/drawingml/2006/table">
            <a:tbl>
              <a:tblPr/>
              <a:tblGrid>
                <a:gridCol w="2837793">
                  <a:extLst>
                    <a:ext uri="{9D8B030D-6E8A-4147-A177-3AD203B41FA5}">
                      <a16:colId xmlns:a16="http://schemas.microsoft.com/office/drawing/2014/main" val="1372181022"/>
                    </a:ext>
                  </a:extLst>
                </a:gridCol>
                <a:gridCol w="819807">
                  <a:extLst>
                    <a:ext uri="{9D8B030D-6E8A-4147-A177-3AD203B41FA5}">
                      <a16:colId xmlns:a16="http://schemas.microsoft.com/office/drawing/2014/main" val="4253834253"/>
                    </a:ext>
                  </a:extLst>
                </a:gridCol>
              </a:tblGrid>
              <a:tr h="118241">
                <a:tc>
                  <a:txBody>
                    <a:bodyPr/>
                    <a:lstStyle/>
                    <a:p>
                      <a:pPr algn="ctr" fontAlgn="b"/>
                      <a:r>
                        <a:rPr lang="en-US" sz="700" b="1" i="0" u="none" strike="noStrike">
                          <a:solidFill>
                            <a:srgbClr val="000000"/>
                          </a:solidFill>
                          <a:effectLst/>
                          <a:latin typeface="Calibri" panose="020F0502020204030204" pitchFamily="34" charset="0"/>
                        </a:rPr>
                        <a:t>Isofrom</a:t>
                      </a:r>
                    </a:p>
                  </a:txBody>
                  <a:tcPr marL="5912" marR="5912" marT="5912" marB="0" anchor="b">
                    <a:lnL>
                      <a:noFill/>
                    </a:lnL>
                    <a:lnR>
                      <a:noFill/>
                    </a:lnR>
                    <a:lnT>
                      <a:noFill/>
                    </a:lnT>
                    <a:lnB>
                      <a:noFill/>
                    </a:lnB>
                  </a:tcPr>
                </a:tc>
                <a:tc>
                  <a:txBody>
                    <a:bodyPr/>
                    <a:lstStyle/>
                    <a:p>
                      <a:pPr algn="ctr" fontAlgn="b"/>
                      <a:r>
                        <a:rPr lang="en-US" sz="700" b="1" i="0" u="none" strike="noStrike">
                          <a:solidFill>
                            <a:srgbClr val="000000"/>
                          </a:solidFill>
                          <a:effectLst/>
                          <a:latin typeface="Calibri" panose="020F0502020204030204" pitchFamily="34" charset="0"/>
                        </a:rPr>
                        <a:t>transcript length</a:t>
                      </a:r>
                    </a:p>
                  </a:txBody>
                  <a:tcPr marL="5912" marR="5912" marT="5912" marB="0" anchor="b">
                    <a:lnL>
                      <a:noFill/>
                    </a:lnL>
                    <a:lnR>
                      <a:noFill/>
                    </a:lnR>
                    <a:lnT>
                      <a:noFill/>
                    </a:lnT>
                    <a:lnB>
                      <a:noFill/>
                    </a:lnB>
                  </a:tcPr>
                </a:tc>
                <a:extLst>
                  <a:ext uri="{0D108BD9-81ED-4DB2-BD59-A6C34878D82A}">
                    <a16:rowId xmlns:a16="http://schemas.microsoft.com/office/drawing/2014/main" val="471162071"/>
                  </a:ext>
                </a:extLst>
              </a:tr>
              <a:tr h="118241">
                <a:tc>
                  <a:txBody>
                    <a:bodyPr/>
                    <a:lstStyle/>
                    <a:p>
                      <a:pPr algn="ctr" fontAlgn="b"/>
                      <a:r>
                        <a:rPr lang="en-US" sz="700" b="0" i="0" u="none" strike="noStrike">
                          <a:solidFill>
                            <a:srgbClr val="000000"/>
                          </a:solidFill>
                          <a:effectLst/>
                          <a:latin typeface="Calibri" panose="020F0502020204030204" pitchFamily="34" charset="0"/>
                        </a:rPr>
                        <a:t>NM_000719.7_2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2960081735"/>
                  </a:ext>
                </a:extLst>
              </a:tr>
              <a:tr h="118241">
                <a:tc>
                  <a:txBody>
                    <a:bodyPr/>
                    <a:lstStyle/>
                    <a:p>
                      <a:pPr algn="ctr" fontAlgn="b"/>
                      <a:r>
                        <a:rPr lang="en-US" sz="700" b="0" i="0" u="none" strike="noStrike">
                          <a:solidFill>
                            <a:srgbClr val="000000"/>
                          </a:solidFill>
                          <a:effectLst/>
                          <a:latin typeface="Calibri" panose="020F0502020204030204" pitchFamily="34" charset="0"/>
                        </a:rPr>
                        <a:t>NM_001129827.2_2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13,888</a:t>
                      </a:r>
                    </a:p>
                  </a:txBody>
                  <a:tcPr marL="5912" marR="5912" marT="5912" marB="0" anchor="b">
                    <a:lnL>
                      <a:noFill/>
                    </a:lnL>
                    <a:lnR>
                      <a:noFill/>
                    </a:lnR>
                    <a:lnT>
                      <a:noFill/>
                    </a:lnT>
                    <a:lnB>
                      <a:noFill/>
                    </a:lnB>
                    <a:solidFill>
                      <a:srgbClr val="C69B1B"/>
                    </a:solidFill>
                  </a:tcPr>
                </a:tc>
                <a:extLst>
                  <a:ext uri="{0D108BD9-81ED-4DB2-BD59-A6C34878D82A}">
                    <a16:rowId xmlns:a16="http://schemas.microsoft.com/office/drawing/2014/main" val="3787681489"/>
                  </a:ext>
                </a:extLst>
              </a:tr>
              <a:tr h="118241">
                <a:tc>
                  <a:txBody>
                    <a:bodyPr/>
                    <a:lstStyle/>
                    <a:p>
                      <a:pPr algn="ctr" fontAlgn="b"/>
                      <a:r>
                        <a:rPr lang="en-US" sz="700" b="0" i="0" u="none" strike="noStrike">
                          <a:solidFill>
                            <a:srgbClr val="000000"/>
                          </a:solidFill>
                          <a:effectLst/>
                          <a:latin typeface="Calibri" panose="020F0502020204030204" pitchFamily="34" charset="0"/>
                        </a:rPr>
                        <a:t>NM_001129829.2_2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13,867</a:t>
                      </a:r>
                    </a:p>
                  </a:txBody>
                  <a:tcPr marL="5912" marR="5912" marT="5912" marB="0" anchor="b">
                    <a:lnL>
                      <a:noFill/>
                    </a:lnL>
                    <a:lnR>
                      <a:noFill/>
                    </a:lnR>
                    <a:lnT>
                      <a:noFill/>
                    </a:lnT>
                    <a:lnB>
                      <a:noFill/>
                    </a:lnB>
                    <a:solidFill>
                      <a:srgbClr val="C69B1B"/>
                    </a:solidFill>
                  </a:tcPr>
                </a:tc>
                <a:extLst>
                  <a:ext uri="{0D108BD9-81ED-4DB2-BD59-A6C34878D82A}">
                    <a16:rowId xmlns:a16="http://schemas.microsoft.com/office/drawing/2014/main" val="2491815819"/>
                  </a:ext>
                </a:extLst>
              </a:tr>
              <a:tr h="118241">
                <a:tc>
                  <a:txBody>
                    <a:bodyPr/>
                    <a:lstStyle/>
                    <a:p>
                      <a:pPr algn="ctr" fontAlgn="b"/>
                      <a:r>
                        <a:rPr lang="en-US" sz="700" b="0" i="0" u="none" strike="noStrike">
                          <a:solidFill>
                            <a:srgbClr val="000000"/>
                          </a:solidFill>
                          <a:effectLst/>
                          <a:latin typeface="Calibri" panose="020F0502020204030204" pitchFamily="34" charset="0"/>
                        </a:rPr>
                        <a:t>NM_001129830.3_2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13,849</a:t>
                      </a:r>
                    </a:p>
                  </a:txBody>
                  <a:tcPr marL="5912" marR="5912" marT="5912" marB="0" anchor="b">
                    <a:lnL>
                      <a:noFill/>
                    </a:lnL>
                    <a:lnR>
                      <a:noFill/>
                    </a:lnR>
                    <a:lnT>
                      <a:noFill/>
                    </a:lnT>
                    <a:lnB>
                      <a:noFill/>
                    </a:lnB>
                    <a:solidFill>
                      <a:srgbClr val="C69B1C"/>
                    </a:solidFill>
                  </a:tcPr>
                </a:tc>
                <a:extLst>
                  <a:ext uri="{0D108BD9-81ED-4DB2-BD59-A6C34878D82A}">
                    <a16:rowId xmlns:a16="http://schemas.microsoft.com/office/drawing/2014/main" val="1070753899"/>
                  </a:ext>
                </a:extLst>
              </a:tr>
              <a:tr h="118241">
                <a:tc>
                  <a:txBody>
                    <a:bodyPr/>
                    <a:lstStyle/>
                    <a:p>
                      <a:pPr algn="ctr" fontAlgn="b"/>
                      <a:r>
                        <a:rPr lang="en-US" sz="700" b="0" i="0" u="none" strike="noStrike">
                          <a:solidFill>
                            <a:srgbClr val="000000"/>
                          </a:solidFill>
                          <a:effectLst/>
                          <a:latin typeface="Calibri" panose="020F0502020204030204" pitchFamily="34" charset="0"/>
                        </a:rPr>
                        <a:t>NM_001129831.2_2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13,828</a:t>
                      </a:r>
                    </a:p>
                  </a:txBody>
                  <a:tcPr marL="5912" marR="5912" marT="5912" marB="0" anchor="b">
                    <a:lnL>
                      <a:noFill/>
                    </a:lnL>
                    <a:lnR>
                      <a:noFill/>
                    </a:lnR>
                    <a:lnT>
                      <a:noFill/>
                    </a:lnT>
                    <a:lnB>
                      <a:noFill/>
                    </a:lnB>
                    <a:solidFill>
                      <a:srgbClr val="C69C1C"/>
                    </a:solidFill>
                  </a:tcPr>
                </a:tc>
                <a:extLst>
                  <a:ext uri="{0D108BD9-81ED-4DB2-BD59-A6C34878D82A}">
                    <a16:rowId xmlns:a16="http://schemas.microsoft.com/office/drawing/2014/main" val="1531041417"/>
                  </a:ext>
                </a:extLst>
              </a:tr>
              <a:tr h="118241">
                <a:tc>
                  <a:txBody>
                    <a:bodyPr/>
                    <a:lstStyle/>
                    <a:p>
                      <a:pPr algn="ctr" fontAlgn="b"/>
                      <a:r>
                        <a:rPr lang="en-US" sz="700" b="0" i="0" u="none" strike="noStrike">
                          <a:solidFill>
                            <a:srgbClr val="000000"/>
                          </a:solidFill>
                          <a:effectLst/>
                          <a:latin typeface="Calibri" panose="020F0502020204030204" pitchFamily="34" charset="0"/>
                        </a:rPr>
                        <a:t>NM_001129832.2_2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13,804</a:t>
                      </a:r>
                    </a:p>
                  </a:txBody>
                  <a:tcPr marL="5912" marR="5912" marT="5912" marB="0" anchor="b">
                    <a:lnL>
                      <a:noFill/>
                    </a:lnL>
                    <a:lnR>
                      <a:noFill/>
                    </a:lnR>
                    <a:lnT>
                      <a:noFill/>
                    </a:lnT>
                    <a:lnB>
                      <a:noFill/>
                    </a:lnB>
                    <a:solidFill>
                      <a:srgbClr val="C69C1C"/>
                    </a:solidFill>
                  </a:tcPr>
                </a:tc>
                <a:extLst>
                  <a:ext uri="{0D108BD9-81ED-4DB2-BD59-A6C34878D82A}">
                    <a16:rowId xmlns:a16="http://schemas.microsoft.com/office/drawing/2014/main" val="1142472763"/>
                  </a:ext>
                </a:extLst>
              </a:tr>
              <a:tr h="118241">
                <a:tc>
                  <a:txBody>
                    <a:bodyPr/>
                    <a:lstStyle/>
                    <a:p>
                      <a:pPr algn="ctr" fontAlgn="b"/>
                      <a:r>
                        <a:rPr lang="en-US" sz="700" b="0" i="0" u="none" strike="noStrike">
                          <a:solidFill>
                            <a:srgbClr val="000000"/>
                          </a:solidFill>
                          <a:effectLst/>
                          <a:latin typeface="Calibri" panose="020F0502020204030204" pitchFamily="34" charset="0"/>
                        </a:rPr>
                        <a:t>NM_001129833.2_2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13,801</a:t>
                      </a:r>
                    </a:p>
                  </a:txBody>
                  <a:tcPr marL="5912" marR="5912" marT="5912" marB="0" anchor="b">
                    <a:lnL>
                      <a:noFill/>
                    </a:lnL>
                    <a:lnR>
                      <a:noFill/>
                    </a:lnR>
                    <a:lnT>
                      <a:noFill/>
                    </a:lnT>
                    <a:lnB>
                      <a:noFill/>
                    </a:lnB>
                    <a:solidFill>
                      <a:srgbClr val="C79C1C"/>
                    </a:solidFill>
                  </a:tcPr>
                </a:tc>
                <a:extLst>
                  <a:ext uri="{0D108BD9-81ED-4DB2-BD59-A6C34878D82A}">
                    <a16:rowId xmlns:a16="http://schemas.microsoft.com/office/drawing/2014/main" val="623569347"/>
                  </a:ext>
                </a:extLst>
              </a:tr>
              <a:tr h="118241">
                <a:tc>
                  <a:txBody>
                    <a:bodyPr/>
                    <a:lstStyle/>
                    <a:p>
                      <a:pPr algn="ctr" fontAlgn="b"/>
                      <a:r>
                        <a:rPr lang="en-US" sz="700" b="0" i="0" u="none" strike="noStrike">
                          <a:solidFill>
                            <a:srgbClr val="000000"/>
                          </a:solidFill>
                          <a:effectLst/>
                          <a:latin typeface="Calibri" panose="020F0502020204030204" pitchFamily="34" charset="0"/>
                        </a:rPr>
                        <a:t>NM_001129834.2_2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13,801</a:t>
                      </a:r>
                    </a:p>
                  </a:txBody>
                  <a:tcPr marL="5912" marR="5912" marT="5912" marB="0" anchor="b">
                    <a:lnL>
                      <a:noFill/>
                    </a:lnL>
                    <a:lnR>
                      <a:noFill/>
                    </a:lnR>
                    <a:lnT>
                      <a:noFill/>
                    </a:lnT>
                    <a:lnB>
                      <a:noFill/>
                    </a:lnB>
                    <a:solidFill>
                      <a:srgbClr val="C79C1C"/>
                    </a:solidFill>
                  </a:tcPr>
                </a:tc>
                <a:extLst>
                  <a:ext uri="{0D108BD9-81ED-4DB2-BD59-A6C34878D82A}">
                    <a16:rowId xmlns:a16="http://schemas.microsoft.com/office/drawing/2014/main" val="1552453606"/>
                  </a:ext>
                </a:extLst>
              </a:tr>
              <a:tr h="118241">
                <a:tc>
                  <a:txBody>
                    <a:bodyPr/>
                    <a:lstStyle/>
                    <a:p>
                      <a:pPr algn="ctr" fontAlgn="b"/>
                      <a:r>
                        <a:rPr lang="en-US" sz="700" b="0" i="0" u="none" strike="noStrike">
                          <a:solidFill>
                            <a:srgbClr val="000000"/>
                          </a:solidFill>
                          <a:effectLst/>
                          <a:latin typeface="Calibri" panose="020F0502020204030204" pitchFamily="34" charset="0"/>
                        </a:rPr>
                        <a:t>NM_001129835.2_2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13,801</a:t>
                      </a:r>
                    </a:p>
                  </a:txBody>
                  <a:tcPr marL="5912" marR="5912" marT="5912" marB="0" anchor="b">
                    <a:lnL>
                      <a:noFill/>
                    </a:lnL>
                    <a:lnR>
                      <a:noFill/>
                    </a:lnR>
                    <a:lnT>
                      <a:noFill/>
                    </a:lnT>
                    <a:lnB>
                      <a:noFill/>
                    </a:lnB>
                    <a:solidFill>
                      <a:srgbClr val="C79C1C"/>
                    </a:solidFill>
                  </a:tcPr>
                </a:tc>
                <a:extLst>
                  <a:ext uri="{0D108BD9-81ED-4DB2-BD59-A6C34878D82A}">
                    <a16:rowId xmlns:a16="http://schemas.microsoft.com/office/drawing/2014/main" val="1438620052"/>
                  </a:ext>
                </a:extLst>
              </a:tr>
              <a:tr h="118241">
                <a:tc>
                  <a:txBody>
                    <a:bodyPr/>
                    <a:lstStyle/>
                    <a:p>
                      <a:pPr algn="ctr" fontAlgn="b"/>
                      <a:r>
                        <a:rPr lang="en-US" sz="700" b="0" i="0" u="none" strike="noStrike">
                          <a:solidFill>
                            <a:srgbClr val="000000"/>
                          </a:solidFill>
                          <a:effectLst/>
                          <a:latin typeface="Calibri" panose="020F0502020204030204" pitchFamily="34" charset="0"/>
                        </a:rPr>
                        <a:t>NM_001129836.2_2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13,795</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3420855075"/>
                  </a:ext>
                </a:extLst>
              </a:tr>
              <a:tr h="118241">
                <a:tc>
                  <a:txBody>
                    <a:bodyPr/>
                    <a:lstStyle/>
                    <a:p>
                      <a:pPr algn="ctr" fontAlgn="b"/>
                      <a:r>
                        <a:rPr lang="en-US" sz="700" b="0" i="0" u="none" strike="noStrike">
                          <a:solidFill>
                            <a:srgbClr val="000000"/>
                          </a:solidFill>
                          <a:effectLst/>
                          <a:latin typeface="Calibri" panose="020F0502020204030204" pitchFamily="34" charset="0"/>
                        </a:rPr>
                        <a:t>NM_001129837.2_2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13,768</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3657383442"/>
                  </a:ext>
                </a:extLst>
              </a:tr>
              <a:tr h="118241">
                <a:tc>
                  <a:txBody>
                    <a:bodyPr/>
                    <a:lstStyle/>
                    <a:p>
                      <a:pPr algn="ctr" fontAlgn="b"/>
                      <a:r>
                        <a:rPr lang="en-US" sz="700" b="0" i="0" u="none" strike="noStrike">
                          <a:solidFill>
                            <a:srgbClr val="000000"/>
                          </a:solidFill>
                          <a:effectLst/>
                          <a:latin typeface="Calibri" panose="020F0502020204030204" pitchFamily="34" charset="0"/>
                        </a:rPr>
                        <a:t>NM_001129838.2_2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13,768</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884906802"/>
                  </a:ext>
                </a:extLst>
              </a:tr>
              <a:tr h="118241">
                <a:tc>
                  <a:txBody>
                    <a:bodyPr/>
                    <a:lstStyle/>
                    <a:p>
                      <a:pPr algn="ctr" fontAlgn="b"/>
                      <a:r>
                        <a:rPr lang="en-US" sz="700" b="0" i="0" u="none" strike="noStrike">
                          <a:solidFill>
                            <a:srgbClr val="000000"/>
                          </a:solidFill>
                          <a:effectLst/>
                          <a:latin typeface="Calibri" panose="020F0502020204030204" pitchFamily="34" charset="0"/>
                        </a:rPr>
                        <a:t>NM_001129839.2_2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13,762</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3367659295"/>
                  </a:ext>
                </a:extLst>
              </a:tr>
              <a:tr h="118241">
                <a:tc>
                  <a:txBody>
                    <a:bodyPr/>
                    <a:lstStyle/>
                    <a:p>
                      <a:pPr algn="ctr" fontAlgn="b"/>
                      <a:r>
                        <a:rPr lang="en-US" sz="700" b="0" i="0" u="none" strike="noStrike">
                          <a:solidFill>
                            <a:srgbClr val="000000"/>
                          </a:solidFill>
                          <a:effectLst/>
                          <a:latin typeface="Calibri" panose="020F0502020204030204" pitchFamily="34" charset="0"/>
                        </a:rPr>
                        <a:t>NM_001129840.2_2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2209104557"/>
                  </a:ext>
                </a:extLst>
              </a:tr>
              <a:tr h="118241">
                <a:tc>
                  <a:txBody>
                    <a:bodyPr/>
                    <a:lstStyle/>
                    <a:p>
                      <a:pPr algn="ctr" fontAlgn="b"/>
                      <a:r>
                        <a:rPr lang="en-US" sz="700" b="0" i="0" u="none" strike="noStrike">
                          <a:solidFill>
                            <a:srgbClr val="000000"/>
                          </a:solidFill>
                          <a:effectLst/>
                          <a:latin typeface="Calibri" panose="020F0502020204030204" pitchFamily="34" charset="0"/>
                        </a:rPr>
                        <a:t>NM_001129841.2_2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2102052280"/>
                  </a:ext>
                </a:extLst>
              </a:tr>
              <a:tr h="118241">
                <a:tc>
                  <a:txBody>
                    <a:bodyPr/>
                    <a:lstStyle/>
                    <a:p>
                      <a:pPr algn="ctr" fontAlgn="b"/>
                      <a:r>
                        <a:rPr lang="en-US" sz="700" b="0" i="0" u="none" strike="noStrike">
                          <a:solidFill>
                            <a:srgbClr val="000000"/>
                          </a:solidFill>
                          <a:effectLst/>
                          <a:latin typeface="Calibri" panose="020F0502020204030204" pitchFamily="34" charset="0"/>
                        </a:rPr>
                        <a:t>NM_001129842.2_2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3226057449"/>
                  </a:ext>
                </a:extLst>
              </a:tr>
              <a:tr h="118241">
                <a:tc>
                  <a:txBody>
                    <a:bodyPr/>
                    <a:lstStyle/>
                    <a:p>
                      <a:pPr algn="ctr" fontAlgn="b"/>
                      <a:r>
                        <a:rPr lang="en-US" sz="700" b="0" i="0" u="none" strike="noStrike">
                          <a:solidFill>
                            <a:srgbClr val="000000"/>
                          </a:solidFill>
                          <a:effectLst/>
                          <a:latin typeface="Calibri" panose="020F0502020204030204" pitchFamily="34" charset="0"/>
                        </a:rPr>
                        <a:t>NM_001129843.2_2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1777865254"/>
                  </a:ext>
                </a:extLst>
              </a:tr>
              <a:tr h="118241">
                <a:tc>
                  <a:txBody>
                    <a:bodyPr/>
                    <a:lstStyle/>
                    <a:p>
                      <a:pPr algn="ctr" fontAlgn="b"/>
                      <a:r>
                        <a:rPr lang="en-US" sz="700" b="0" i="0" u="none" strike="noStrike">
                          <a:solidFill>
                            <a:srgbClr val="000000"/>
                          </a:solidFill>
                          <a:effectLst/>
                          <a:latin typeface="Calibri" panose="020F0502020204030204" pitchFamily="34" charset="0"/>
                        </a:rPr>
                        <a:t>NM_001129844.2_2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13,735</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2175765835"/>
                  </a:ext>
                </a:extLst>
              </a:tr>
              <a:tr h="118241">
                <a:tc>
                  <a:txBody>
                    <a:bodyPr/>
                    <a:lstStyle/>
                    <a:p>
                      <a:pPr algn="ctr" fontAlgn="b"/>
                      <a:r>
                        <a:rPr lang="en-US" sz="700" b="0" i="0" u="none" strike="noStrike">
                          <a:solidFill>
                            <a:srgbClr val="000000"/>
                          </a:solidFill>
                          <a:effectLst/>
                          <a:latin typeface="Calibri" panose="020F0502020204030204" pitchFamily="34" charset="0"/>
                        </a:rPr>
                        <a:t>NM_001129846.2_2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13,711</a:t>
                      </a:r>
                    </a:p>
                  </a:txBody>
                  <a:tcPr marL="5912" marR="5912" marT="5912" marB="0" anchor="b">
                    <a:lnL>
                      <a:noFill/>
                    </a:lnL>
                    <a:lnR>
                      <a:noFill/>
                    </a:lnR>
                    <a:lnT>
                      <a:noFill/>
                    </a:lnT>
                    <a:lnB>
                      <a:noFill/>
                    </a:lnB>
                    <a:solidFill>
                      <a:srgbClr val="C79C1E"/>
                    </a:solidFill>
                  </a:tcPr>
                </a:tc>
                <a:extLst>
                  <a:ext uri="{0D108BD9-81ED-4DB2-BD59-A6C34878D82A}">
                    <a16:rowId xmlns:a16="http://schemas.microsoft.com/office/drawing/2014/main" val="563754820"/>
                  </a:ext>
                </a:extLst>
              </a:tr>
              <a:tr h="118241">
                <a:tc>
                  <a:txBody>
                    <a:bodyPr/>
                    <a:lstStyle/>
                    <a:p>
                      <a:pPr algn="ctr" fontAlgn="b"/>
                      <a:r>
                        <a:rPr lang="en-US" sz="700" b="0" i="0" u="none" strike="noStrike">
                          <a:solidFill>
                            <a:srgbClr val="000000"/>
                          </a:solidFill>
                          <a:effectLst/>
                          <a:latin typeface="Calibri" panose="020F0502020204030204" pitchFamily="34" charset="0"/>
                        </a:rPr>
                        <a:t>NM_001167623.2_2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13,744</a:t>
                      </a:r>
                    </a:p>
                  </a:txBody>
                  <a:tcPr marL="5912" marR="5912" marT="5912" marB="0" anchor="b">
                    <a:lnL>
                      <a:noFill/>
                    </a:lnL>
                    <a:lnR>
                      <a:noFill/>
                    </a:lnR>
                    <a:lnT>
                      <a:noFill/>
                    </a:lnT>
                    <a:lnB>
                      <a:noFill/>
                    </a:lnB>
                    <a:solidFill>
                      <a:srgbClr val="C79C1D"/>
                    </a:solidFill>
                  </a:tcPr>
                </a:tc>
                <a:extLst>
                  <a:ext uri="{0D108BD9-81ED-4DB2-BD59-A6C34878D82A}">
                    <a16:rowId xmlns:a16="http://schemas.microsoft.com/office/drawing/2014/main" val="4249940519"/>
                  </a:ext>
                </a:extLst>
              </a:tr>
              <a:tr h="118241">
                <a:tc>
                  <a:txBody>
                    <a:bodyPr/>
                    <a:lstStyle/>
                    <a:p>
                      <a:pPr algn="ctr" fontAlgn="b"/>
                      <a:r>
                        <a:rPr lang="en-US" sz="700" b="0" i="0" u="none" strike="noStrike">
                          <a:solidFill>
                            <a:srgbClr val="000000"/>
                          </a:solidFill>
                          <a:effectLst/>
                          <a:latin typeface="Calibri" panose="020F0502020204030204" pitchFamily="34" charset="0"/>
                        </a:rPr>
                        <a:t>NM_001167624.3_2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13,849</a:t>
                      </a:r>
                    </a:p>
                  </a:txBody>
                  <a:tcPr marL="5912" marR="5912" marT="5912" marB="0" anchor="b">
                    <a:lnL>
                      <a:noFill/>
                    </a:lnL>
                    <a:lnR>
                      <a:noFill/>
                    </a:lnR>
                    <a:lnT>
                      <a:noFill/>
                    </a:lnT>
                    <a:lnB>
                      <a:noFill/>
                    </a:lnB>
                    <a:solidFill>
                      <a:srgbClr val="C69B1C"/>
                    </a:solidFill>
                  </a:tcPr>
                </a:tc>
                <a:extLst>
                  <a:ext uri="{0D108BD9-81ED-4DB2-BD59-A6C34878D82A}">
                    <a16:rowId xmlns:a16="http://schemas.microsoft.com/office/drawing/2014/main" val="2711528656"/>
                  </a:ext>
                </a:extLst>
              </a:tr>
              <a:tr h="118241">
                <a:tc>
                  <a:txBody>
                    <a:bodyPr/>
                    <a:lstStyle/>
                    <a:p>
                      <a:pPr algn="ctr" fontAlgn="b"/>
                      <a:r>
                        <a:rPr lang="en-US" sz="700" b="0" i="0" u="none" strike="noStrike">
                          <a:solidFill>
                            <a:srgbClr val="000000"/>
                          </a:solidFill>
                          <a:effectLst/>
                          <a:latin typeface="Calibri" panose="020F0502020204030204" pitchFamily="34" charset="0"/>
                        </a:rPr>
                        <a:t>NM_001167625.2_2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13,924</a:t>
                      </a:r>
                    </a:p>
                  </a:txBody>
                  <a:tcPr marL="5912" marR="5912" marT="5912" marB="0" anchor="b">
                    <a:lnL>
                      <a:noFill/>
                    </a:lnL>
                    <a:lnR>
                      <a:noFill/>
                    </a:lnR>
                    <a:lnT>
                      <a:noFill/>
                    </a:lnT>
                    <a:lnB>
                      <a:noFill/>
                    </a:lnB>
                    <a:solidFill>
                      <a:srgbClr val="C69B1A"/>
                    </a:solidFill>
                  </a:tcPr>
                </a:tc>
                <a:extLst>
                  <a:ext uri="{0D108BD9-81ED-4DB2-BD59-A6C34878D82A}">
                    <a16:rowId xmlns:a16="http://schemas.microsoft.com/office/drawing/2014/main" val="1321204479"/>
                  </a:ext>
                </a:extLst>
              </a:tr>
              <a:tr h="118241">
                <a:tc>
                  <a:txBody>
                    <a:bodyPr/>
                    <a:lstStyle/>
                    <a:p>
                      <a:pPr algn="ctr" fontAlgn="b"/>
                      <a:r>
                        <a:rPr lang="en-US" sz="700" b="0" i="0" u="none" strike="noStrike">
                          <a:solidFill>
                            <a:srgbClr val="000000"/>
                          </a:solidFill>
                          <a:effectLst/>
                          <a:latin typeface="Calibri" panose="020F0502020204030204" pitchFamily="34" charset="0"/>
                        </a:rPr>
                        <a:t>NM_199460.4_2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13,993</a:t>
                      </a:r>
                    </a:p>
                  </a:txBody>
                  <a:tcPr marL="5912" marR="5912" marT="5912" marB="0" anchor="b">
                    <a:lnL>
                      <a:noFill/>
                    </a:lnL>
                    <a:lnR>
                      <a:noFill/>
                    </a:lnR>
                    <a:lnT>
                      <a:noFill/>
                    </a:lnT>
                    <a:lnB>
                      <a:noFill/>
                    </a:lnB>
                    <a:solidFill>
                      <a:srgbClr val="C69A19"/>
                    </a:solidFill>
                  </a:tcPr>
                </a:tc>
                <a:extLst>
                  <a:ext uri="{0D108BD9-81ED-4DB2-BD59-A6C34878D82A}">
                    <a16:rowId xmlns:a16="http://schemas.microsoft.com/office/drawing/2014/main" val="1954264151"/>
                  </a:ext>
                </a:extLst>
              </a:tr>
              <a:tr h="118241">
                <a:tc>
                  <a:txBody>
                    <a:bodyPr/>
                    <a:lstStyle/>
                    <a:p>
                      <a:pPr algn="ctr" fontAlgn="b"/>
                      <a:r>
                        <a:rPr lang="en-US" sz="700" b="0" i="0" u="none" strike="noStrike">
                          <a:solidFill>
                            <a:srgbClr val="000000"/>
                          </a:solidFill>
                          <a:effectLst/>
                          <a:latin typeface="Calibri" panose="020F0502020204030204" pitchFamily="34" charset="0"/>
                        </a:rPr>
                        <a:t>NR_045725.1_2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2,230</a:t>
                      </a:r>
                    </a:p>
                  </a:txBody>
                  <a:tcPr marL="5912" marR="5912" marT="5912" marB="0" anchor="b">
                    <a:lnL>
                      <a:noFill/>
                    </a:lnL>
                    <a:lnR>
                      <a:noFill/>
                    </a:lnR>
                    <a:lnT>
                      <a:noFill/>
                    </a:lnT>
                    <a:lnB>
                      <a:noFill/>
                    </a:lnB>
                    <a:solidFill>
                      <a:srgbClr val="F6EFDB"/>
                    </a:solidFill>
                  </a:tcPr>
                </a:tc>
                <a:extLst>
                  <a:ext uri="{0D108BD9-81ED-4DB2-BD59-A6C34878D82A}">
                    <a16:rowId xmlns:a16="http://schemas.microsoft.com/office/drawing/2014/main" val="402453506"/>
                  </a:ext>
                </a:extLst>
              </a:tr>
              <a:tr h="118241">
                <a:tc>
                  <a:txBody>
                    <a:bodyPr/>
                    <a:lstStyle/>
                    <a:p>
                      <a:pPr algn="ctr" fontAlgn="b"/>
                      <a:r>
                        <a:rPr lang="en-US" sz="700" b="0" i="0" u="none" strike="noStrike">
                          <a:solidFill>
                            <a:srgbClr val="000000"/>
                          </a:solidFill>
                          <a:effectLst/>
                          <a:latin typeface="Calibri" panose="020F0502020204030204" pitchFamily="34" charset="0"/>
                        </a:rPr>
                        <a:t>NR_046578.1_2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737</a:t>
                      </a:r>
                    </a:p>
                  </a:txBody>
                  <a:tcPr marL="5912" marR="5912" marT="5912" marB="0" anchor="b">
                    <a:lnL>
                      <a:noFill/>
                    </a:lnL>
                    <a:lnR>
                      <a:noFill/>
                    </a:lnR>
                    <a:lnT>
                      <a:noFill/>
                    </a:lnT>
                    <a:lnB>
                      <a:noFill/>
                    </a:lnB>
                    <a:solidFill>
                      <a:srgbClr val="FCFAF3"/>
                    </a:solidFill>
                  </a:tcPr>
                </a:tc>
                <a:extLst>
                  <a:ext uri="{0D108BD9-81ED-4DB2-BD59-A6C34878D82A}">
                    <a16:rowId xmlns:a16="http://schemas.microsoft.com/office/drawing/2014/main" val="1330049747"/>
                  </a:ext>
                </a:extLst>
              </a:tr>
              <a:tr h="118241">
                <a:tc>
                  <a:txBody>
                    <a:bodyPr/>
                    <a:lstStyle/>
                    <a:p>
                      <a:pPr algn="ctr" fontAlgn="b"/>
                      <a:r>
                        <a:rPr lang="en-US" sz="700" b="0" i="0" u="none" strike="noStrike">
                          <a:solidFill>
                            <a:srgbClr val="000000"/>
                          </a:solidFill>
                          <a:effectLst/>
                          <a:latin typeface="Calibri" panose="020F0502020204030204" pitchFamily="34" charset="0"/>
                        </a:rPr>
                        <a:t>NR_046579.1_2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609</a:t>
                      </a:r>
                    </a:p>
                  </a:txBody>
                  <a:tcPr marL="5912" marR="5912" marT="5912" marB="0" anchor="b">
                    <a:lnL>
                      <a:noFill/>
                    </a:lnL>
                    <a:lnR>
                      <a:noFill/>
                    </a:lnR>
                    <a:lnT>
                      <a:noFill/>
                    </a:lnT>
                    <a:lnB>
                      <a:noFill/>
                    </a:lnB>
                    <a:solidFill>
                      <a:srgbClr val="FDFBF5"/>
                    </a:solidFill>
                  </a:tcPr>
                </a:tc>
                <a:extLst>
                  <a:ext uri="{0D108BD9-81ED-4DB2-BD59-A6C34878D82A}">
                    <a16:rowId xmlns:a16="http://schemas.microsoft.com/office/drawing/2014/main" val="2059983252"/>
                  </a:ext>
                </a:extLst>
              </a:tr>
              <a:tr h="118241">
                <a:tc>
                  <a:txBody>
                    <a:bodyPr/>
                    <a:lstStyle/>
                    <a:p>
                      <a:pPr algn="ctr" fontAlgn="b"/>
                      <a:r>
                        <a:rPr lang="en-US" sz="700" b="0" i="0" u="none" strike="noStrike">
                          <a:solidFill>
                            <a:srgbClr val="000000"/>
                          </a:solidFill>
                          <a:effectLst/>
                          <a:latin typeface="Calibri" panose="020F0502020204030204" pitchFamily="34" charset="0"/>
                        </a:rPr>
                        <a:t>NR_046768.1_2</a:t>
                      </a:r>
                    </a:p>
                  </a:txBody>
                  <a:tcPr marL="5912" marR="5912" marT="5912"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589</a:t>
                      </a:r>
                    </a:p>
                  </a:txBody>
                  <a:tcPr marL="5912" marR="5912" marT="5912" marB="0" anchor="b">
                    <a:lnL>
                      <a:noFill/>
                    </a:lnL>
                    <a:lnR>
                      <a:noFill/>
                    </a:lnR>
                    <a:lnT>
                      <a:noFill/>
                    </a:lnT>
                    <a:lnB>
                      <a:noFill/>
                    </a:lnB>
                    <a:solidFill>
                      <a:srgbClr val="FDFBF6"/>
                    </a:solidFill>
                  </a:tcPr>
                </a:tc>
                <a:extLst>
                  <a:ext uri="{0D108BD9-81ED-4DB2-BD59-A6C34878D82A}">
                    <a16:rowId xmlns:a16="http://schemas.microsoft.com/office/drawing/2014/main" val="1661068383"/>
                  </a:ext>
                </a:extLst>
              </a:tr>
              <a:tr h="118241">
                <a:tc>
                  <a:txBody>
                    <a:bodyPr/>
                    <a:lstStyle/>
                    <a:p>
                      <a:pPr algn="ctr" fontAlgn="b"/>
                      <a:r>
                        <a:rPr lang="en-US" sz="700" b="0" i="0" u="none" strike="noStrike">
                          <a:solidFill>
                            <a:srgbClr val="000000"/>
                          </a:solidFill>
                          <a:effectLst/>
                          <a:latin typeface="Calibri" panose="020F0502020204030204" pitchFamily="34" charset="0"/>
                        </a:rPr>
                        <a:t>NR_046769.1_2</a:t>
                      </a:r>
                    </a:p>
                  </a:txBody>
                  <a:tcPr marL="5912" marR="5912" marT="5912"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panose="020F0502020204030204" pitchFamily="34" charset="0"/>
                        </a:rPr>
                        <a:t>430</a:t>
                      </a:r>
                    </a:p>
                  </a:txBody>
                  <a:tcPr marL="5912" marR="5912" marT="5912" marB="0" anchor="b">
                    <a:lnL>
                      <a:noFill/>
                    </a:lnL>
                    <a:lnR>
                      <a:noFill/>
                    </a:lnR>
                    <a:lnT>
                      <a:noFill/>
                    </a:lnT>
                    <a:lnB>
                      <a:noFill/>
                    </a:lnB>
                    <a:solidFill>
                      <a:srgbClr val="FEFCF8"/>
                    </a:solidFill>
                  </a:tcPr>
                </a:tc>
                <a:extLst>
                  <a:ext uri="{0D108BD9-81ED-4DB2-BD59-A6C34878D82A}">
                    <a16:rowId xmlns:a16="http://schemas.microsoft.com/office/drawing/2014/main" val="710346597"/>
                  </a:ext>
                </a:extLst>
              </a:tr>
            </a:tbl>
          </a:graphicData>
        </a:graphic>
      </p:graphicFrame>
      <p:graphicFrame>
        <p:nvGraphicFramePr>
          <p:cNvPr id="5" name="Table 4">
            <a:extLst>
              <a:ext uri="{FF2B5EF4-FFF2-40B4-BE49-F238E27FC236}">
                <a16:creationId xmlns:a16="http://schemas.microsoft.com/office/drawing/2014/main" id="{003B4B1C-CBB8-1A76-30C5-23C53D9BAE6D}"/>
              </a:ext>
            </a:extLst>
          </p:cNvPr>
          <p:cNvGraphicFramePr>
            <a:graphicFrameLocks noGrp="1"/>
          </p:cNvGraphicFramePr>
          <p:nvPr>
            <p:extLst>
              <p:ext uri="{D42A27DB-BD31-4B8C-83A1-F6EECF244321}">
                <p14:modId xmlns:p14="http://schemas.microsoft.com/office/powerpoint/2010/main" val="515200258"/>
              </p:ext>
            </p:extLst>
          </p:nvPr>
        </p:nvGraphicFramePr>
        <p:xfrm>
          <a:off x="4572000" y="672458"/>
          <a:ext cx="3119717" cy="3798582"/>
        </p:xfrm>
        <a:graphic>
          <a:graphicData uri="http://schemas.openxmlformats.org/drawingml/2006/table">
            <a:tbl>
              <a:tblPr/>
              <a:tblGrid>
                <a:gridCol w="2420470">
                  <a:extLst>
                    <a:ext uri="{9D8B030D-6E8A-4147-A177-3AD203B41FA5}">
                      <a16:colId xmlns:a16="http://schemas.microsoft.com/office/drawing/2014/main" val="1738571467"/>
                    </a:ext>
                  </a:extLst>
                </a:gridCol>
                <a:gridCol w="699247">
                  <a:extLst>
                    <a:ext uri="{9D8B030D-6E8A-4147-A177-3AD203B41FA5}">
                      <a16:colId xmlns:a16="http://schemas.microsoft.com/office/drawing/2014/main" val="1647612363"/>
                    </a:ext>
                  </a:extLst>
                </a:gridCol>
              </a:tblGrid>
              <a:tr h="100853">
                <a:tc>
                  <a:txBody>
                    <a:bodyPr/>
                    <a:lstStyle/>
                    <a:p>
                      <a:pPr algn="ctr" fontAlgn="b"/>
                      <a:r>
                        <a:rPr lang="en-US" sz="700" b="0" i="0" u="none" strike="noStrike">
                          <a:solidFill>
                            <a:srgbClr val="000000"/>
                          </a:solidFill>
                          <a:effectLst/>
                          <a:latin typeface="Calibri" panose="020F0502020204030204" pitchFamily="34" charset="0"/>
                        </a:rPr>
                        <a:t>XM_006719017.2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13,531</a:t>
                      </a:r>
                    </a:p>
                  </a:txBody>
                  <a:tcPr marL="5043" marR="5043" marT="5043" marB="0" anchor="b">
                    <a:lnL>
                      <a:noFill/>
                    </a:lnL>
                    <a:lnR>
                      <a:noFill/>
                    </a:lnR>
                    <a:lnT>
                      <a:noFill/>
                    </a:lnT>
                    <a:lnB>
                      <a:noFill/>
                    </a:lnB>
                    <a:solidFill>
                      <a:srgbClr val="C89E21"/>
                    </a:solidFill>
                  </a:tcPr>
                </a:tc>
                <a:extLst>
                  <a:ext uri="{0D108BD9-81ED-4DB2-BD59-A6C34878D82A}">
                    <a16:rowId xmlns:a16="http://schemas.microsoft.com/office/drawing/2014/main" val="822000991"/>
                  </a:ext>
                </a:extLst>
              </a:tr>
              <a:tr h="100853">
                <a:tc>
                  <a:txBody>
                    <a:bodyPr/>
                    <a:lstStyle/>
                    <a:p>
                      <a:pPr algn="ctr" fontAlgn="b"/>
                      <a:r>
                        <a:rPr lang="en-US" sz="700" b="0" i="0" u="none" strike="noStrike">
                          <a:solidFill>
                            <a:srgbClr val="000000"/>
                          </a:solidFill>
                          <a:effectLst/>
                          <a:latin typeface="Calibri" panose="020F0502020204030204" pitchFamily="34" charset="0"/>
                        </a:rPr>
                        <a:t>XM_011521020.2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13,606</a:t>
                      </a:r>
                    </a:p>
                  </a:txBody>
                  <a:tcPr marL="5043" marR="5043" marT="5043" marB="0" anchor="b">
                    <a:lnL>
                      <a:noFill/>
                    </a:lnL>
                    <a:lnR>
                      <a:noFill/>
                    </a:lnR>
                    <a:lnT>
                      <a:noFill/>
                    </a:lnT>
                    <a:lnB>
                      <a:noFill/>
                    </a:lnB>
                    <a:solidFill>
                      <a:srgbClr val="C79D20"/>
                    </a:solidFill>
                  </a:tcPr>
                </a:tc>
                <a:extLst>
                  <a:ext uri="{0D108BD9-81ED-4DB2-BD59-A6C34878D82A}">
                    <a16:rowId xmlns:a16="http://schemas.microsoft.com/office/drawing/2014/main" val="1521290726"/>
                  </a:ext>
                </a:extLst>
              </a:tr>
              <a:tr h="100853">
                <a:tc>
                  <a:txBody>
                    <a:bodyPr/>
                    <a:lstStyle/>
                    <a:p>
                      <a:pPr algn="ctr" fontAlgn="b"/>
                      <a:r>
                        <a:rPr lang="en-US" sz="700" b="0" i="0" u="none" strike="noStrike">
                          <a:solidFill>
                            <a:srgbClr val="000000"/>
                          </a:solidFill>
                          <a:effectLst/>
                          <a:latin typeface="Calibri" panose="020F0502020204030204" pitchFamily="34" charset="0"/>
                        </a:rPr>
                        <a:t>XM_011521023.3</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13,517</a:t>
                      </a:r>
                    </a:p>
                  </a:txBody>
                  <a:tcPr marL="5043" marR="5043" marT="5043" marB="0" anchor="b">
                    <a:lnL>
                      <a:noFill/>
                    </a:lnL>
                    <a:lnR>
                      <a:noFill/>
                    </a:lnR>
                    <a:lnT>
                      <a:noFill/>
                    </a:lnT>
                    <a:lnB>
                      <a:noFill/>
                    </a:lnB>
                    <a:solidFill>
                      <a:srgbClr val="C89E21"/>
                    </a:solidFill>
                  </a:tcPr>
                </a:tc>
                <a:extLst>
                  <a:ext uri="{0D108BD9-81ED-4DB2-BD59-A6C34878D82A}">
                    <a16:rowId xmlns:a16="http://schemas.microsoft.com/office/drawing/2014/main" val="2557274510"/>
                  </a:ext>
                </a:extLst>
              </a:tr>
              <a:tr h="100853">
                <a:tc>
                  <a:txBody>
                    <a:bodyPr/>
                    <a:lstStyle/>
                    <a:p>
                      <a:pPr algn="ctr" fontAlgn="b"/>
                      <a:r>
                        <a:rPr lang="en-US" sz="700" b="0" i="0" u="none" strike="noStrike">
                          <a:solidFill>
                            <a:srgbClr val="000000"/>
                          </a:solidFill>
                          <a:effectLst/>
                          <a:latin typeface="Calibri" panose="020F0502020204030204" pitchFamily="34" charset="0"/>
                        </a:rPr>
                        <a:t>XM_017019926.2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15,497</a:t>
                      </a:r>
                    </a:p>
                  </a:txBody>
                  <a:tcPr marL="5043" marR="5043" marT="5043" marB="0" anchor="b">
                    <a:lnL>
                      <a:noFill/>
                    </a:lnL>
                    <a:lnR>
                      <a:noFill/>
                    </a:lnR>
                    <a:lnT>
                      <a:noFill/>
                    </a:lnT>
                    <a:lnB>
                      <a:noFill/>
                    </a:lnB>
                    <a:solidFill>
                      <a:srgbClr val="BF8F00"/>
                    </a:solidFill>
                  </a:tcPr>
                </a:tc>
                <a:extLst>
                  <a:ext uri="{0D108BD9-81ED-4DB2-BD59-A6C34878D82A}">
                    <a16:rowId xmlns:a16="http://schemas.microsoft.com/office/drawing/2014/main" val="1320701312"/>
                  </a:ext>
                </a:extLst>
              </a:tr>
              <a:tr h="100853">
                <a:tc>
                  <a:txBody>
                    <a:bodyPr/>
                    <a:lstStyle/>
                    <a:p>
                      <a:pPr algn="ctr" fontAlgn="b"/>
                      <a:r>
                        <a:rPr lang="en-US" sz="700" b="0" i="0" u="none" strike="noStrike">
                          <a:solidFill>
                            <a:srgbClr val="000000"/>
                          </a:solidFill>
                          <a:effectLst/>
                          <a:latin typeface="Calibri" panose="020F0502020204030204" pitchFamily="34" charset="0"/>
                        </a:rPr>
                        <a:t>XM_017019927.2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15,392</a:t>
                      </a:r>
                    </a:p>
                  </a:txBody>
                  <a:tcPr marL="5043" marR="5043" marT="5043" marB="0" anchor="b">
                    <a:lnL>
                      <a:noFill/>
                    </a:lnL>
                    <a:lnR>
                      <a:noFill/>
                    </a:lnR>
                    <a:lnT>
                      <a:noFill/>
                    </a:lnT>
                    <a:lnB>
                      <a:noFill/>
                    </a:lnB>
                    <a:solidFill>
                      <a:srgbClr val="C09002"/>
                    </a:solidFill>
                  </a:tcPr>
                </a:tc>
                <a:extLst>
                  <a:ext uri="{0D108BD9-81ED-4DB2-BD59-A6C34878D82A}">
                    <a16:rowId xmlns:a16="http://schemas.microsoft.com/office/drawing/2014/main" val="344850436"/>
                  </a:ext>
                </a:extLst>
              </a:tr>
              <a:tr h="100853">
                <a:tc>
                  <a:txBody>
                    <a:bodyPr/>
                    <a:lstStyle/>
                    <a:p>
                      <a:pPr algn="ctr" fontAlgn="b"/>
                      <a:r>
                        <a:rPr lang="en-US" sz="700" b="0" i="0" u="none" strike="noStrike">
                          <a:solidFill>
                            <a:srgbClr val="000000"/>
                          </a:solidFill>
                          <a:effectLst/>
                          <a:latin typeface="Calibri" panose="020F0502020204030204" pitchFamily="34" charset="0"/>
                        </a:rPr>
                        <a:t>XM_017019928.2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15,179</a:t>
                      </a:r>
                    </a:p>
                  </a:txBody>
                  <a:tcPr marL="5043" marR="5043" marT="5043" marB="0" anchor="b">
                    <a:lnL>
                      <a:noFill/>
                    </a:lnL>
                    <a:lnR>
                      <a:noFill/>
                    </a:lnR>
                    <a:lnT>
                      <a:noFill/>
                    </a:lnT>
                    <a:lnB>
                      <a:noFill/>
                    </a:lnB>
                    <a:solidFill>
                      <a:srgbClr val="C19206"/>
                    </a:solidFill>
                  </a:tcPr>
                </a:tc>
                <a:extLst>
                  <a:ext uri="{0D108BD9-81ED-4DB2-BD59-A6C34878D82A}">
                    <a16:rowId xmlns:a16="http://schemas.microsoft.com/office/drawing/2014/main" val="2074789992"/>
                  </a:ext>
                </a:extLst>
              </a:tr>
              <a:tr h="100853">
                <a:tc>
                  <a:txBody>
                    <a:bodyPr/>
                    <a:lstStyle/>
                    <a:p>
                      <a:pPr algn="ctr" fontAlgn="b"/>
                      <a:r>
                        <a:rPr lang="en-US" sz="700" b="0" i="0" u="none" strike="noStrike">
                          <a:solidFill>
                            <a:srgbClr val="000000"/>
                          </a:solidFill>
                          <a:effectLst/>
                          <a:latin typeface="Calibri" panose="020F0502020204030204" pitchFamily="34" charset="0"/>
                        </a:rPr>
                        <a:t>XM_017019929.2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15,122</a:t>
                      </a:r>
                    </a:p>
                  </a:txBody>
                  <a:tcPr marL="5043" marR="5043" marT="5043" marB="0" anchor="b">
                    <a:lnL>
                      <a:noFill/>
                    </a:lnL>
                    <a:lnR>
                      <a:noFill/>
                    </a:lnR>
                    <a:lnT>
                      <a:noFill/>
                    </a:lnT>
                    <a:lnB>
                      <a:noFill/>
                    </a:lnB>
                    <a:solidFill>
                      <a:srgbClr val="C19207"/>
                    </a:solidFill>
                  </a:tcPr>
                </a:tc>
                <a:extLst>
                  <a:ext uri="{0D108BD9-81ED-4DB2-BD59-A6C34878D82A}">
                    <a16:rowId xmlns:a16="http://schemas.microsoft.com/office/drawing/2014/main" val="3546701135"/>
                  </a:ext>
                </a:extLst>
              </a:tr>
              <a:tr h="100853">
                <a:tc>
                  <a:txBody>
                    <a:bodyPr/>
                    <a:lstStyle/>
                    <a:p>
                      <a:pPr algn="ctr" fontAlgn="b"/>
                      <a:r>
                        <a:rPr lang="en-US" sz="700" b="0" i="0" u="none" strike="noStrike">
                          <a:solidFill>
                            <a:srgbClr val="000000"/>
                          </a:solidFill>
                          <a:effectLst/>
                          <a:latin typeface="Calibri" panose="020F0502020204030204" pitchFamily="34" charset="0"/>
                        </a:rPr>
                        <a:t>XM_017019930.2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8,375</a:t>
                      </a:r>
                    </a:p>
                  </a:txBody>
                  <a:tcPr marL="5043" marR="5043" marT="5043" marB="0" anchor="b">
                    <a:lnL>
                      <a:noFill/>
                    </a:lnL>
                    <a:lnR>
                      <a:noFill/>
                    </a:lnR>
                    <a:lnT>
                      <a:noFill/>
                    </a:lnT>
                    <a:lnB>
                      <a:noFill/>
                    </a:lnB>
                    <a:solidFill>
                      <a:srgbClr val="DDC376"/>
                    </a:solidFill>
                  </a:tcPr>
                </a:tc>
                <a:extLst>
                  <a:ext uri="{0D108BD9-81ED-4DB2-BD59-A6C34878D82A}">
                    <a16:rowId xmlns:a16="http://schemas.microsoft.com/office/drawing/2014/main" val="220190887"/>
                  </a:ext>
                </a:extLst>
              </a:tr>
              <a:tr h="100853">
                <a:tc>
                  <a:txBody>
                    <a:bodyPr/>
                    <a:lstStyle/>
                    <a:p>
                      <a:pPr algn="ctr" fontAlgn="b"/>
                      <a:r>
                        <a:rPr lang="en-US" sz="700" b="0" i="0" u="none" strike="noStrike">
                          <a:solidFill>
                            <a:srgbClr val="000000"/>
                          </a:solidFill>
                          <a:effectLst/>
                          <a:latin typeface="Calibri" panose="020F0502020204030204" pitchFamily="34" charset="0"/>
                        </a:rPr>
                        <a:t>XM_017019931.2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8,291</a:t>
                      </a:r>
                    </a:p>
                  </a:txBody>
                  <a:tcPr marL="5043" marR="5043" marT="5043" marB="0" anchor="b">
                    <a:lnL>
                      <a:noFill/>
                    </a:lnL>
                    <a:lnR>
                      <a:noFill/>
                    </a:lnR>
                    <a:lnT>
                      <a:noFill/>
                    </a:lnT>
                    <a:lnB>
                      <a:noFill/>
                    </a:lnB>
                    <a:solidFill>
                      <a:srgbClr val="DDC477"/>
                    </a:solidFill>
                  </a:tcPr>
                </a:tc>
                <a:extLst>
                  <a:ext uri="{0D108BD9-81ED-4DB2-BD59-A6C34878D82A}">
                    <a16:rowId xmlns:a16="http://schemas.microsoft.com/office/drawing/2014/main" val="1721708722"/>
                  </a:ext>
                </a:extLst>
              </a:tr>
              <a:tr h="100853">
                <a:tc>
                  <a:txBody>
                    <a:bodyPr/>
                    <a:lstStyle/>
                    <a:p>
                      <a:pPr algn="ctr" fontAlgn="b"/>
                      <a:r>
                        <a:rPr lang="en-US" sz="700" b="0" i="0" u="none" strike="noStrike">
                          <a:solidFill>
                            <a:srgbClr val="000000"/>
                          </a:solidFill>
                          <a:effectLst/>
                          <a:latin typeface="Calibri" panose="020F0502020204030204" pitchFamily="34" charset="0"/>
                        </a:rPr>
                        <a:t>XM_017019932.2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9,236</a:t>
                      </a:r>
                    </a:p>
                  </a:txBody>
                  <a:tcPr marL="5043" marR="5043" marT="5043" marB="0" anchor="b">
                    <a:lnL>
                      <a:noFill/>
                    </a:lnL>
                    <a:lnR>
                      <a:noFill/>
                    </a:lnR>
                    <a:lnT>
                      <a:noFill/>
                    </a:lnT>
                    <a:lnB>
                      <a:noFill/>
                    </a:lnB>
                    <a:solidFill>
                      <a:srgbClr val="D9BD68"/>
                    </a:solidFill>
                  </a:tcPr>
                </a:tc>
                <a:extLst>
                  <a:ext uri="{0D108BD9-81ED-4DB2-BD59-A6C34878D82A}">
                    <a16:rowId xmlns:a16="http://schemas.microsoft.com/office/drawing/2014/main" val="2276477085"/>
                  </a:ext>
                </a:extLst>
              </a:tr>
              <a:tr h="100853">
                <a:tc>
                  <a:txBody>
                    <a:bodyPr/>
                    <a:lstStyle/>
                    <a:p>
                      <a:pPr algn="ctr" fontAlgn="b"/>
                      <a:r>
                        <a:rPr lang="en-US" sz="700" b="0" i="0" u="none" strike="noStrike">
                          <a:solidFill>
                            <a:srgbClr val="000000"/>
                          </a:solidFill>
                          <a:effectLst/>
                          <a:latin typeface="Calibri" panose="020F0502020204030204" pitchFamily="34" charset="0"/>
                        </a:rPr>
                        <a:t>XM_017019933.2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8,180</a:t>
                      </a:r>
                    </a:p>
                  </a:txBody>
                  <a:tcPr marL="5043" marR="5043" marT="5043" marB="0" anchor="b">
                    <a:lnL>
                      <a:noFill/>
                    </a:lnL>
                    <a:lnR>
                      <a:noFill/>
                    </a:lnR>
                    <a:lnT>
                      <a:noFill/>
                    </a:lnT>
                    <a:lnB>
                      <a:noFill/>
                    </a:lnB>
                    <a:solidFill>
                      <a:srgbClr val="DEC479"/>
                    </a:solidFill>
                  </a:tcPr>
                </a:tc>
                <a:extLst>
                  <a:ext uri="{0D108BD9-81ED-4DB2-BD59-A6C34878D82A}">
                    <a16:rowId xmlns:a16="http://schemas.microsoft.com/office/drawing/2014/main" val="3761280042"/>
                  </a:ext>
                </a:extLst>
              </a:tr>
              <a:tr h="100853">
                <a:tc>
                  <a:txBody>
                    <a:bodyPr/>
                    <a:lstStyle/>
                    <a:p>
                      <a:pPr algn="ctr" fontAlgn="b"/>
                      <a:r>
                        <a:rPr lang="en-US" sz="700" b="0" i="0" u="none" strike="noStrike">
                          <a:solidFill>
                            <a:srgbClr val="000000"/>
                          </a:solidFill>
                          <a:effectLst/>
                          <a:latin typeface="Calibri" panose="020F0502020204030204" pitchFamily="34" charset="0"/>
                        </a:rPr>
                        <a:t>XM_017019934.2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8,171</a:t>
                      </a:r>
                    </a:p>
                  </a:txBody>
                  <a:tcPr marL="5043" marR="5043" marT="5043" marB="0" anchor="b">
                    <a:lnL>
                      <a:noFill/>
                    </a:lnL>
                    <a:lnR>
                      <a:noFill/>
                    </a:lnR>
                    <a:lnT>
                      <a:noFill/>
                    </a:lnT>
                    <a:lnB>
                      <a:noFill/>
                    </a:lnB>
                    <a:solidFill>
                      <a:srgbClr val="DEC479"/>
                    </a:solidFill>
                  </a:tcPr>
                </a:tc>
                <a:extLst>
                  <a:ext uri="{0D108BD9-81ED-4DB2-BD59-A6C34878D82A}">
                    <a16:rowId xmlns:a16="http://schemas.microsoft.com/office/drawing/2014/main" val="2165821675"/>
                  </a:ext>
                </a:extLst>
              </a:tr>
              <a:tr h="100853">
                <a:tc>
                  <a:txBody>
                    <a:bodyPr/>
                    <a:lstStyle/>
                    <a:p>
                      <a:pPr algn="ctr" fontAlgn="b"/>
                      <a:r>
                        <a:rPr lang="en-US" sz="700" b="0" i="0" u="none" strike="noStrike">
                          <a:solidFill>
                            <a:srgbClr val="000000"/>
                          </a:solidFill>
                          <a:effectLst/>
                          <a:latin typeface="Calibri" panose="020F0502020204030204" pitchFamily="34" charset="0"/>
                        </a:rPr>
                        <a:t>XM_017019935.2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14,918</a:t>
                      </a:r>
                    </a:p>
                  </a:txBody>
                  <a:tcPr marL="5043" marR="5043" marT="5043" marB="0" anchor="b">
                    <a:lnL>
                      <a:noFill/>
                    </a:lnL>
                    <a:lnR>
                      <a:noFill/>
                    </a:lnR>
                    <a:lnT>
                      <a:noFill/>
                    </a:lnT>
                    <a:lnB>
                      <a:noFill/>
                    </a:lnB>
                    <a:solidFill>
                      <a:srgbClr val="C2940A"/>
                    </a:solidFill>
                  </a:tcPr>
                </a:tc>
                <a:extLst>
                  <a:ext uri="{0D108BD9-81ED-4DB2-BD59-A6C34878D82A}">
                    <a16:rowId xmlns:a16="http://schemas.microsoft.com/office/drawing/2014/main" val="3109515498"/>
                  </a:ext>
                </a:extLst>
              </a:tr>
              <a:tr h="100853">
                <a:tc>
                  <a:txBody>
                    <a:bodyPr/>
                    <a:lstStyle/>
                    <a:p>
                      <a:pPr algn="ctr" fontAlgn="b"/>
                      <a:r>
                        <a:rPr lang="en-US" sz="700" b="0" i="0" u="none" strike="noStrike">
                          <a:solidFill>
                            <a:srgbClr val="000000"/>
                          </a:solidFill>
                          <a:effectLst/>
                          <a:latin typeface="Calibri" panose="020F0502020204030204" pitchFamily="34" charset="0"/>
                        </a:rPr>
                        <a:t>XM_017019936.2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8,153</a:t>
                      </a:r>
                    </a:p>
                  </a:txBody>
                  <a:tcPr marL="5043" marR="5043" marT="5043" marB="0" anchor="b">
                    <a:lnL>
                      <a:noFill/>
                    </a:lnL>
                    <a:lnR>
                      <a:noFill/>
                    </a:lnR>
                    <a:lnT>
                      <a:noFill/>
                    </a:lnT>
                    <a:lnB>
                      <a:noFill/>
                    </a:lnB>
                    <a:solidFill>
                      <a:srgbClr val="DEC579"/>
                    </a:solidFill>
                  </a:tcPr>
                </a:tc>
                <a:extLst>
                  <a:ext uri="{0D108BD9-81ED-4DB2-BD59-A6C34878D82A}">
                    <a16:rowId xmlns:a16="http://schemas.microsoft.com/office/drawing/2014/main" val="1204763527"/>
                  </a:ext>
                </a:extLst>
              </a:tr>
              <a:tr h="100853">
                <a:tc>
                  <a:txBody>
                    <a:bodyPr/>
                    <a:lstStyle/>
                    <a:p>
                      <a:pPr algn="ctr" fontAlgn="b"/>
                      <a:r>
                        <a:rPr lang="en-US" sz="700" b="0" i="0" u="none" strike="noStrike">
                          <a:solidFill>
                            <a:srgbClr val="000000"/>
                          </a:solidFill>
                          <a:effectLst/>
                          <a:latin typeface="Calibri" panose="020F0502020204030204" pitchFamily="34" charset="0"/>
                        </a:rPr>
                        <a:t>XM_017019937.2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8,153</a:t>
                      </a:r>
                    </a:p>
                  </a:txBody>
                  <a:tcPr marL="5043" marR="5043" marT="5043" marB="0" anchor="b">
                    <a:lnL>
                      <a:noFill/>
                    </a:lnL>
                    <a:lnR>
                      <a:noFill/>
                    </a:lnR>
                    <a:lnT>
                      <a:noFill/>
                    </a:lnT>
                    <a:lnB>
                      <a:noFill/>
                    </a:lnB>
                    <a:solidFill>
                      <a:srgbClr val="DEC579"/>
                    </a:solidFill>
                  </a:tcPr>
                </a:tc>
                <a:extLst>
                  <a:ext uri="{0D108BD9-81ED-4DB2-BD59-A6C34878D82A}">
                    <a16:rowId xmlns:a16="http://schemas.microsoft.com/office/drawing/2014/main" val="2766925948"/>
                  </a:ext>
                </a:extLst>
              </a:tr>
              <a:tr h="100853">
                <a:tc>
                  <a:txBody>
                    <a:bodyPr/>
                    <a:lstStyle/>
                    <a:p>
                      <a:pPr algn="ctr" fontAlgn="b"/>
                      <a:r>
                        <a:rPr lang="en-US" sz="700" b="0" i="0" u="none" strike="noStrike">
                          <a:solidFill>
                            <a:srgbClr val="000000"/>
                          </a:solidFill>
                          <a:effectLst/>
                          <a:latin typeface="Calibri" panose="020F0502020204030204" pitchFamily="34" charset="0"/>
                        </a:rPr>
                        <a:t>XM_017019938.2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8,153</a:t>
                      </a:r>
                    </a:p>
                  </a:txBody>
                  <a:tcPr marL="5043" marR="5043" marT="5043" marB="0" anchor="b">
                    <a:lnL>
                      <a:noFill/>
                    </a:lnL>
                    <a:lnR>
                      <a:noFill/>
                    </a:lnR>
                    <a:lnT>
                      <a:noFill/>
                    </a:lnT>
                    <a:lnB>
                      <a:noFill/>
                    </a:lnB>
                    <a:solidFill>
                      <a:srgbClr val="DEC579"/>
                    </a:solidFill>
                  </a:tcPr>
                </a:tc>
                <a:extLst>
                  <a:ext uri="{0D108BD9-81ED-4DB2-BD59-A6C34878D82A}">
                    <a16:rowId xmlns:a16="http://schemas.microsoft.com/office/drawing/2014/main" val="4045351708"/>
                  </a:ext>
                </a:extLst>
              </a:tr>
              <a:tr h="100853">
                <a:tc>
                  <a:txBody>
                    <a:bodyPr/>
                    <a:lstStyle/>
                    <a:p>
                      <a:pPr algn="ctr" fontAlgn="b"/>
                      <a:r>
                        <a:rPr lang="en-US" sz="700" b="0" i="0" u="none" strike="noStrike">
                          <a:solidFill>
                            <a:srgbClr val="000000"/>
                          </a:solidFill>
                          <a:effectLst/>
                          <a:latin typeface="Calibri" panose="020F0502020204030204" pitchFamily="34" charset="0"/>
                        </a:rPr>
                        <a:t>XM_017019939.2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8,147</a:t>
                      </a:r>
                    </a:p>
                  </a:txBody>
                  <a:tcPr marL="5043" marR="5043" marT="5043" marB="0" anchor="b">
                    <a:lnL>
                      <a:noFill/>
                    </a:lnL>
                    <a:lnR>
                      <a:noFill/>
                    </a:lnR>
                    <a:lnT>
                      <a:noFill/>
                    </a:lnT>
                    <a:lnB>
                      <a:noFill/>
                    </a:lnB>
                    <a:solidFill>
                      <a:srgbClr val="DEC579"/>
                    </a:solidFill>
                  </a:tcPr>
                </a:tc>
                <a:extLst>
                  <a:ext uri="{0D108BD9-81ED-4DB2-BD59-A6C34878D82A}">
                    <a16:rowId xmlns:a16="http://schemas.microsoft.com/office/drawing/2014/main" val="394886027"/>
                  </a:ext>
                </a:extLst>
              </a:tr>
              <a:tr h="100853">
                <a:tc>
                  <a:txBody>
                    <a:bodyPr/>
                    <a:lstStyle/>
                    <a:p>
                      <a:pPr algn="ctr" fontAlgn="b"/>
                      <a:r>
                        <a:rPr lang="en-US" sz="700" b="0" i="0" u="none" strike="noStrike">
                          <a:solidFill>
                            <a:srgbClr val="000000"/>
                          </a:solidFill>
                          <a:effectLst/>
                          <a:latin typeface="Calibri" panose="020F0502020204030204" pitchFamily="34" charset="0"/>
                        </a:rPr>
                        <a:t>XM_017019940.2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8,120</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1109416971"/>
                  </a:ext>
                </a:extLst>
              </a:tr>
              <a:tr h="100853">
                <a:tc>
                  <a:txBody>
                    <a:bodyPr/>
                    <a:lstStyle/>
                    <a:p>
                      <a:pPr algn="ctr" fontAlgn="b"/>
                      <a:r>
                        <a:rPr lang="en-US" sz="700" b="0" i="0" u="none" strike="noStrike">
                          <a:solidFill>
                            <a:srgbClr val="000000"/>
                          </a:solidFill>
                          <a:effectLst/>
                          <a:latin typeface="Calibri" panose="020F0502020204030204" pitchFamily="34" charset="0"/>
                        </a:rPr>
                        <a:t>XM_017019941.2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8,114</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4151429615"/>
                  </a:ext>
                </a:extLst>
              </a:tr>
              <a:tr h="100853">
                <a:tc>
                  <a:txBody>
                    <a:bodyPr/>
                    <a:lstStyle/>
                    <a:p>
                      <a:pPr algn="ctr" fontAlgn="b"/>
                      <a:r>
                        <a:rPr lang="en-US" sz="700" b="0" i="0" u="none" strike="noStrike">
                          <a:solidFill>
                            <a:srgbClr val="000000"/>
                          </a:solidFill>
                          <a:effectLst/>
                          <a:latin typeface="Calibri" panose="020F0502020204030204" pitchFamily="34" charset="0"/>
                        </a:rPr>
                        <a:t>XM_017019942.2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4060181280"/>
                  </a:ext>
                </a:extLst>
              </a:tr>
              <a:tr h="100853">
                <a:tc>
                  <a:txBody>
                    <a:bodyPr/>
                    <a:lstStyle/>
                    <a:p>
                      <a:pPr algn="ctr" fontAlgn="b"/>
                      <a:r>
                        <a:rPr lang="en-US" sz="700" b="0" i="0" u="none" strike="noStrike">
                          <a:solidFill>
                            <a:srgbClr val="000000"/>
                          </a:solidFill>
                          <a:effectLst/>
                          <a:latin typeface="Calibri" panose="020F0502020204030204" pitchFamily="34" charset="0"/>
                        </a:rPr>
                        <a:t>XM_017019943.2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305560052"/>
                  </a:ext>
                </a:extLst>
              </a:tr>
              <a:tr h="100853">
                <a:tc>
                  <a:txBody>
                    <a:bodyPr/>
                    <a:lstStyle/>
                    <a:p>
                      <a:pPr algn="ctr" fontAlgn="b"/>
                      <a:r>
                        <a:rPr lang="en-US" sz="700" b="0" i="0" u="none" strike="noStrike">
                          <a:solidFill>
                            <a:srgbClr val="000000"/>
                          </a:solidFill>
                          <a:effectLst/>
                          <a:latin typeface="Calibri" panose="020F0502020204030204" pitchFamily="34" charset="0"/>
                        </a:rPr>
                        <a:t>XM_017019944.2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2257322037"/>
                  </a:ext>
                </a:extLst>
              </a:tr>
              <a:tr h="100853">
                <a:tc>
                  <a:txBody>
                    <a:bodyPr/>
                    <a:lstStyle/>
                    <a:p>
                      <a:pPr algn="ctr" fontAlgn="b"/>
                      <a:r>
                        <a:rPr lang="en-US" sz="700" b="0" i="0" u="none" strike="noStrike">
                          <a:solidFill>
                            <a:srgbClr val="000000"/>
                          </a:solidFill>
                          <a:effectLst/>
                          <a:latin typeface="Calibri" panose="020F0502020204030204" pitchFamily="34" charset="0"/>
                        </a:rPr>
                        <a:t>XM_017019945.2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480534404"/>
                  </a:ext>
                </a:extLst>
              </a:tr>
              <a:tr h="100853">
                <a:tc>
                  <a:txBody>
                    <a:bodyPr/>
                    <a:lstStyle/>
                    <a:p>
                      <a:pPr algn="ctr" fontAlgn="b"/>
                      <a:r>
                        <a:rPr lang="en-US" sz="700" b="0" i="0" u="none" strike="noStrike">
                          <a:solidFill>
                            <a:srgbClr val="000000"/>
                          </a:solidFill>
                          <a:effectLst/>
                          <a:latin typeface="Calibri" panose="020F0502020204030204" pitchFamily="34" charset="0"/>
                        </a:rPr>
                        <a:t>XM_017019946.2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9,056</a:t>
                      </a:r>
                    </a:p>
                  </a:txBody>
                  <a:tcPr marL="5043" marR="5043" marT="5043" marB="0" anchor="b">
                    <a:lnL>
                      <a:noFill/>
                    </a:lnL>
                    <a:lnR>
                      <a:noFill/>
                    </a:lnR>
                    <a:lnT>
                      <a:noFill/>
                    </a:lnT>
                    <a:lnB>
                      <a:noFill/>
                    </a:lnB>
                    <a:solidFill>
                      <a:srgbClr val="DABE6A"/>
                    </a:solidFill>
                  </a:tcPr>
                </a:tc>
                <a:extLst>
                  <a:ext uri="{0D108BD9-81ED-4DB2-BD59-A6C34878D82A}">
                    <a16:rowId xmlns:a16="http://schemas.microsoft.com/office/drawing/2014/main" val="4232907504"/>
                  </a:ext>
                </a:extLst>
              </a:tr>
              <a:tr h="100853">
                <a:tc>
                  <a:txBody>
                    <a:bodyPr/>
                    <a:lstStyle/>
                    <a:p>
                      <a:pPr algn="ctr" fontAlgn="b"/>
                      <a:r>
                        <a:rPr lang="en-US" sz="700" b="0" i="0" u="none" strike="noStrike">
                          <a:solidFill>
                            <a:srgbClr val="000000"/>
                          </a:solidFill>
                          <a:effectLst/>
                          <a:latin typeface="Calibri" panose="020F0502020204030204" pitchFamily="34" charset="0"/>
                        </a:rPr>
                        <a:t>XM_017019947.2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2129525998"/>
                  </a:ext>
                </a:extLst>
              </a:tr>
              <a:tr h="100853">
                <a:tc>
                  <a:txBody>
                    <a:bodyPr/>
                    <a:lstStyle/>
                    <a:p>
                      <a:pPr algn="ctr" fontAlgn="b"/>
                      <a:r>
                        <a:rPr lang="en-US" sz="700" b="0" i="0" u="none" strike="noStrike">
                          <a:solidFill>
                            <a:srgbClr val="000000"/>
                          </a:solidFill>
                          <a:effectLst/>
                          <a:latin typeface="Calibri" panose="020F0502020204030204" pitchFamily="34" charset="0"/>
                        </a:rPr>
                        <a:t>XM_017019948.2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1325777116"/>
                  </a:ext>
                </a:extLst>
              </a:tr>
              <a:tr h="100853">
                <a:tc>
                  <a:txBody>
                    <a:bodyPr/>
                    <a:lstStyle/>
                    <a:p>
                      <a:pPr algn="ctr" fontAlgn="b"/>
                      <a:r>
                        <a:rPr lang="en-US" sz="700" b="0" i="0" u="none" strike="noStrike">
                          <a:solidFill>
                            <a:srgbClr val="000000"/>
                          </a:solidFill>
                          <a:effectLst/>
                          <a:latin typeface="Calibri" panose="020F0502020204030204" pitchFamily="34" charset="0"/>
                        </a:rPr>
                        <a:t>XM_017019949.2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8,096</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3495794455"/>
                  </a:ext>
                </a:extLst>
              </a:tr>
              <a:tr h="100853">
                <a:tc>
                  <a:txBody>
                    <a:bodyPr/>
                    <a:lstStyle/>
                    <a:p>
                      <a:pPr algn="ctr" fontAlgn="b"/>
                      <a:r>
                        <a:rPr lang="en-US" sz="700" b="0" i="0" u="none" strike="noStrike">
                          <a:solidFill>
                            <a:srgbClr val="000000"/>
                          </a:solidFill>
                          <a:effectLst/>
                          <a:latin typeface="Calibri" panose="020F0502020204030204" pitchFamily="34" charset="0"/>
                        </a:rPr>
                        <a:t>XM_017019950.2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8,090</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286778753"/>
                  </a:ext>
                </a:extLst>
              </a:tr>
              <a:tr h="100853">
                <a:tc>
                  <a:txBody>
                    <a:bodyPr/>
                    <a:lstStyle/>
                    <a:p>
                      <a:pPr algn="ctr" fontAlgn="b"/>
                      <a:r>
                        <a:rPr lang="en-US" sz="700" b="0" i="0" u="none" strike="noStrike">
                          <a:solidFill>
                            <a:srgbClr val="000000"/>
                          </a:solidFill>
                          <a:effectLst/>
                          <a:latin typeface="Calibri" panose="020F0502020204030204" pitchFamily="34" charset="0"/>
                        </a:rPr>
                        <a:t>XM_017019951.2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8,087</a:t>
                      </a:r>
                    </a:p>
                  </a:txBody>
                  <a:tcPr marL="5043" marR="5043" marT="5043" marB="0" anchor="b">
                    <a:lnL>
                      <a:noFill/>
                    </a:lnL>
                    <a:lnR>
                      <a:noFill/>
                    </a:lnR>
                    <a:lnT>
                      <a:noFill/>
                    </a:lnT>
                    <a:lnB>
                      <a:noFill/>
                    </a:lnB>
                    <a:solidFill>
                      <a:srgbClr val="DEC57A"/>
                    </a:solidFill>
                  </a:tcPr>
                </a:tc>
                <a:extLst>
                  <a:ext uri="{0D108BD9-81ED-4DB2-BD59-A6C34878D82A}">
                    <a16:rowId xmlns:a16="http://schemas.microsoft.com/office/drawing/2014/main" val="1662785067"/>
                  </a:ext>
                </a:extLst>
              </a:tr>
              <a:tr h="100853">
                <a:tc>
                  <a:txBody>
                    <a:bodyPr/>
                    <a:lstStyle/>
                    <a:p>
                      <a:pPr algn="ctr" fontAlgn="b"/>
                      <a:r>
                        <a:rPr lang="en-US" sz="700" b="0" i="0" u="none" strike="noStrike">
                          <a:solidFill>
                            <a:srgbClr val="000000"/>
                          </a:solidFill>
                          <a:effectLst/>
                          <a:latin typeface="Calibri" panose="020F0502020204030204" pitchFamily="34" charset="0"/>
                        </a:rPr>
                        <a:t>XM_017019952.2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8,063</a:t>
                      </a:r>
                    </a:p>
                  </a:txBody>
                  <a:tcPr marL="5043" marR="5043" marT="5043" marB="0" anchor="b">
                    <a:lnL>
                      <a:noFill/>
                    </a:lnL>
                    <a:lnR>
                      <a:noFill/>
                    </a:lnR>
                    <a:lnT>
                      <a:noFill/>
                    </a:lnT>
                    <a:lnB>
                      <a:noFill/>
                    </a:lnB>
                    <a:solidFill>
                      <a:srgbClr val="DEC57B"/>
                    </a:solidFill>
                  </a:tcPr>
                </a:tc>
                <a:extLst>
                  <a:ext uri="{0D108BD9-81ED-4DB2-BD59-A6C34878D82A}">
                    <a16:rowId xmlns:a16="http://schemas.microsoft.com/office/drawing/2014/main" val="2629926876"/>
                  </a:ext>
                </a:extLst>
              </a:tr>
              <a:tr h="100853">
                <a:tc>
                  <a:txBody>
                    <a:bodyPr/>
                    <a:lstStyle/>
                    <a:p>
                      <a:pPr algn="ctr" fontAlgn="b"/>
                      <a:r>
                        <a:rPr lang="en-US" sz="700" b="0" i="0" u="none" strike="noStrike">
                          <a:solidFill>
                            <a:srgbClr val="000000"/>
                          </a:solidFill>
                          <a:effectLst/>
                          <a:latin typeface="Calibri" panose="020F0502020204030204" pitchFamily="34" charset="0"/>
                        </a:rPr>
                        <a:t>XM_017019953.1</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13,531</a:t>
                      </a:r>
                    </a:p>
                  </a:txBody>
                  <a:tcPr marL="5043" marR="5043" marT="5043" marB="0" anchor="b">
                    <a:lnL>
                      <a:noFill/>
                    </a:lnL>
                    <a:lnR>
                      <a:noFill/>
                    </a:lnR>
                    <a:lnT>
                      <a:noFill/>
                    </a:lnT>
                    <a:lnB>
                      <a:noFill/>
                    </a:lnB>
                    <a:solidFill>
                      <a:srgbClr val="C89E21"/>
                    </a:solidFill>
                  </a:tcPr>
                </a:tc>
                <a:extLst>
                  <a:ext uri="{0D108BD9-81ED-4DB2-BD59-A6C34878D82A}">
                    <a16:rowId xmlns:a16="http://schemas.microsoft.com/office/drawing/2014/main" val="3759166932"/>
                  </a:ext>
                </a:extLst>
              </a:tr>
              <a:tr h="100853">
                <a:tc>
                  <a:txBody>
                    <a:bodyPr/>
                    <a:lstStyle/>
                    <a:p>
                      <a:pPr algn="ctr" fontAlgn="b"/>
                      <a:r>
                        <a:rPr lang="en-US" sz="700" b="0" i="0" u="none" strike="noStrike">
                          <a:solidFill>
                            <a:srgbClr val="000000"/>
                          </a:solidFill>
                          <a:effectLst/>
                          <a:latin typeface="Calibri" panose="020F0502020204030204" pitchFamily="34" charset="0"/>
                        </a:rPr>
                        <a:t>XM_017019954.1</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13,531</a:t>
                      </a:r>
                    </a:p>
                  </a:txBody>
                  <a:tcPr marL="5043" marR="5043" marT="5043" marB="0" anchor="b">
                    <a:lnL>
                      <a:noFill/>
                    </a:lnL>
                    <a:lnR>
                      <a:noFill/>
                    </a:lnR>
                    <a:lnT>
                      <a:noFill/>
                    </a:lnT>
                    <a:lnB>
                      <a:noFill/>
                    </a:lnB>
                    <a:solidFill>
                      <a:srgbClr val="C89E21"/>
                    </a:solidFill>
                  </a:tcPr>
                </a:tc>
                <a:extLst>
                  <a:ext uri="{0D108BD9-81ED-4DB2-BD59-A6C34878D82A}">
                    <a16:rowId xmlns:a16="http://schemas.microsoft.com/office/drawing/2014/main" val="1875263070"/>
                  </a:ext>
                </a:extLst>
              </a:tr>
              <a:tr h="100853">
                <a:tc>
                  <a:txBody>
                    <a:bodyPr/>
                    <a:lstStyle/>
                    <a:p>
                      <a:pPr algn="ctr" fontAlgn="b"/>
                      <a:r>
                        <a:rPr lang="en-US" sz="700" b="0" i="0" u="none" strike="noStrike">
                          <a:solidFill>
                            <a:srgbClr val="000000"/>
                          </a:solidFill>
                          <a:effectLst/>
                          <a:latin typeface="Calibri" panose="020F0502020204030204" pitchFamily="34" charset="0"/>
                        </a:rPr>
                        <a:t>XM_017019955.2</a:t>
                      </a:r>
                    </a:p>
                  </a:txBody>
                  <a:tcPr marL="5043" marR="5043" marT="5043"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14,918</a:t>
                      </a:r>
                    </a:p>
                  </a:txBody>
                  <a:tcPr marL="5043" marR="5043" marT="5043" marB="0" anchor="b">
                    <a:lnL>
                      <a:noFill/>
                    </a:lnL>
                    <a:lnR>
                      <a:noFill/>
                    </a:lnR>
                    <a:lnT>
                      <a:noFill/>
                    </a:lnT>
                    <a:lnB>
                      <a:noFill/>
                    </a:lnB>
                    <a:solidFill>
                      <a:srgbClr val="C2940A"/>
                    </a:solidFill>
                  </a:tcPr>
                </a:tc>
                <a:extLst>
                  <a:ext uri="{0D108BD9-81ED-4DB2-BD59-A6C34878D82A}">
                    <a16:rowId xmlns:a16="http://schemas.microsoft.com/office/drawing/2014/main" val="3314582936"/>
                  </a:ext>
                </a:extLst>
              </a:tr>
              <a:tr h="100853">
                <a:tc>
                  <a:txBody>
                    <a:bodyPr/>
                    <a:lstStyle/>
                    <a:p>
                      <a:pPr algn="ctr" fontAlgn="b"/>
                      <a:r>
                        <a:rPr lang="en-US" sz="700" b="0" i="0" u="none" strike="noStrike">
                          <a:solidFill>
                            <a:srgbClr val="000000"/>
                          </a:solidFill>
                          <a:effectLst/>
                          <a:latin typeface="Calibri" panose="020F0502020204030204" pitchFamily="34" charset="0"/>
                        </a:rPr>
                        <a:t>XR_001749433.1</a:t>
                      </a:r>
                    </a:p>
                  </a:txBody>
                  <a:tcPr marL="5043" marR="5043" marT="5043"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panose="020F0502020204030204" pitchFamily="34" charset="0"/>
                        </a:rPr>
                        <a:t>8,374</a:t>
                      </a:r>
                    </a:p>
                  </a:txBody>
                  <a:tcPr marL="5043" marR="5043" marT="5043" marB="0" anchor="b">
                    <a:lnL>
                      <a:noFill/>
                    </a:lnL>
                    <a:lnR>
                      <a:noFill/>
                    </a:lnR>
                    <a:lnT>
                      <a:noFill/>
                    </a:lnT>
                    <a:lnB>
                      <a:noFill/>
                    </a:lnB>
                    <a:solidFill>
                      <a:srgbClr val="DDC376"/>
                    </a:solidFill>
                  </a:tcPr>
                </a:tc>
                <a:extLst>
                  <a:ext uri="{0D108BD9-81ED-4DB2-BD59-A6C34878D82A}">
                    <a16:rowId xmlns:a16="http://schemas.microsoft.com/office/drawing/2014/main" val="3375414096"/>
                  </a:ext>
                </a:extLst>
              </a:tr>
            </a:tbl>
          </a:graphicData>
        </a:graphic>
      </p:graphicFrame>
    </p:spTree>
    <p:extLst>
      <p:ext uri="{BB962C8B-B14F-4D97-AF65-F5344CB8AC3E}">
        <p14:creationId xmlns:p14="http://schemas.microsoft.com/office/powerpoint/2010/main" val="21925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12</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ALIGNMENT</a:t>
            </a:r>
          </a:p>
        </p:txBody>
      </p:sp>
      <p:sp>
        <p:nvSpPr>
          <p:cNvPr id="5" name="TextBox 4">
            <a:extLst>
              <a:ext uri="{FF2B5EF4-FFF2-40B4-BE49-F238E27FC236}">
                <a16:creationId xmlns:a16="http://schemas.microsoft.com/office/drawing/2014/main" id="{166C7A9D-41FB-FD89-B1B6-89EBDADD2473}"/>
              </a:ext>
            </a:extLst>
          </p:cNvPr>
          <p:cNvSpPr txBox="1"/>
          <p:nvPr/>
        </p:nvSpPr>
        <p:spPr>
          <a:xfrm>
            <a:off x="228600" y="819150"/>
            <a:ext cx="2669192" cy="1400383"/>
          </a:xfrm>
          <a:prstGeom prst="rect">
            <a:avLst/>
          </a:prstGeom>
          <a:noFill/>
        </p:spPr>
        <p:txBody>
          <a:bodyPr wrap="none" rtlCol="0">
            <a:spAutoFit/>
          </a:bodyPr>
          <a:lstStyle/>
          <a:p>
            <a:r>
              <a:rPr lang="en-US" dirty="0"/>
              <a:t>Did three different alignments: </a:t>
            </a:r>
          </a:p>
          <a:p>
            <a:endParaRPr lang="en-US" dirty="0"/>
          </a:p>
          <a:p>
            <a:pPr marL="342900" indent="-342900">
              <a:buAutoNum type="arabicParenR"/>
            </a:pPr>
            <a:r>
              <a:rPr lang="en-US" dirty="0"/>
              <a:t>BLAT</a:t>
            </a:r>
          </a:p>
          <a:p>
            <a:pPr marL="342900" indent="-342900">
              <a:buAutoNum type="arabicParenR"/>
            </a:pPr>
            <a:r>
              <a:rPr lang="en-US" dirty="0"/>
              <a:t>Minimaps2</a:t>
            </a:r>
          </a:p>
          <a:p>
            <a:pPr marL="342900" indent="-342900">
              <a:buAutoNum type="arabicParenR"/>
            </a:pPr>
            <a:r>
              <a:rPr lang="en-US" dirty="0"/>
              <a:t>GMAP</a:t>
            </a:r>
          </a:p>
        </p:txBody>
      </p:sp>
    </p:spTree>
    <p:extLst>
      <p:ext uri="{BB962C8B-B14F-4D97-AF65-F5344CB8AC3E}">
        <p14:creationId xmlns:p14="http://schemas.microsoft.com/office/powerpoint/2010/main" val="184826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13</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BLAT ALIGNMENT (FIRST 100 READS FROM SAMPLE1)</a:t>
            </a:r>
          </a:p>
        </p:txBody>
      </p:sp>
      <p:pic>
        <p:nvPicPr>
          <p:cNvPr id="6" name="Picture 5">
            <a:extLst>
              <a:ext uri="{FF2B5EF4-FFF2-40B4-BE49-F238E27FC236}">
                <a16:creationId xmlns:a16="http://schemas.microsoft.com/office/drawing/2014/main" id="{68DEC1F5-3D25-4059-41C1-0891CE83E3C3}"/>
              </a:ext>
            </a:extLst>
          </p:cNvPr>
          <p:cNvPicPr>
            <a:picLocks noChangeAspect="1"/>
          </p:cNvPicPr>
          <p:nvPr/>
        </p:nvPicPr>
        <p:blipFill>
          <a:blip r:embed="rId2"/>
          <a:stretch>
            <a:fillRect/>
          </a:stretch>
        </p:blipFill>
        <p:spPr>
          <a:xfrm>
            <a:off x="1553917" y="465405"/>
            <a:ext cx="5905984" cy="4557460"/>
          </a:xfrm>
          <a:prstGeom prst="rect">
            <a:avLst/>
          </a:prstGeom>
        </p:spPr>
      </p:pic>
    </p:spTree>
    <p:extLst>
      <p:ext uri="{BB962C8B-B14F-4D97-AF65-F5344CB8AC3E}">
        <p14:creationId xmlns:p14="http://schemas.microsoft.com/office/powerpoint/2010/main" val="202629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14</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ALIGNMENT ISSUE #1 (BLAT)</a:t>
            </a:r>
          </a:p>
        </p:txBody>
      </p:sp>
      <p:pic>
        <p:nvPicPr>
          <p:cNvPr id="8" name="Picture 7">
            <a:extLst>
              <a:ext uri="{FF2B5EF4-FFF2-40B4-BE49-F238E27FC236}">
                <a16:creationId xmlns:a16="http://schemas.microsoft.com/office/drawing/2014/main" id="{8EDB4D02-1440-522E-C9AB-B5969EFF602A}"/>
              </a:ext>
            </a:extLst>
          </p:cNvPr>
          <p:cNvPicPr>
            <a:picLocks noChangeAspect="1"/>
          </p:cNvPicPr>
          <p:nvPr/>
        </p:nvPicPr>
        <p:blipFill>
          <a:blip r:embed="rId2"/>
          <a:stretch>
            <a:fillRect/>
          </a:stretch>
        </p:blipFill>
        <p:spPr>
          <a:xfrm>
            <a:off x="793488" y="514350"/>
            <a:ext cx="7557025" cy="3661559"/>
          </a:xfrm>
          <a:prstGeom prst="rect">
            <a:avLst/>
          </a:prstGeom>
        </p:spPr>
      </p:pic>
      <p:sp>
        <p:nvSpPr>
          <p:cNvPr id="9" name="TextBox 8">
            <a:extLst>
              <a:ext uri="{FF2B5EF4-FFF2-40B4-BE49-F238E27FC236}">
                <a16:creationId xmlns:a16="http://schemas.microsoft.com/office/drawing/2014/main" id="{DBC74609-F977-391E-31ED-41DE0DDB83D6}"/>
              </a:ext>
            </a:extLst>
          </p:cNvPr>
          <p:cNvSpPr txBox="1"/>
          <p:nvPr/>
        </p:nvSpPr>
        <p:spPr>
          <a:xfrm>
            <a:off x="814270" y="4309958"/>
            <a:ext cx="4931478" cy="353943"/>
          </a:xfrm>
          <a:prstGeom prst="rect">
            <a:avLst/>
          </a:prstGeom>
          <a:noFill/>
        </p:spPr>
        <p:txBody>
          <a:bodyPr wrap="none" rtlCol="0">
            <a:spAutoFit/>
          </a:bodyPr>
          <a:lstStyle/>
          <a:p>
            <a:r>
              <a:rPr lang="en-US" dirty="0"/>
              <a:t>BLAT exhibits a tendency to create </a:t>
            </a:r>
            <a:r>
              <a:rPr lang="en-US" dirty="0" err="1"/>
              <a:t>microexons</a:t>
            </a:r>
            <a:r>
              <a:rPr lang="en-US" dirty="0"/>
              <a:t> for this gene</a:t>
            </a:r>
          </a:p>
        </p:txBody>
      </p:sp>
    </p:spTree>
    <p:extLst>
      <p:ext uri="{BB962C8B-B14F-4D97-AF65-F5344CB8AC3E}">
        <p14:creationId xmlns:p14="http://schemas.microsoft.com/office/powerpoint/2010/main" val="112637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15</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ALIGNMENT ISSUE #2 (BLAT)</a:t>
            </a:r>
          </a:p>
        </p:txBody>
      </p:sp>
      <p:sp>
        <p:nvSpPr>
          <p:cNvPr id="9" name="TextBox 8">
            <a:extLst>
              <a:ext uri="{FF2B5EF4-FFF2-40B4-BE49-F238E27FC236}">
                <a16:creationId xmlns:a16="http://schemas.microsoft.com/office/drawing/2014/main" id="{DBC74609-F977-391E-31ED-41DE0DDB83D6}"/>
              </a:ext>
            </a:extLst>
          </p:cNvPr>
          <p:cNvSpPr txBox="1"/>
          <p:nvPr/>
        </p:nvSpPr>
        <p:spPr>
          <a:xfrm>
            <a:off x="838200" y="4393424"/>
            <a:ext cx="7507440" cy="353943"/>
          </a:xfrm>
          <a:prstGeom prst="rect">
            <a:avLst/>
          </a:prstGeom>
          <a:noFill/>
        </p:spPr>
        <p:txBody>
          <a:bodyPr wrap="none" rtlCol="0">
            <a:spAutoFit/>
          </a:bodyPr>
          <a:lstStyle/>
          <a:p>
            <a:r>
              <a:rPr lang="en-US" dirty="0"/>
              <a:t>Second, there is an alternative 3’ site on this exon, and the alignments don’t get it always right</a:t>
            </a:r>
          </a:p>
        </p:txBody>
      </p:sp>
      <p:pic>
        <p:nvPicPr>
          <p:cNvPr id="5" name="Picture 4">
            <a:extLst>
              <a:ext uri="{FF2B5EF4-FFF2-40B4-BE49-F238E27FC236}">
                <a16:creationId xmlns:a16="http://schemas.microsoft.com/office/drawing/2014/main" id="{7D55F1AF-A174-4E0D-1521-5678F6AE784A}"/>
              </a:ext>
            </a:extLst>
          </p:cNvPr>
          <p:cNvPicPr>
            <a:picLocks noChangeAspect="1"/>
          </p:cNvPicPr>
          <p:nvPr/>
        </p:nvPicPr>
        <p:blipFill>
          <a:blip r:embed="rId2"/>
          <a:stretch>
            <a:fillRect/>
          </a:stretch>
        </p:blipFill>
        <p:spPr>
          <a:xfrm>
            <a:off x="793488" y="514350"/>
            <a:ext cx="7557025" cy="3890331"/>
          </a:xfrm>
          <a:prstGeom prst="rect">
            <a:avLst/>
          </a:prstGeom>
        </p:spPr>
      </p:pic>
    </p:spTree>
    <p:extLst>
      <p:ext uri="{BB962C8B-B14F-4D97-AF65-F5344CB8AC3E}">
        <p14:creationId xmlns:p14="http://schemas.microsoft.com/office/powerpoint/2010/main" val="338665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16</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ALIGNMENT ISSUE #2 (MINIMAP2)</a:t>
            </a:r>
          </a:p>
        </p:txBody>
      </p:sp>
      <p:sp>
        <p:nvSpPr>
          <p:cNvPr id="9" name="TextBox 8">
            <a:extLst>
              <a:ext uri="{FF2B5EF4-FFF2-40B4-BE49-F238E27FC236}">
                <a16:creationId xmlns:a16="http://schemas.microsoft.com/office/drawing/2014/main" id="{DBC74609-F977-391E-31ED-41DE0DDB83D6}"/>
              </a:ext>
            </a:extLst>
          </p:cNvPr>
          <p:cNvSpPr txBox="1"/>
          <p:nvPr/>
        </p:nvSpPr>
        <p:spPr>
          <a:xfrm>
            <a:off x="731012" y="4680239"/>
            <a:ext cx="7847085" cy="353943"/>
          </a:xfrm>
          <a:prstGeom prst="rect">
            <a:avLst/>
          </a:prstGeom>
          <a:noFill/>
        </p:spPr>
        <p:txBody>
          <a:bodyPr wrap="none" rtlCol="0">
            <a:spAutoFit/>
          </a:bodyPr>
          <a:lstStyle/>
          <a:p>
            <a:r>
              <a:rPr lang="en-US" dirty="0"/>
              <a:t>Same issue with </a:t>
            </a:r>
            <a:r>
              <a:rPr lang="en-US" dirty="0" err="1"/>
              <a:t>Minimap</a:t>
            </a:r>
            <a:r>
              <a:rPr lang="en-US" dirty="0"/>
              <a:t> (though </a:t>
            </a:r>
            <a:r>
              <a:rPr lang="en-US" dirty="0" err="1"/>
              <a:t>Minimap</a:t>
            </a:r>
            <a:r>
              <a:rPr lang="en-US" dirty="0"/>
              <a:t> does not create spurious </a:t>
            </a:r>
            <a:r>
              <a:rPr lang="en-US" dirty="0" err="1"/>
              <a:t>microexons</a:t>
            </a:r>
            <a:r>
              <a:rPr lang="en-US" dirty="0"/>
              <a:t>, which is a plus)</a:t>
            </a:r>
          </a:p>
        </p:txBody>
      </p:sp>
      <p:pic>
        <p:nvPicPr>
          <p:cNvPr id="6" name="Picture 5">
            <a:extLst>
              <a:ext uri="{FF2B5EF4-FFF2-40B4-BE49-F238E27FC236}">
                <a16:creationId xmlns:a16="http://schemas.microsoft.com/office/drawing/2014/main" id="{73271CF5-1EEA-EA57-B2A1-C728CEEF1EC7}"/>
              </a:ext>
            </a:extLst>
          </p:cNvPr>
          <p:cNvPicPr>
            <a:picLocks noChangeAspect="1"/>
          </p:cNvPicPr>
          <p:nvPr/>
        </p:nvPicPr>
        <p:blipFill>
          <a:blip r:embed="rId2"/>
          <a:stretch>
            <a:fillRect/>
          </a:stretch>
        </p:blipFill>
        <p:spPr>
          <a:xfrm>
            <a:off x="1750468" y="446337"/>
            <a:ext cx="5643065" cy="4250826"/>
          </a:xfrm>
          <a:prstGeom prst="rect">
            <a:avLst/>
          </a:prstGeom>
        </p:spPr>
      </p:pic>
    </p:spTree>
    <p:extLst>
      <p:ext uri="{BB962C8B-B14F-4D97-AF65-F5344CB8AC3E}">
        <p14:creationId xmlns:p14="http://schemas.microsoft.com/office/powerpoint/2010/main" val="232467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17</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ALIGNMENT ISSUE #2 (GMAP)</a:t>
            </a:r>
          </a:p>
        </p:txBody>
      </p:sp>
      <p:pic>
        <p:nvPicPr>
          <p:cNvPr id="8" name="Picture 7">
            <a:extLst>
              <a:ext uri="{FF2B5EF4-FFF2-40B4-BE49-F238E27FC236}">
                <a16:creationId xmlns:a16="http://schemas.microsoft.com/office/drawing/2014/main" id="{D50B1F25-3272-620E-B972-64A0EC726732}"/>
              </a:ext>
            </a:extLst>
          </p:cNvPr>
          <p:cNvPicPr>
            <a:picLocks noChangeAspect="1"/>
          </p:cNvPicPr>
          <p:nvPr/>
        </p:nvPicPr>
        <p:blipFill>
          <a:blip r:embed="rId2"/>
          <a:stretch>
            <a:fillRect/>
          </a:stretch>
        </p:blipFill>
        <p:spPr>
          <a:xfrm>
            <a:off x="1118395" y="479200"/>
            <a:ext cx="6907210" cy="4538391"/>
          </a:xfrm>
          <a:prstGeom prst="rect">
            <a:avLst/>
          </a:prstGeom>
        </p:spPr>
      </p:pic>
    </p:spTree>
    <p:extLst>
      <p:ext uri="{BB962C8B-B14F-4D97-AF65-F5344CB8AC3E}">
        <p14:creationId xmlns:p14="http://schemas.microsoft.com/office/powerpoint/2010/main" val="74025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18</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QUANTIFICATION SUMMARY:</a:t>
            </a:r>
          </a:p>
        </p:txBody>
      </p:sp>
      <p:graphicFrame>
        <p:nvGraphicFramePr>
          <p:cNvPr id="5" name="Table 4">
            <a:extLst>
              <a:ext uri="{FF2B5EF4-FFF2-40B4-BE49-F238E27FC236}">
                <a16:creationId xmlns:a16="http://schemas.microsoft.com/office/drawing/2014/main" id="{CE12B340-319A-BAE2-1083-FE7A81452973}"/>
              </a:ext>
            </a:extLst>
          </p:cNvPr>
          <p:cNvGraphicFramePr>
            <a:graphicFrameLocks noGrp="1"/>
          </p:cNvGraphicFramePr>
          <p:nvPr>
            <p:extLst>
              <p:ext uri="{D42A27DB-BD31-4B8C-83A1-F6EECF244321}">
                <p14:modId xmlns:p14="http://schemas.microsoft.com/office/powerpoint/2010/main" val="1691054108"/>
              </p:ext>
            </p:extLst>
          </p:nvPr>
        </p:nvGraphicFramePr>
        <p:xfrm>
          <a:off x="228600" y="498436"/>
          <a:ext cx="8741384" cy="4435514"/>
        </p:xfrm>
        <a:graphic>
          <a:graphicData uri="http://schemas.openxmlformats.org/drawingml/2006/table">
            <a:tbl>
              <a:tblPr/>
              <a:tblGrid>
                <a:gridCol w="604547">
                  <a:extLst>
                    <a:ext uri="{9D8B030D-6E8A-4147-A177-3AD203B41FA5}">
                      <a16:colId xmlns:a16="http://schemas.microsoft.com/office/drawing/2014/main" val="673005551"/>
                    </a:ext>
                  </a:extLst>
                </a:gridCol>
                <a:gridCol w="362729">
                  <a:extLst>
                    <a:ext uri="{9D8B030D-6E8A-4147-A177-3AD203B41FA5}">
                      <a16:colId xmlns:a16="http://schemas.microsoft.com/office/drawing/2014/main" val="603998273"/>
                    </a:ext>
                  </a:extLst>
                </a:gridCol>
                <a:gridCol w="362729">
                  <a:extLst>
                    <a:ext uri="{9D8B030D-6E8A-4147-A177-3AD203B41FA5}">
                      <a16:colId xmlns:a16="http://schemas.microsoft.com/office/drawing/2014/main" val="4009330471"/>
                    </a:ext>
                  </a:extLst>
                </a:gridCol>
                <a:gridCol w="1239323">
                  <a:extLst>
                    <a:ext uri="{9D8B030D-6E8A-4147-A177-3AD203B41FA5}">
                      <a16:colId xmlns:a16="http://schemas.microsoft.com/office/drawing/2014/main" val="2012689829"/>
                    </a:ext>
                  </a:extLst>
                </a:gridCol>
                <a:gridCol w="685784">
                  <a:extLst>
                    <a:ext uri="{9D8B030D-6E8A-4147-A177-3AD203B41FA5}">
                      <a16:colId xmlns:a16="http://schemas.microsoft.com/office/drawing/2014/main" val="1668715451"/>
                    </a:ext>
                  </a:extLst>
                </a:gridCol>
                <a:gridCol w="685784">
                  <a:extLst>
                    <a:ext uri="{9D8B030D-6E8A-4147-A177-3AD203B41FA5}">
                      <a16:colId xmlns:a16="http://schemas.microsoft.com/office/drawing/2014/main" val="599718360"/>
                    </a:ext>
                  </a:extLst>
                </a:gridCol>
                <a:gridCol w="685784">
                  <a:extLst>
                    <a:ext uri="{9D8B030D-6E8A-4147-A177-3AD203B41FA5}">
                      <a16:colId xmlns:a16="http://schemas.microsoft.com/office/drawing/2014/main" val="3731185142"/>
                    </a:ext>
                  </a:extLst>
                </a:gridCol>
                <a:gridCol w="685784">
                  <a:extLst>
                    <a:ext uri="{9D8B030D-6E8A-4147-A177-3AD203B41FA5}">
                      <a16:colId xmlns:a16="http://schemas.microsoft.com/office/drawing/2014/main" val="2207379998"/>
                    </a:ext>
                  </a:extLst>
                </a:gridCol>
                <a:gridCol w="685784">
                  <a:extLst>
                    <a:ext uri="{9D8B030D-6E8A-4147-A177-3AD203B41FA5}">
                      <a16:colId xmlns:a16="http://schemas.microsoft.com/office/drawing/2014/main" val="3282692789"/>
                    </a:ext>
                  </a:extLst>
                </a:gridCol>
                <a:gridCol w="685784">
                  <a:extLst>
                    <a:ext uri="{9D8B030D-6E8A-4147-A177-3AD203B41FA5}">
                      <a16:colId xmlns:a16="http://schemas.microsoft.com/office/drawing/2014/main" val="188232362"/>
                    </a:ext>
                  </a:extLst>
                </a:gridCol>
                <a:gridCol w="685784">
                  <a:extLst>
                    <a:ext uri="{9D8B030D-6E8A-4147-A177-3AD203B41FA5}">
                      <a16:colId xmlns:a16="http://schemas.microsoft.com/office/drawing/2014/main" val="1182188795"/>
                    </a:ext>
                  </a:extLst>
                </a:gridCol>
                <a:gridCol w="685784">
                  <a:extLst>
                    <a:ext uri="{9D8B030D-6E8A-4147-A177-3AD203B41FA5}">
                      <a16:colId xmlns:a16="http://schemas.microsoft.com/office/drawing/2014/main" val="3694016571"/>
                    </a:ext>
                  </a:extLst>
                </a:gridCol>
                <a:gridCol w="685784">
                  <a:extLst>
                    <a:ext uri="{9D8B030D-6E8A-4147-A177-3AD203B41FA5}">
                      <a16:colId xmlns:a16="http://schemas.microsoft.com/office/drawing/2014/main" val="1770120279"/>
                    </a:ext>
                  </a:extLst>
                </a:gridCol>
              </a:tblGrid>
              <a:tr h="128112">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US" sz="800" b="1" i="0" u="none" strike="noStrike">
                          <a:solidFill>
                            <a:srgbClr val="000000"/>
                          </a:solidFill>
                          <a:effectLst/>
                          <a:latin typeface="Calibri" panose="020F0502020204030204" pitchFamily="34" charset="0"/>
                        </a:rPr>
                        <a:t>Assigned reads</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2788017"/>
                  </a:ext>
                </a:extLst>
              </a:tr>
              <a:tr h="122012">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800" b="1" i="0" u="none" strike="noStrike">
                          <a:solidFill>
                            <a:srgbClr val="000000"/>
                          </a:solidFill>
                          <a:effectLst/>
                          <a:latin typeface="Calibri" panose="020F0502020204030204" pitchFamily="34" charset="0"/>
                        </a:rPr>
                        <a:t>GMAP</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BLAT</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Minimap2</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5185030"/>
                  </a:ext>
                </a:extLst>
              </a:tr>
              <a:tr h="122012">
                <a:tc>
                  <a:txBody>
                    <a:bodyPr/>
                    <a:lstStyle/>
                    <a:p>
                      <a:pPr algn="ctr" fontAlgn="b"/>
                      <a:r>
                        <a:rPr lang="en-US" sz="800" b="1" i="0" u="none" strike="noStrike">
                          <a:solidFill>
                            <a:srgbClr val="000000"/>
                          </a:solidFill>
                          <a:effectLst/>
                          <a:latin typeface="Calibri" panose="020F0502020204030204" pitchFamily="34" charset="0"/>
                        </a:rPr>
                        <a:t>Total reads:</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564,660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2021-12-08-RefSeq</a:t>
                      </a: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2021-12-08-RefSeq</a:t>
                      </a: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2021-12-08-RefSeq</a:t>
                      </a: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112549"/>
                  </a:ext>
                </a:extLst>
              </a:tr>
              <a:tr h="122012">
                <a:tc>
                  <a:txBody>
                    <a:bodyPr/>
                    <a:lstStyle/>
                    <a:p>
                      <a:pPr algn="ctr" fontAlgn="b"/>
                      <a:r>
                        <a:rPr lang="en-US" sz="800" b="1" i="0" u="none" strike="noStrike">
                          <a:solidFill>
                            <a:srgbClr val="000000"/>
                          </a:solidFill>
                          <a:effectLst/>
                          <a:latin typeface="Calibri" panose="020F0502020204030204" pitchFamily="34" charset="0"/>
                        </a:rPr>
                        <a:t>Sample1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7,799</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Total reads after demultiplexing:</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696"/>
                    </a:solidFill>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a:noFill/>
                    </a:lnL>
                    <a:lnR>
                      <a:noFill/>
                    </a:lnR>
                    <a:lnT>
                      <a:noFill/>
                    </a:lnT>
                    <a:lnB>
                      <a:noFill/>
                    </a:lnB>
                    <a:solidFill>
                      <a:srgbClr val="E6B594"/>
                    </a:solidFill>
                  </a:tcPr>
                </a:tc>
                <a:tc>
                  <a:txBody>
                    <a:bodyPr/>
                    <a:lstStyle/>
                    <a:p>
                      <a:pPr algn="ctr" fontAlgn="b"/>
                      <a:r>
                        <a:rPr lang="en-US" sz="800" b="0" i="0" u="none" strike="noStrike">
                          <a:solidFill>
                            <a:srgbClr val="000000"/>
                          </a:solidFill>
                          <a:effectLst/>
                          <a:latin typeface="Calibri" panose="020F0502020204030204" pitchFamily="34" charset="0"/>
                        </a:rPr>
                        <a:t>0.44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696"/>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392"/>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a:noFill/>
                    </a:lnR>
                    <a:lnT>
                      <a:noFill/>
                    </a:lnT>
                    <a:lnB>
                      <a:noFill/>
                    </a:lnB>
                    <a:solidFill>
                      <a:srgbClr val="E5B291"/>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493"/>
                    </a:solidFill>
                  </a:tcPr>
                </a:tc>
                <a:tc>
                  <a:txBody>
                    <a:bodyPr/>
                    <a:lstStyle/>
                    <a:p>
                      <a:pPr algn="ctr" fontAlgn="b"/>
                      <a:r>
                        <a:rPr lang="en-US" sz="800" b="0" i="0" u="none" strike="noStrike">
                          <a:solidFill>
                            <a:srgbClr val="000000"/>
                          </a:solidFill>
                          <a:effectLst/>
                          <a:latin typeface="Calibri" panose="020F0502020204030204" pitchFamily="34" charset="0"/>
                        </a:rPr>
                        <a:t>0.58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E9F75"/>
                    </a:solidFill>
                  </a:tcPr>
                </a:tc>
                <a:tc>
                  <a:txBody>
                    <a:bodyPr/>
                    <a:lstStyle/>
                    <a:p>
                      <a:pPr algn="ctr" fontAlgn="b"/>
                      <a:r>
                        <a:rPr lang="en-US" sz="800" b="0" i="0" u="none" strike="noStrike">
                          <a:solidFill>
                            <a:srgbClr val="000000"/>
                          </a:solidFill>
                          <a:effectLst/>
                          <a:latin typeface="Calibri" panose="020F0502020204030204" pitchFamily="34" charset="0"/>
                        </a:rPr>
                        <a:t>0.60</a:t>
                      </a:r>
                    </a:p>
                  </a:txBody>
                  <a:tcPr marL="5030" marR="5030" marT="5030" marB="0" anchor="b">
                    <a:lnL>
                      <a:noFill/>
                    </a:lnL>
                    <a:lnR>
                      <a:noFill/>
                    </a:lnR>
                    <a:lnT>
                      <a:noFill/>
                    </a:lnT>
                    <a:lnB>
                      <a:noFill/>
                    </a:lnB>
                    <a:solidFill>
                      <a:srgbClr val="DE9C72"/>
                    </a:solidFill>
                  </a:tcPr>
                </a:tc>
                <a:tc>
                  <a:txBody>
                    <a:bodyPr/>
                    <a:lstStyle/>
                    <a:p>
                      <a:pPr algn="ctr" fontAlgn="b"/>
                      <a:r>
                        <a:rPr lang="en-US" sz="800" b="0" i="0" u="none" strike="noStrike">
                          <a:solidFill>
                            <a:srgbClr val="000000"/>
                          </a:solidFill>
                          <a:effectLst/>
                          <a:latin typeface="Calibri" panose="020F0502020204030204" pitchFamily="34" charset="0"/>
                        </a:rPr>
                        <a:t>0.57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FA178"/>
                    </a:solidFill>
                  </a:tcPr>
                </a:tc>
                <a:extLst>
                  <a:ext uri="{0D108BD9-81ED-4DB2-BD59-A6C34878D82A}">
                    <a16:rowId xmlns:a16="http://schemas.microsoft.com/office/drawing/2014/main" val="4027742703"/>
                  </a:ext>
                </a:extLst>
              </a:tr>
              <a:tr h="122012">
                <a:tc>
                  <a:txBody>
                    <a:bodyPr/>
                    <a:lstStyle/>
                    <a:p>
                      <a:pPr algn="ctr" fontAlgn="b"/>
                      <a:r>
                        <a:rPr lang="en-US" sz="800" b="1" i="0" u="none" strike="noStrike">
                          <a:solidFill>
                            <a:srgbClr val="000000"/>
                          </a:solidFill>
                          <a:effectLst/>
                          <a:latin typeface="Calibri" panose="020F0502020204030204" pitchFamily="34" charset="0"/>
                        </a:rPr>
                        <a:t>Sample2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4,957</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179,778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6AD"/>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a:noFill/>
                    </a:lnR>
                    <a:lnT>
                      <a:noFill/>
                    </a:lnT>
                    <a:lnB>
                      <a:noFill/>
                    </a:lnB>
                    <a:solidFill>
                      <a:srgbClr val="EBC4AB"/>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6AD"/>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7AF"/>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a:noFill/>
                    </a:lnR>
                    <a:lnT>
                      <a:noFill/>
                    </a:lnT>
                    <a:lnB>
                      <a:noFill/>
                    </a:lnB>
                    <a:solidFill>
                      <a:srgbClr val="ECC5AC"/>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8AF"/>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4B18F"/>
                    </a:solidFill>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a:noFill/>
                    </a:lnL>
                    <a:lnR>
                      <a:noFill/>
                    </a:lnR>
                    <a:lnT>
                      <a:noFill/>
                    </a:lnT>
                    <a:lnB>
                      <a:noFill/>
                    </a:lnB>
                    <a:solidFill>
                      <a:srgbClr val="E3AD89"/>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290"/>
                    </a:solidFill>
                  </a:tcPr>
                </a:tc>
                <a:extLst>
                  <a:ext uri="{0D108BD9-81ED-4DB2-BD59-A6C34878D82A}">
                    <a16:rowId xmlns:a16="http://schemas.microsoft.com/office/drawing/2014/main" val="2877095149"/>
                  </a:ext>
                </a:extLst>
              </a:tr>
              <a:tr h="122012">
                <a:tc>
                  <a:txBody>
                    <a:bodyPr/>
                    <a:lstStyle/>
                    <a:p>
                      <a:pPr algn="ctr" fontAlgn="b"/>
                      <a:r>
                        <a:rPr lang="en-US" sz="800" b="1" i="0" u="none" strike="noStrike">
                          <a:solidFill>
                            <a:srgbClr val="000000"/>
                          </a:solidFill>
                          <a:effectLst/>
                          <a:latin typeface="Calibri" panose="020F0502020204030204" pitchFamily="34" charset="0"/>
                        </a:rPr>
                        <a:t>Sample3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7,315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FA3"/>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DA1"/>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FA3"/>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0.41</a:t>
                      </a:r>
                    </a:p>
                  </a:txBody>
                  <a:tcPr marL="5030" marR="5030" marT="5030" marB="0" anchor="b">
                    <a:lnL>
                      <a:noFill/>
                    </a:lnL>
                    <a:lnR>
                      <a:noFill/>
                    </a:lnR>
                    <a:lnT>
                      <a:noFill/>
                    </a:lnT>
                    <a:lnB>
                      <a:noFill/>
                    </a:lnB>
                    <a:solidFill>
                      <a:srgbClr val="E8BC9F"/>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EA1"/>
                    </a:solidFill>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A85"/>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a:noFill/>
                    </a:lnL>
                    <a:lnR>
                      <a:noFill/>
                    </a:lnR>
                    <a:lnT>
                      <a:noFill/>
                    </a:lnT>
                    <a:lnB>
                      <a:noFill/>
                    </a:lnB>
                    <a:solidFill>
                      <a:srgbClr val="E1A781"/>
                    </a:solidFill>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3AD89"/>
                    </a:solidFill>
                  </a:tcPr>
                </a:tc>
                <a:extLst>
                  <a:ext uri="{0D108BD9-81ED-4DB2-BD59-A6C34878D82A}">
                    <a16:rowId xmlns:a16="http://schemas.microsoft.com/office/drawing/2014/main" val="3630162248"/>
                  </a:ext>
                </a:extLst>
              </a:tr>
              <a:tr h="122012">
                <a:tc>
                  <a:txBody>
                    <a:bodyPr/>
                    <a:lstStyle/>
                    <a:p>
                      <a:pPr algn="ctr" fontAlgn="b"/>
                      <a:r>
                        <a:rPr lang="en-US" sz="800" b="1" i="0" u="none" strike="noStrike">
                          <a:solidFill>
                            <a:srgbClr val="000000"/>
                          </a:solidFill>
                          <a:effectLst/>
                          <a:latin typeface="Calibri" panose="020F0502020204030204" pitchFamily="34" charset="0"/>
                        </a:rPr>
                        <a:t>Sample4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4,258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FA4"/>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EA1"/>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AC0A4"/>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0.42</a:t>
                      </a:r>
                    </a:p>
                  </a:txBody>
                  <a:tcPr marL="5030" marR="5030" marT="5030" marB="0" anchor="b">
                    <a:lnL>
                      <a:noFill/>
                    </a:lnL>
                    <a:lnR>
                      <a:noFill/>
                    </a:lnR>
                    <a:lnT>
                      <a:noFill/>
                    </a:lnT>
                    <a:lnB>
                      <a:noFill/>
                    </a:lnB>
                    <a:solidFill>
                      <a:srgbClr val="E7BA9B"/>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18F"/>
                    </a:solidFill>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a:noFill/>
                    </a:lnL>
                    <a:lnR>
                      <a:noFill/>
                    </a:lnR>
                    <a:lnT>
                      <a:noFill/>
                    </a:lnT>
                    <a:lnB>
                      <a:noFill/>
                    </a:lnB>
                    <a:solidFill>
                      <a:srgbClr val="E3AB87"/>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291"/>
                    </a:solidFill>
                  </a:tcPr>
                </a:tc>
                <a:extLst>
                  <a:ext uri="{0D108BD9-81ED-4DB2-BD59-A6C34878D82A}">
                    <a16:rowId xmlns:a16="http://schemas.microsoft.com/office/drawing/2014/main" val="27031300"/>
                  </a:ext>
                </a:extLst>
              </a:tr>
              <a:tr h="122012">
                <a:tc>
                  <a:txBody>
                    <a:bodyPr/>
                    <a:lstStyle/>
                    <a:p>
                      <a:pPr algn="ctr" fontAlgn="b"/>
                      <a:r>
                        <a:rPr lang="en-US" sz="800" b="1" i="0" u="none" strike="noStrike">
                          <a:solidFill>
                            <a:srgbClr val="000000"/>
                          </a:solidFill>
                          <a:effectLst/>
                          <a:latin typeface="Calibri" panose="020F0502020204030204" pitchFamily="34" charset="0"/>
                        </a:rPr>
                        <a:t>Sample5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6,762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a:noFill/>
                    </a:lnL>
                    <a:lnR>
                      <a:noFill/>
                    </a:lnR>
                    <a:lnT>
                      <a:noFill/>
                    </a:lnT>
                    <a:lnB>
                      <a:noFill/>
                    </a:lnB>
                    <a:solidFill>
                      <a:srgbClr val="EFCEB9"/>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4AB"/>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a:noFill/>
                    </a:lnR>
                    <a:lnT>
                      <a:noFill/>
                    </a:lnT>
                    <a:lnB>
                      <a:noFill/>
                    </a:lnB>
                    <a:solidFill>
                      <a:srgbClr val="EAC1A6"/>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5AC"/>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a:noFill/>
                    </a:lnL>
                    <a:lnR>
                      <a:noFill/>
                    </a:lnR>
                    <a:lnT>
                      <a:noFill/>
                    </a:lnT>
                    <a:lnB>
                      <a:noFill/>
                    </a:lnB>
                    <a:solidFill>
                      <a:srgbClr val="E7B899"/>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EA2"/>
                    </a:solidFill>
                  </a:tcPr>
                </a:tc>
                <a:extLst>
                  <a:ext uri="{0D108BD9-81ED-4DB2-BD59-A6C34878D82A}">
                    <a16:rowId xmlns:a16="http://schemas.microsoft.com/office/drawing/2014/main" val="4209719257"/>
                  </a:ext>
                </a:extLst>
              </a:tr>
              <a:tr h="122012">
                <a:tc>
                  <a:txBody>
                    <a:bodyPr/>
                    <a:lstStyle/>
                    <a:p>
                      <a:pPr algn="ctr" fontAlgn="b"/>
                      <a:r>
                        <a:rPr lang="en-US" sz="800" b="1" i="0" u="none" strike="noStrike">
                          <a:solidFill>
                            <a:srgbClr val="000000"/>
                          </a:solidFill>
                          <a:effectLst/>
                          <a:latin typeface="Calibri" panose="020F0502020204030204" pitchFamily="34" charset="0"/>
                        </a:rPr>
                        <a:t>Sample6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7,914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392"/>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a:noFill/>
                    </a:lnR>
                    <a:lnT>
                      <a:noFill/>
                    </a:lnT>
                    <a:lnB>
                      <a:noFill/>
                    </a:lnB>
                    <a:solidFill>
                      <a:srgbClr val="E5B290"/>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392"/>
                    </a:solidFill>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3AB87"/>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a:noFill/>
                    </a:lnL>
                    <a:lnR>
                      <a:noFill/>
                    </a:lnR>
                    <a:lnT>
                      <a:noFill/>
                    </a:lnT>
                    <a:lnB>
                      <a:noFill/>
                    </a:lnB>
                    <a:solidFill>
                      <a:srgbClr val="E2A983"/>
                    </a:solidFill>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3AC88"/>
                    </a:solidFill>
                  </a:tcPr>
                </a:tc>
                <a:tc>
                  <a:txBody>
                    <a:bodyPr/>
                    <a:lstStyle/>
                    <a:p>
                      <a:pPr algn="ctr" fontAlgn="b"/>
                      <a:r>
                        <a:rPr lang="en-US" sz="800" b="0" i="0" u="none" strike="noStrike">
                          <a:solidFill>
                            <a:srgbClr val="000000"/>
                          </a:solidFill>
                          <a:effectLst/>
                          <a:latin typeface="Calibri" panose="020F0502020204030204" pitchFamily="34" charset="0"/>
                        </a:rPr>
                        <a:t>0.55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0A47C"/>
                    </a:solidFill>
                  </a:tcPr>
                </a:tc>
                <a:tc>
                  <a:txBody>
                    <a:bodyPr/>
                    <a:lstStyle/>
                    <a:p>
                      <a:pPr algn="ctr" fontAlgn="b"/>
                      <a:r>
                        <a:rPr lang="en-US" sz="800" b="0" i="0" u="none" strike="noStrike">
                          <a:solidFill>
                            <a:srgbClr val="000000"/>
                          </a:solidFill>
                          <a:effectLst/>
                          <a:latin typeface="Calibri" panose="020F0502020204030204" pitchFamily="34" charset="0"/>
                        </a:rPr>
                        <a:t>0.58</a:t>
                      </a:r>
                    </a:p>
                  </a:txBody>
                  <a:tcPr marL="5030" marR="5030" marT="5030" marB="0" anchor="b">
                    <a:lnL>
                      <a:noFill/>
                    </a:lnL>
                    <a:lnR>
                      <a:noFill/>
                    </a:lnR>
                    <a:lnT>
                      <a:noFill/>
                    </a:lnT>
                    <a:lnB>
                      <a:noFill/>
                    </a:lnB>
                    <a:solidFill>
                      <a:srgbClr val="DE9F75"/>
                    </a:solidFill>
                  </a:tcPr>
                </a:tc>
                <a:tc>
                  <a:txBody>
                    <a:bodyPr/>
                    <a:lstStyle/>
                    <a:p>
                      <a:pPr algn="ctr" fontAlgn="b"/>
                      <a:r>
                        <a:rPr lang="en-US" sz="800" b="0" i="0" u="none" strike="noStrike">
                          <a:solidFill>
                            <a:srgbClr val="000000"/>
                          </a:solidFill>
                          <a:effectLst/>
                          <a:latin typeface="Calibri" panose="020F0502020204030204" pitchFamily="34" charset="0"/>
                        </a:rPr>
                        <a:t>0.55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0A57D"/>
                    </a:solidFill>
                  </a:tcPr>
                </a:tc>
                <a:extLst>
                  <a:ext uri="{0D108BD9-81ED-4DB2-BD59-A6C34878D82A}">
                    <a16:rowId xmlns:a16="http://schemas.microsoft.com/office/drawing/2014/main" val="3648346653"/>
                  </a:ext>
                </a:extLst>
              </a:tr>
              <a:tr h="122012">
                <a:tc>
                  <a:txBody>
                    <a:bodyPr/>
                    <a:lstStyle/>
                    <a:p>
                      <a:pPr algn="ctr" fontAlgn="b"/>
                      <a:r>
                        <a:rPr lang="en-US" sz="800" b="1" i="0" u="none" strike="noStrike">
                          <a:solidFill>
                            <a:srgbClr val="000000"/>
                          </a:solidFill>
                          <a:effectLst/>
                          <a:latin typeface="Calibri" panose="020F0502020204030204" pitchFamily="34" charset="0"/>
                        </a:rPr>
                        <a:t>Sample7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5,120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5AB"/>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a:noFill/>
                    </a:lnR>
                    <a:lnT>
                      <a:noFill/>
                    </a:lnT>
                    <a:lnB>
                      <a:noFill/>
                    </a:lnB>
                    <a:solidFill>
                      <a:srgbClr val="EBC3A8"/>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5AC"/>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a:noFill/>
                    </a:lnL>
                    <a:lnR>
                      <a:noFill/>
                    </a:lnR>
                    <a:lnT>
                      <a:noFill/>
                    </a:lnT>
                    <a:lnB>
                      <a:noFill/>
                    </a:lnB>
                    <a:solidFill>
                      <a:srgbClr val="EDCAB2"/>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BB5"/>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392"/>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a:noFill/>
                    </a:lnR>
                    <a:lnT>
                      <a:noFill/>
                    </a:lnT>
                    <a:lnB>
                      <a:noFill/>
                    </a:lnB>
                    <a:solidFill>
                      <a:srgbClr val="E4B18F"/>
                    </a:solidFill>
                  </a:tcPr>
                </a:tc>
                <a:tc>
                  <a:txBody>
                    <a:bodyPr/>
                    <a:lstStyle/>
                    <a:p>
                      <a:pPr algn="ctr" fontAlgn="b"/>
                      <a:r>
                        <a:rPr lang="en-US" sz="800" b="0" i="0" u="none" strike="noStrike">
                          <a:solidFill>
                            <a:srgbClr val="000000"/>
                          </a:solidFill>
                          <a:effectLst/>
                          <a:latin typeface="Calibri" panose="020F0502020204030204" pitchFamily="34" charset="0"/>
                        </a:rPr>
                        <a:t>0.44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696"/>
                    </a:solidFill>
                  </a:tcPr>
                </a:tc>
                <a:extLst>
                  <a:ext uri="{0D108BD9-81ED-4DB2-BD59-A6C34878D82A}">
                    <a16:rowId xmlns:a16="http://schemas.microsoft.com/office/drawing/2014/main" val="673278419"/>
                  </a:ext>
                </a:extLst>
              </a:tr>
              <a:tr h="122012">
                <a:tc>
                  <a:txBody>
                    <a:bodyPr/>
                    <a:lstStyle/>
                    <a:p>
                      <a:pPr algn="ctr" fontAlgn="b"/>
                      <a:r>
                        <a:rPr lang="en-US" sz="800" b="1" i="0" u="none" strike="noStrike">
                          <a:solidFill>
                            <a:srgbClr val="000000"/>
                          </a:solidFill>
                          <a:effectLst/>
                          <a:latin typeface="Calibri" panose="020F0502020204030204" pitchFamily="34" charset="0"/>
                        </a:rPr>
                        <a:t>Sample8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7,666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a:noFill/>
                    </a:lnR>
                    <a:lnT>
                      <a:noFill/>
                    </a:lnT>
                    <a:lnB>
                      <a:noFill/>
                    </a:lnB>
                    <a:solidFill>
                      <a:srgbClr val="F1D5C2"/>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9C9"/>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a:noFill/>
                    </a:lnR>
                    <a:lnT>
                      <a:noFill/>
                    </a:lnT>
                    <a:lnB>
                      <a:noFill/>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4AA"/>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a:noFill/>
                    </a:lnR>
                    <a:lnT>
                      <a:noFill/>
                    </a:lnT>
                    <a:lnB>
                      <a:noFill/>
                    </a:lnB>
                    <a:solidFill>
                      <a:srgbClr val="EAC2A8"/>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6AD"/>
                    </a:solidFill>
                  </a:tcPr>
                </a:tc>
                <a:extLst>
                  <a:ext uri="{0D108BD9-81ED-4DB2-BD59-A6C34878D82A}">
                    <a16:rowId xmlns:a16="http://schemas.microsoft.com/office/drawing/2014/main" val="1989626420"/>
                  </a:ext>
                </a:extLst>
              </a:tr>
              <a:tr h="122012">
                <a:tc>
                  <a:txBody>
                    <a:bodyPr/>
                    <a:lstStyle/>
                    <a:p>
                      <a:pPr algn="ctr" fontAlgn="b"/>
                      <a:r>
                        <a:rPr lang="en-US" sz="800" b="1" i="0" u="none" strike="noStrike">
                          <a:solidFill>
                            <a:srgbClr val="000000"/>
                          </a:solidFill>
                          <a:effectLst/>
                          <a:latin typeface="Calibri" panose="020F0502020204030204" pitchFamily="34" charset="0"/>
                        </a:rPr>
                        <a:t>Sample9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7,587</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a:noFill/>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a:noFill/>
                    </a:lnL>
                    <a:lnR>
                      <a:noFill/>
                    </a:lnR>
                    <a:lnT>
                      <a:noFill/>
                    </a:lnT>
                    <a:lnB>
                      <a:noFill/>
                    </a:lnB>
                    <a:solidFill>
                      <a:srgbClr val="EDCAB3"/>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0A4"/>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a:noFill/>
                    </a:lnR>
                    <a:lnT>
                      <a:noFill/>
                    </a:lnT>
                    <a:lnB>
                      <a:noFill/>
                    </a:lnB>
                    <a:solidFill>
                      <a:srgbClr val="E9BFA3"/>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AC0A4"/>
                    </a:solidFill>
                  </a:tcPr>
                </a:tc>
                <a:extLst>
                  <a:ext uri="{0D108BD9-81ED-4DB2-BD59-A6C34878D82A}">
                    <a16:rowId xmlns:a16="http://schemas.microsoft.com/office/drawing/2014/main" val="3751289547"/>
                  </a:ext>
                </a:extLst>
              </a:tr>
              <a:tr h="122012">
                <a:tc>
                  <a:txBody>
                    <a:bodyPr/>
                    <a:lstStyle/>
                    <a:p>
                      <a:pPr algn="ctr" fontAlgn="b"/>
                      <a:r>
                        <a:rPr lang="en-US" sz="800" b="1" i="0" u="none" strike="noStrike">
                          <a:solidFill>
                            <a:srgbClr val="000000"/>
                          </a:solidFill>
                          <a:effectLst/>
                          <a:latin typeface="Calibri" panose="020F0502020204030204" pitchFamily="34" charset="0"/>
                        </a:rPr>
                        <a:t>Sample10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7,368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4DDCE"/>
                    </a:solidFill>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a:noFill/>
                    </a:lnL>
                    <a:lnR>
                      <a:noFill/>
                    </a:lnR>
                    <a:lnT>
                      <a:noFill/>
                    </a:lnT>
                    <a:lnB>
                      <a:noFill/>
                    </a:lnB>
                    <a:solidFill>
                      <a:srgbClr val="F3DCCD"/>
                    </a:solidFill>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4DDCE"/>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3"/>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a:noFill/>
                    </a:lnR>
                    <a:lnT>
                      <a:noFill/>
                    </a:lnT>
                    <a:lnB>
                      <a:noFill/>
                    </a:lnB>
                    <a:solidFill>
                      <a:srgbClr val="F0D3BF"/>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a:noFill/>
                    </a:lnR>
                    <a:lnT>
                      <a:noFill/>
                    </a:lnT>
                    <a:lnB>
                      <a:noFill/>
                    </a:lnB>
                    <a:solidFill>
                      <a:srgbClr val="ECC6AC"/>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CB6"/>
                    </a:solidFill>
                  </a:tcPr>
                </a:tc>
                <a:extLst>
                  <a:ext uri="{0D108BD9-81ED-4DB2-BD59-A6C34878D82A}">
                    <a16:rowId xmlns:a16="http://schemas.microsoft.com/office/drawing/2014/main" val="3156779144"/>
                  </a:ext>
                </a:extLst>
              </a:tr>
              <a:tr h="122012">
                <a:tc>
                  <a:txBody>
                    <a:bodyPr/>
                    <a:lstStyle/>
                    <a:p>
                      <a:pPr algn="ctr" fontAlgn="b"/>
                      <a:r>
                        <a:rPr lang="en-US" sz="800" b="1" i="0" u="none" strike="noStrike">
                          <a:solidFill>
                            <a:srgbClr val="000000"/>
                          </a:solidFill>
                          <a:effectLst/>
                          <a:latin typeface="Calibri" panose="020F0502020204030204" pitchFamily="34" charset="0"/>
                        </a:rPr>
                        <a:t>Sample11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6,185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6C3"/>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a:noFill/>
                    </a:lnR>
                    <a:lnT>
                      <a:noFill/>
                    </a:lnT>
                    <a:lnB>
                      <a:noFill/>
                    </a:lnB>
                    <a:solidFill>
                      <a:srgbClr val="F1D4C1"/>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ECBB5"/>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a:noFill/>
                    </a:lnR>
                    <a:lnT>
                      <a:noFill/>
                    </a:lnT>
                    <a:lnB>
                      <a:noFill/>
                    </a:lnB>
                    <a:solidFill>
                      <a:srgbClr val="EDC8B1"/>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CB6"/>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0A4"/>
                    </a:solidFill>
                  </a:tcPr>
                </a:tc>
                <a:tc>
                  <a:txBody>
                    <a:bodyPr/>
                    <a:lstStyle/>
                    <a:p>
                      <a:pPr algn="ctr" fontAlgn="b"/>
                      <a:r>
                        <a:rPr lang="en-US" sz="800" b="0" i="0" u="none" strike="noStrike">
                          <a:solidFill>
                            <a:srgbClr val="000000"/>
                          </a:solidFill>
                          <a:effectLst/>
                          <a:latin typeface="Calibri" panose="020F0502020204030204" pitchFamily="34" charset="0"/>
                        </a:rPr>
                        <a:t>0.41</a:t>
                      </a:r>
                    </a:p>
                  </a:txBody>
                  <a:tcPr marL="5030" marR="5030" marT="5030" marB="0" anchor="b">
                    <a:lnL>
                      <a:noFill/>
                    </a:lnL>
                    <a:lnR>
                      <a:noFill/>
                    </a:lnR>
                    <a:lnT>
                      <a:noFill/>
                    </a:lnT>
                    <a:lnB>
                      <a:noFill/>
                    </a:lnB>
                    <a:solidFill>
                      <a:srgbClr val="E8BB9D"/>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AC1A6"/>
                    </a:solidFill>
                  </a:tcPr>
                </a:tc>
                <a:extLst>
                  <a:ext uri="{0D108BD9-81ED-4DB2-BD59-A6C34878D82A}">
                    <a16:rowId xmlns:a16="http://schemas.microsoft.com/office/drawing/2014/main" val="3744000461"/>
                  </a:ext>
                </a:extLst>
              </a:tr>
              <a:tr h="122012">
                <a:tc>
                  <a:txBody>
                    <a:bodyPr/>
                    <a:lstStyle/>
                    <a:p>
                      <a:pPr algn="ctr" fontAlgn="b"/>
                      <a:r>
                        <a:rPr lang="en-US" sz="800" b="1" i="0" u="none" strike="noStrike">
                          <a:solidFill>
                            <a:srgbClr val="000000"/>
                          </a:solidFill>
                          <a:effectLst/>
                          <a:latin typeface="Calibri" panose="020F0502020204030204" pitchFamily="34" charset="0"/>
                        </a:rPr>
                        <a:t>Sample12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6,380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3C0"/>
                    </a:solidFill>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a:noFill/>
                    </a:lnL>
                    <a:lnR>
                      <a:noFill/>
                    </a:lnR>
                    <a:lnT>
                      <a:noFill/>
                    </a:lnT>
                    <a:lnB>
                      <a:noFill/>
                    </a:lnB>
                    <a:solidFill>
                      <a:srgbClr val="EFD1BD"/>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3C0"/>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2BE"/>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a:noFill/>
                    </a:lnR>
                    <a:lnT>
                      <a:noFill/>
                    </a:lnT>
                    <a:lnB>
                      <a:noFill/>
                    </a:lnB>
                    <a:solidFill>
                      <a:srgbClr val="EFCFBA"/>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2BF"/>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6AE"/>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a:noFill/>
                    </a:lnR>
                    <a:lnT>
                      <a:noFill/>
                    </a:lnT>
                    <a:lnB>
                      <a:noFill/>
                    </a:lnB>
                    <a:solidFill>
                      <a:srgbClr val="EAC0A5"/>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7AE"/>
                    </a:solidFill>
                  </a:tcPr>
                </a:tc>
                <a:extLst>
                  <a:ext uri="{0D108BD9-81ED-4DB2-BD59-A6C34878D82A}">
                    <a16:rowId xmlns:a16="http://schemas.microsoft.com/office/drawing/2014/main" val="2401064924"/>
                  </a:ext>
                </a:extLst>
              </a:tr>
              <a:tr h="122012">
                <a:tc>
                  <a:txBody>
                    <a:bodyPr/>
                    <a:lstStyle/>
                    <a:p>
                      <a:pPr algn="ctr" fontAlgn="b"/>
                      <a:r>
                        <a:rPr lang="en-US" sz="800" b="1" i="0" u="none" strike="noStrike">
                          <a:solidFill>
                            <a:srgbClr val="000000"/>
                          </a:solidFill>
                          <a:effectLst/>
                          <a:latin typeface="Calibri" panose="020F0502020204030204" pitchFamily="34" charset="0"/>
                        </a:rPr>
                        <a:t>Sample13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5,025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a:noFill/>
                    </a:lnR>
                    <a:lnT>
                      <a:noFill/>
                    </a:lnT>
                    <a:lnB>
                      <a:noFill/>
                    </a:lnB>
                    <a:solidFill>
                      <a:srgbClr val="F2D7C6"/>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BCB"/>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a:noFill/>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BCB"/>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2A8"/>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a:noFill/>
                    </a:lnR>
                    <a:lnT>
                      <a:noFill/>
                    </a:lnT>
                    <a:lnB>
                      <a:noFill/>
                    </a:lnB>
                    <a:solidFill>
                      <a:srgbClr val="EAC0A4"/>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4AA"/>
                    </a:solidFill>
                  </a:tcPr>
                </a:tc>
                <a:extLst>
                  <a:ext uri="{0D108BD9-81ED-4DB2-BD59-A6C34878D82A}">
                    <a16:rowId xmlns:a16="http://schemas.microsoft.com/office/drawing/2014/main" val="848078619"/>
                  </a:ext>
                </a:extLst>
              </a:tr>
              <a:tr h="122012">
                <a:tc>
                  <a:txBody>
                    <a:bodyPr/>
                    <a:lstStyle/>
                    <a:p>
                      <a:pPr algn="ctr" fontAlgn="b"/>
                      <a:r>
                        <a:rPr lang="en-US" sz="800" b="1" i="0" u="none" strike="noStrike">
                          <a:solidFill>
                            <a:srgbClr val="000000"/>
                          </a:solidFill>
                          <a:effectLst/>
                          <a:latin typeface="Calibri" panose="020F0502020204030204" pitchFamily="34" charset="0"/>
                        </a:rPr>
                        <a:t>Sample14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8,302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2D5"/>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a:noFill/>
                    </a:lnR>
                    <a:lnT>
                      <a:noFill/>
                    </a:lnT>
                    <a:lnB>
                      <a:noFill/>
                    </a:lnB>
                    <a:solidFill>
                      <a:srgbClr val="F5E1D3"/>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2D5"/>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0D3"/>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a:noFill/>
                    </a:lnR>
                    <a:lnT>
                      <a:noFill/>
                    </a:lnT>
                    <a:lnB>
                      <a:noFill/>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1D3"/>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a:noFill/>
                    </a:lnR>
                    <a:lnT>
                      <a:noFill/>
                    </a:lnT>
                    <a:lnB>
                      <a:noFill/>
                    </a:lnB>
                    <a:solidFill>
                      <a:srgbClr val="EDC8B1"/>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A"/>
                    </a:solidFill>
                  </a:tcPr>
                </a:tc>
                <a:extLst>
                  <a:ext uri="{0D108BD9-81ED-4DB2-BD59-A6C34878D82A}">
                    <a16:rowId xmlns:a16="http://schemas.microsoft.com/office/drawing/2014/main" val="1525994831"/>
                  </a:ext>
                </a:extLst>
              </a:tr>
              <a:tr h="122012">
                <a:tc>
                  <a:txBody>
                    <a:bodyPr/>
                    <a:lstStyle/>
                    <a:p>
                      <a:pPr algn="ctr" fontAlgn="b"/>
                      <a:r>
                        <a:rPr lang="en-US" sz="800" b="1" i="0" u="none" strike="noStrike">
                          <a:solidFill>
                            <a:srgbClr val="000000"/>
                          </a:solidFill>
                          <a:effectLst/>
                          <a:latin typeface="Calibri" panose="020F0502020204030204" pitchFamily="34" charset="0"/>
                        </a:rPr>
                        <a:t>Sample15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5,132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2D6"/>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a:noFill/>
                    </a:lnR>
                    <a:lnT>
                      <a:noFill/>
                    </a:lnT>
                    <a:lnB>
                      <a:noFill/>
                    </a:lnB>
                    <a:solidFill>
                      <a:srgbClr val="F5E1D4"/>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2D6"/>
                    </a:solidFill>
                  </a:tcPr>
                </a:tc>
                <a:tc>
                  <a:txBody>
                    <a:bodyPr/>
                    <a:lstStyle/>
                    <a:p>
                      <a:pPr algn="ctr" fontAlgn="b"/>
                      <a:r>
                        <a:rPr lang="en-US" sz="800" b="0" i="0" u="none" strike="noStrike">
                          <a:solidFill>
                            <a:srgbClr val="000000"/>
                          </a:solidFill>
                          <a:effectLst/>
                          <a:latin typeface="Calibri" panose="020F0502020204030204" pitchFamily="34" charset="0"/>
                        </a:rPr>
                        <a:t>0.17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6E4D8"/>
                    </a:solidFill>
                  </a:tcPr>
                </a:tc>
                <a:tc>
                  <a:txBody>
                    <a:bodyPr/>
                    <a:lstStyle/>
                    <a:p>
                      <a:pPr algn="ctr" fontAlgn="b"/>
                      <a:r>
                        <a:rPr lang="en-US" sz="800" b="0" i="0" u="none" strike="noStrike">
                          <a:solidFill>
                            <a:srgbClr val="000000"/>
                          </a:solidFill>
                          <a:effectLst/>
                          <a:latin typeface="Calibri" panose="020F0502020204030204" pitchFamily="34" charset="0"/>
                        </a:rPr>
                        <a:t>0.17</a:t>
                      </a:r>
                    </a:p>
                  </a:txBody>
                  <a:tcPr marL="5030" marR="5030" marT="5030" marB="0" anchor="b">
                    <a:lnL>
                      <a:noFill/>
                    </a:lnL>
                    <a:lnR>
                      <a:noFill/>
                    </a:lnR>
                    <a:lnT>
                      <a:noFill/>
                    </a:lnT>
                    <a:lnB>
                      <a:noFill/>
                    </a:lnB>
                    <a:solidFill>
                      <a:srgbClr val="F6E3D6"/>
                    </a:solidFill>
                  </a:tcPr>
                </a:tc>
                <a:tc>
                  <a:txBody>
                    <a:bodyPr/>
                    <a:lstStyle/>
                    <a:p>
                      <a:pPr algn="ctr" fontAlgn="b"/>
                      <a:r>
                        <a:rPr lang="en-US" sz="800" b="0" i="0" u="none" strike="noStrike">
                          <a:solidFill>
                            <a:srgbClr val="000000"/>
                          </a:solidFill>
                          <a:effectLst/>
                          <a:latin typeface="Calibri" panose="020F0502020204030204" pitchFamily="34" charset="0"/>
                        </a:rPr>
                        <a:t>0.17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6E4D8"/>
                    </a:solidFill>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CCD"/>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a:noFill/>
                    </a:lnR>
                    <a:lnT>
                      <a:noFill/>
                    </a:lnT>
                    <a:lnB>
                      <a:noFill/>
                    </a:lnB>
                    <a:solidFill>
                      <a:srgbClr val="F3DBCB"/>
                    </a:solidFill>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4DDCE"/>
                    </a:solidFill>
                  </a:tcPr>
                </a:tc>
                <a:extLst>
                  <a:ext uri="{0D108BD9-81ED-4DB2-BD59-A6C34878D82A}">
                    <a16:rowId xmlns:a16="http://schemas.microsoft.com/office/drawing/2014/main" val="1453633363"/>
                  </a:ext>
                </a:extLst>
              </a:tr>
              <a:tr h="122012">
                <a:tc>
                  <a:txBody>
                    <a:bodyPr/>
                    <a:lstStyle/>
                    <a:p>
                      <a:pPr algn="ctr" fontAlgn="b"/>
                      <a:r>
                        <a:rPr lang="en-US" sz="800" b="1" i="0" u="none" strike="noStrike">
                          <a:solidFill>
                            <a:srgbClr val="000000"/>
                          </a:solidFill>
                          <a:effectLst/>
                          <a:latin typeface="Calibri" panose="020F0502020204030204" pitchFamily="34" charset="0"/>
                        </a:rPr>
                        <a:t>Sample16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4,262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2"/>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a:noFill/>
                    </a:lnR>
                    <a:lnT>
                      <a:noFill/>
                    </a:lnT>
                    <a:lnB>
                      <a:noFill/>
                    </a:lnB>
                    <a:solidFill>
                      <a:srgbClr val="ECC6AC"/>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2"/>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ECDB7"/>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a:noFill/>
                    </a:lnL>
                    <a:lnR>
                      <a:noFill/>
                    </a:lnR>
                    <a:lnT>
                      <a:noFill/>
                    </a:lnT>
                    <a:lnB>
                      <a:noFill/>
                    </a:lnB>
                    <a:solidFill>
                      <a:srgbClr val="EDCAB2"/>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DB7"/>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1"/>
                    </a:solidFill>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a:noFill/>
                    </a:lnL>
                    <a:lnR>
                      <a:noFill/>
                    </a:lnR>
                    <a:lnT>
                      <a:noFill/>
                    </a:lnT>
                    <a:lnB>
                      <a:noFill/>
                    </a:lnB>
                    <a:solidFill>
                      <a:srgbClr val="E7B899"/>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EA1"/>
                    </a:solidFill>
                  </a:tcPr>
                </a:tc>
                <a:extLst>
                  <a:ext uri="{0D108BD9-81ED-4DB2-BD59-A6C34878D82A}">
                    <a16:rowId xmlns:a16="http://schemas.microsoft.com/office/drawing/2014/main" val="2455428156"/>
                  </a:ext>
                </a:extLst>
              </a:tr>
              <a:tr h="122012">
                <a:tc>
                  <a:txBody>
                    <a:bodyPr/>
                    <a:lstStyle/>
                    <a:p>
                      <a:pPr algn="ctr" fontAlgn="b"/>
                      <a:r>
                        <a:rPr lang="en-US" sz="800" b="1" i="0" u="none" strike="noStrike">
                          <a:solidFill>
                            <a:srgbClr val="000000"/>
                          </a:solidFill>
                          <a:effectLst/>
                          <a:latin typeface="Calibri" panose="020F0502020204030204" pitchFamily="34" charset="0"/>
                        </a:rPr>
                        <a:t>Sample17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3,668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D1BC"/>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a:noFill/>
                    </a:lnR>
                    <a:lnT>
                      <a:noFill/>
                    </a:lnT>
                    <a:lnB>
                      <a:noFill/>
                    </a:lnB>
                    <a:solidFill>
                      <a:srgbClr val="EFCFB9"/>
                    </a:solidFill>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D1BD"/>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CFBA"/>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a:noFill/>
                    </a:lnR>
                    <a:lnT>
                      <a:noFill/>
                    </a:lnT>
                    <a:lnB>
                      <a:noFill/>
                    </a:lnB>
                    <a:solidFill>
                      <a:srgbClr val="EECCB5"/>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A"/>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4AA"/>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a:noFill/>
                    </a:lnR>
                    <a:lnT>
                      <a:noFill/>
                    </a:lnT>
                    <a:lnB>
                      <a:noFill/>
                    </a:lnB>
                    <a:solidFill>
                      <a:srgbClr val="E9BFA3"/>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5AC"/>
                    </a:solidFill>
                  </a:tcPr>
                </a:tc>
                <a:extLst>
                  <a:ext uri="{0D108BD9-81ED-4DB2-BD59-A6C34878D82A}">
                    <a16:rowId xmlns:a16="http://schemas.microsoft.com/office/drawing/2014/main" val="1886673334"/>
                  </a:ext>
                </a:extLst>
              </a:tr>
              <a:tr h="122012">
                <a:tc>
                  <a:txBody>
                    <a:bodyPr/>
                    <a:lstStyle/>
                    <a:p>
                      <a:pPr algn="ctr" fontAlgn="b"/>
                      <a:r>
                        <a:rPr lang="en-US" sz="800" b="1" i="0" u="none" strike="noStrike">
                          <a:solidFill>
                            <a:srgbClr val="000000"/>
                          </a:solidFill>
                          <a:effectLst/>
                          <a:latin typeface="Calibri" panose="020F0502020204030204" pitchFamily="34" charset="0"/>
                        </a:rPr>
                        <a:t>Sample18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3,862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EA1"/>
                    </a:solidFill>
                  </a:tcPr>
                </a:tc>
                <a:tc>
                  <a:txBody>
                    <a:bodyPr/>
                    <a:lstStyle/>
                    <a:p>
                      <a:pPr algn="ctr" fontAlgn="b"/>
                      <a:r>
                        <a:rPr lang="en-US" sz="800" b="0" i="0" u="none" strike="noStrike">
                          <a:solidFill>
                            <a:srgbClr val="000000"/>
                          </a:solidFill>
                          <a:effectLst/>
                          <a:latin typeface="Calibri" panose="020F0502020204030204" pitchFamily="34" charset="0"/>
                        </a:rPr>
                        <a:t>0.42</a:t>
                      </a:r>
                    </a:p>
                  </a:txBody>
                  <a:tcPr marL="5030" marR="5030" marT="5030" marB="0" anchor="b">
                    <a:lnL>
                      <a:noFill/>
                    </a:lnL>
                    <a:lnR>
                      <a:noFill/>
                    </a:lnR>
                    <a:lnT>
                      <a:noFill/>
                    </a:lnT>
                    <a:lnB>
                      <a:noFill/>
                    </a:lnB>
                    <a:solidFill>
                      <a:srgbClr val="E8BA9C"/>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EA2"/>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5AC"/>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a:noFill/>
                    </a:lnR>
                    <a:lnT>
                      <a:noFill/>
                    </a:lnT>
                    <a:lnB>
                      <a:noFill/>
                    </a:lnB>
                    <a:solidFill>
                      <a:srgbClr val="EAC2A7"/>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5AC"/>
                    </a:solidFill>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494"/>
                    </a:solidFill>
                  </a:tcPr>
                </a:tc>
                <a:tc>
                  <a:txBody>
                    <a:bodyPr/>
                    <a:lstStyle/>
                    <a:p>
                      <a:pPr algn="ctr" fontAlgn="b"/>
                      <a:r>
                        <a:rPr lang="en-US" sz="800" b="0" i="0" u="none" strike="noStrike">
                          <a:solidFill>
                            <a:srgbClr val="000000"/>
                          </a:solidFill>
                          <a:effectLst/>
                          <a:latin typeface="Calibri" panose="020F0502020204030204" pitchFamily="34" charset="0"/>
                        </a:rPr>
                        <a:t>0.48</a:t>
                      </a:r>
                    </a:p>
                  </a:txBody>
                  <a:tcPr marL="5030" marR="5030" marT="5030" marB="0" anchor="b">
                    <a:lnL>
                      <a:noFill/>
                    </a:lnL>
                    <a:lnR>
                      <a:noFill/>
                    </a:lnR>
                    <a:lnT>
                      <a:noFill/>
                    </a:lnT>
                    <a:lnB>
                      <a:noFill/>
                    </a:lnB>
                    <a:solidFill>
                      <a:srgbClr val="E4B08D"/>
                    </a:solidFill>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595"/>
                    </a:solidFill>
                  </a:tcPr>
                </a:tc>
                <a:extLst>
                  <a:ext uri="{0D108BD9-81ED-4DB2-BD59-A6C34878D82A}">
                    <a16:rowId xmlns:a16="http://schemas.microsoft.com/office/drawing/2014/main" val="2441894372"/>
                  </a:ext>
                </a:extLst>
              </a:tr>
              <a:tr h="122012">
                <a:tc>
                  <a:txBody>
                    <a:bodyPr/>
                    <a:lstStyle/>
                    <a:p>
                      <a:pPr algn="ctr" fontAlgn="b"/>
                      <a:r>
                        <a:rPr lang="en-US" sz="800" b="1" i="0" u="none" strike="noStrike">
                          <a:solidFill>
                            <a:srgbClr val="000000"/>
                          </a:solidFill>
                          <a:effectLst/>
                          <a:latin typeface="Calibri" panose="020F0502020204030204" pitchFamily="34" charset="0"/>
                        </a:rPr>
                        <a:t>Sample19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4,876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AB3"/>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a:noFill/>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0.32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BB4"/>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CFBA"/>
                    </a:solidFill>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a:noFill/>
                    </a:lnL>
                    <a:lnR>
                      <a:noFill/>
                    </a:lnR>
                    <a:lnT>
                      <a:noFill/>
                    </a:lnT>
                    <a:lnB>
                      <a:noFill/>
                    </a:lnB>
                    <a:solidFill>
                      <a:srgbClr val="EECEB8"/>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B"/>
                    </a:solidFill>
                  </a:tcPr>
                </a:tc>
                <a:tc>
                  <a:txBody>
                    <a:bodyPr/>
                    <a:lstStyle/>
                    <a:p>
                      <a:pPr algn="ctr" fontAlgn="b"/>
                      <a:r>
                        <a:rPr lang="en-US" sz="800" b="0" i="0" u="none" strike="noStrike">
                          <a:solidFill>
                            <a:srgbClr val="000000"/>
                          </a:solidFill>
                          <a:effectLst/>
                          <a:latin typeface="Calibri" panose="020F0502020204030204" pitchFamily="34" charset="0"/>
                        </a:rPr>
                        <a:t>0.41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8BB9D"/>
                    </a:solidFill>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a:noFill/>
                    </a:lnL>
                    <a:lnR>
                      <a:noFill/>
                    </a:lnR>
                    <a:lnT>
                      <a:noFill/>
                    </a:lnT>
                    <a:lnB>
                      <a:noFill/>
                    </a:lnB>
                    <a:solidFill>
                      <a:srgbClr val="E7B99A"/>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DA1"/>
                    </a:solidFill>
                  </a:tcPr>
                </a:tc>
                <a:extLst>
                  <a:ext uri="{0D108BD9-81ED-4DB2-BD59-A6C34878D82A}">
                    <a16:rowId xmlns:a16="http://schemas.microsoft.com/office/drawing/2014/main" val="3519131356"/>
                  </a:ext>
                </a:extLst>
              </a:tr>
              <a:tr h="122012">
                <a:tc>
                  <a:txBody>
                    <a:bodyPr/>
                    <a:lstStyle/>
                    <a:p>
                      <a:pPr algn="ctr" fontAlgn="b"/>
                      <a:r>
                        <a:rPr lang="en-US" sz="800" b="1" i="0" u="none" strike="noStrike">
                          <a:solidFill>
                            <a:srgbClr val="000000"/>
                          </a:solidFill>
                          <a:effectLst/>
                          <a:latin typeface="Calibri" panose="020F0502020204030204" pitchFamily="34" charset="0"/>
                        </a:rPr>
                        <a:t>Sample20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4,982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7E6DB"/>
                    </a:solidFill>
                  </a:tcPr>
                </a:tc>
                <a:tc>
                  <a:txBody>
                    <a:bodyPr/>
                    <a:lstStyle/>
                    <a:p>
                      <a:pPr algn="ctr" fontAlgn="b"/>
                      <a:r>
                        <a:rPr lang="en-US" sz="800" b="0" i="0" u="none" strike="noStrike">
                          <a:solidFill>
                            <a:srgbClr val="000000"/>
                          </a:solidFill>
                          <a:effectLst/>
                          <a:latin typeface="Calibri" panose="020F0502020204030204" pitchFamily="34" charset="0"/>
                        </a:rPr>
                        <a:t>0.16</a:t>
                      </a:r>
                    </a:p>
                  </a:txBody>
                  <a:tcPr marL="5030" marR="5030" marT="5030" marB="0" anchor="b">
                    <a:lnL>
                      <a:noFill/>
                    </a:lnL>
                    <a:lnR>
                      <a:noFill/>
                    </a:lnR>
                    <a:lnT>
                      <a:noFill/>
                    </a:lnT>
                    <a:lnB>
                      <a:noFill/>
                    </a:lnB>
                    <a:solidFill>
                      <a:srgbClr val="F7E6DB"/>
                    </a:solidFill>
                  </a:tcPr>
                </a:tc>
                <a:tc>
                  <a:txBody>
                    <a:bodyPr/>
                    <a:lstStyle/>
                    <a:p>
                      <a:pPr algn="ctr" fontAlgn="b"/>
                      <a:r>
                        <a:rPr lang="en-US" sz="800" b="0" i="0" u="none" strike="noStrike">
                          <a:solidFill>
                            <a:srgbClr val="000000"/>
                          </a:solidFill>
                          <a:effectLst/>
                          <a:latin typeface="Calibri" panose="020F0502020204030204" pitchFamily="34" charset="0"/>
                        </a:rPr>
                        <a:t>0.15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7E6DB"/>
                    </a:solidFill>
                  </a:tcPr>
                </a:tc>
                <a:tc>
                  <a:txBody>
                    <a:bodyPr/>
                    <a:lstStyle/>
                    <a:p>
                      <a:pPr algn="ctr" fontAlgn="b"/>
                      <a:r>
                        <a:rPr lang="en-US" sz="800" b="0" i="0" u="none" strike="noStrike">
                          <a:solidFill>
                            <a:srgbClr val="000000"/>
                          </a:solidFill>
                          <a:effectLst/>
                          <a:latin typeface="Calibri" panose="020F0502020204030204" pitchFamily="34" charset="0"/>
                        </a:rPr>
                        <a:t>0.15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7E7DC"/>
                    </a:solidFill>
                  </a:tcPr>
                </a:tc>
                <a:tc>
                  <a:txBody>
                    <a:bodyPr/>
                    <a:lstStyle/>
                    <a:p>
                      <a:pPr algn="ctr" fontAlgn="b"/>
                      <a:r>
                        <a:rPr lang="en-US" sz="800" b="0" i="0" u="none" strike="noStrike">
                          <a:solidFill>
                            <a:srgbClr val="000000"/>
                          </a:solidFill>
                          <a:effectLst/>
                          <a:latin typeface="Calibri" panose="020F0502020204030204" pitchFamily="34" charset="0"/>
                        </a:rPr>
                        <a:t>0.15</a:t>
                      </a:r>
                    </a:p>
                  </a:txBody>
                  <a:tcPr marL="5030" marR="5030" marT="5030" marB="0" anchor="b">
                    <a:lnL>
                      <a:noFill/>
                    </a:lnL>
                    <a:lnR>
                      <a:noFill/>
                    </a:lnR>
                    <a:lnT>
                      <a:noFill/>
                    </a:lnT>
                    <a:lnB>
                      <a:noFill/>
                    </a:lnB>
                    <a:solidFill>
                      <a:srgbClr val="F7E6DB"/>
                    </a:solidFill>
                  </a:tcPr>
                </a:tc>
                <a:tc>
                  <a:txBody>
                    <a:bodyPr/>
                    <a:lstStyle/>
                    <a:p>
                      <a:pPr algn="ctr" fontAlgn="b"/>
                      <a:r>
                        <a:rPr lang="en-US" sz="800" b="0" i="0" u="none" strike="noStrike">
                          <a:solidFill>
                            <a:srgbClr val="000000"/>
                          </a:solidFill>
                          <a:effectLst/>
                          <a:latin typeface="Calibri" panose="020F0502020204030204" pitchFamily="34" charset="0"/>
                        </a:rPr>
                        <a:t>0.15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7E7DC"/>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ECDB7"/>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a:noFill/>
                    </a:lnR>
                    <a:lnT>
                      <a:noFill/>
                    </a:lnT>
                    <a:lnB>
                      <a:noFill/>
                    </a:lnB>
                    <a:solidFill>
                      <a:srgbClr val="EECCB6"/>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A"/>
                    </a:solidFill>
                  </a:tcPr>
                </a:tc>
                <a:extLst>
                  <a:ext uri="{0D108BD9-81ED-4DB2-BD59-A6C34878D82A}">
                    <a16:rowId xmlns:a16="http://schemas.microsoft.com/office/drawing/2014/main" val="218895206"/>
                  </a:ext>
                </a:extLst>
              </a:tr>
              <a:tr h="122012">
                <a:tc>
                  <a:txBody>
                    <a:bodyPr/>
                    <a:lstStyle/>
                    <a:p>
                      <a:pPr algn="ctr" fontAlgn="b"/>
                      <a:r>
                        <a:rPr lang="en-US" sz="800" b="1" i="0" u="none" strike="noStrike">
                          <a:solidFill>
                            <a:srgbClr val="000000"/>
                          </a:solidFill>
                          <a:effectLst/>
                          <a:latin typeface="Calibri" panose="020F0502020204030204" pitchFamily="34" charset="0"/>
                        </a:rPr>
                        <a:t>Sample21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7,095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9C9"/>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a:noFill/>
                    </a:lnR>
                    <a:lnT>
                      <a:noFill/>
                    </a:lnT>
                    <a:lnB>
                      <a:noFill/>
                    </a:lnB>
                    <a:solidFill>
                      <a:srgbClr val="F2D8C6"/>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AC9"/>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a:noFill/>
                    </a:lnR>
                    <a:lnT>
                      <a:noFill/>
                    </a:lnT>
                    <a:lnB>
                      <a:noFill/>
                    </a:lnB>
                    <a:solidFill>
                      <a:srgbClr val="F2D9C8"/>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0A4"/>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3A9"/>
                    </a:solidFill>
                  </a:tcPr>
                </a:tc>
                <a:extLst>
                  <a:ext uri="{0D108BD9-81ED-4DB2-BD59-A6C34878D82A}">
                    <a16:rowId xmlns:a16="http://schemas.microsoft.com/office/drawing/2014/main" val="4267476835"/>
                  </a:ext>
                </a:extLst>
              </a:tr>
              <a:tr h="122012">
                <a:tc>
                  <a:txBody>
                    <a:bodyPr/>
                    <a:lstStyle/>
                    <a:p>
                      <a:pPr algn="ctr" fontAlgn="b"/>
                      <a:r>
                        <a:rPr lang="en-US" sz="800" b="1" i="0" u="none" strike="noStrike">
                          <a:solidFill>
                            <a:srgbClr val="000000"/>
                          </a:solidFill>
                          <a:effectLst/>
                          <a:latin typeface="Calibri" panose="020F0502020204030204" pitchFamily="34" charset="0"/>
                        </a:rPr>
                        <a:t>Sample22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3,755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4DDCD"/>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a:noFill/>
                    </a:lnR>
                    <a:lnT>
                      <a:noFill/>
                    </a:lnT>
                    <a:lnB>
                      <a:noFill/>
                    </a:lnB>
                    <a:solidFill>
                      <a:srgbClr val="F3DCCC"/>
                    </a:solidFill>
                  </a:tcPr>
                </a:tc>
                <a:tc>
                  <a:txBody>
                    <a:bodyPr/>
                    <a:lstStyle/>
                    <a:p>
                      <a:pPr algn="ctr" fontAlgn="b"/>
                      <a:r>
                        <a:rPr lang="en-US" sz="800" b="0" i="0" u="none" strike="noStrike">
                          <a:solidFill>
                            <a:srgbClr val="000000"/>
                          </a:solidFill>
                          <a:effectLst/>
                          <a:latin typeface="Calibri" panose="020F0502020204030204" pitchFamily="34" charset="0"/>
                        </a:rPr>
                        <a:t>0.21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4DDCE"/>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a:noFill/>
                    </a:lnR>
                    <a:lnT>
                      <a:noFill/>
                    </a:lnT>
                    <a:lnB>
                      <a:noFill/>
                    </a:lnB>
                    <a:solidFill>
                      <a:srgbClr val="F2D9C9"/>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BCC"/>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6AD"/>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a:noFill/>
                    </a:lnR>
                    <a:lnT>
                      <a:noFill/>
                    </a:lnT>
                    <a:lnB>
                      <a:noFill/>
                    </a:lnB>
                    <a:solidFill>
                      <a:srgbClr val="EBC3A9"/>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7AF"/>
                    </a:solidFill>
                  </a:tcPr>
                </a:tc>
                <a:extLst>
                  <a:ext uri="{0D108BD9-81ED-4DB2-BD59-A6C34878D82A}">
                    <a16:rowId xmlns:a16="http://schemas.microsoft.com/office/drawing/2014/main" val="1197840382"/>
                  </a:ext>
                </a:extLst>
              </a:tr>
              <a:tr h="122012">
                <a:tc>
                  <a:txBody>
                    <a:bodyPr/>
                    <a:lstStyle/>
                    <a:p>
                      <a:pPr algn="ctr" fontAlgn="b"/>
                      <a:r>
                        <a:rPr lang="en-US" sz="800" b="1" i="0" u="none" strike="noStrike">
                          <a:solidFill>
                            <a:srgbClr val="000000"/>
                          </a:solidFill>
                          <a:effectLst/>
                          <a:latin typeface="Calibri" panose="020F0502020204030204" pitchFamily="34" charset="0"/>
                        </a:rPr>
                        <a:t>Sample23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4,934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6C5"/>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a:noFill/>
                    </a:lnR>
                    <a:lnT>
                      <a:noFill/>
                    </a:lnT>
                    <a:lnB>
                      <a:noFill/>
                    </a:lnB>
                    <a:solidFill>
                      <a:srgbClr val="F1D5C3"/>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7C5"/>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9C8"/>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a:noFill/>
                    </a:lnR>
                    <a:lnT>
                      <a:noFill/>
                    </a:lnT>
                    <a:lnB>
                      <a:noFill/>
                    </a:lnB>
                    <a:solidFill>
                      <a:srgbClr val="F2D8C6"/>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AC9"/>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BFA4"/>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EA1"/>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4AA"/>
                    </a:solidFill>
                  </a:tcPr>
                </a:tc>
                <a:extLst>
                  <a:ext uri="{0D108BD9-81ED-4DB2-BD59-A6C34878D82A}">
                    <a16:rowId xmlns:a16="http://schemas.microsoft.com/office/drawing/2014/main" val="1212892060"/>
                  </a:ext>
                </a:extLst>
              </a:tr>
              <a:tr h="122012">
                <a:tc>
                  <a:txBody>
                    <a:bodyPr/>
                    <a:lstStyle/>
                    <a:p>
                      <a:pPr algn="ctr" fontAlgn="b"/>
                      <a:r>
                        <a:rPr lang="en-US" sz="800" b="1" i="0" u="none" strike="noStrike">
                          <a:solidFill>
                            <a:srgbClr val="000000"/>
                          </a:solidFill>
                          <a:effectLst/>
                          <a:latin typeface="Calibri" panose="020F0502020204030204" pitchFamily="34" charset="0"/>
                        </a:rPr>
                        <a:t>Sample24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8,094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1BD"/>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a:noFill/>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2BE"/>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2BE"/>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a:noFill/>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3BF"/>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1A6"/>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2A8"/>
                    </a:solidFill>
                  </a:tcPr>
                </a:tc>
                <a:extLst>
                  <a:ext uri="{0D108BD9-81ED-4DB2-BD59-A6C34878D82A}">
                    <a16:rowId xmlns:a16="http://schemas.microsoft.com/office/drawing/2014/main" val="579331371"/>
                  </a:ext>
                </a:extLst>
              </a:tr>
              <a:tr h="122012">
                <a:tc>
                  <a:txBody>
                    <a:bodyPr/>
                    <a:lstStyle/>
                    <a:p>
                      <a:pPr algn="ctr" fontAlgn="b"/>
                      <a:r>
                        <a:rPr lang="en-US" sz="800" b="1" i="0" u="none" strike="noStrike">
                          <a:solidFill>
                            <a:srgbClr val="000000"/>
                          </a:solidFill>
                          <a:effectLst/>
                          <a:latin typeface="Calibri" panose="020F0502020204030204" pitchFamily="34" charset="0"/>
                        </a:rPr>
                        <a:t>Sample25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3,186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0D3"/>
                    </a:solidFill>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a:noFill/>
                    </a:lnR>
                    <a:lnT>
                      <a:noFill/>
                    </a:lnT>
                    <a:lnB>
                      <a:noFill/>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0D3"/>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2D5"/>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a:noFill/>
                    </a:lnR>
                    <a:lnT>
                      <a:noFill/>
                    </a:lnT>
                    <a:lnB>
                      <a:noFill/>
                    </a:lnB>
                    <a:solidFill>
                      <a:srgbClr val="F5E0D3"/>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2D5"/>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4C1"/>
                    </a:solidFill>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a:noFill/>
                    </a:lnL>
                    <a:lnR>
                      <a:noFill/>
                    </a:lnR>
                    <a:lnT>
                      <a:noFill/>
                    </a:lnT>
                    <a:lnB>
                      <a:noFill/>
                    </a:lnB>
                    <a:solidFill>
                      <a:srgbClr val="EFD1BC"/>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5C2"/>
                    </a:solidFill>
                  </a:tcPr>
                </a:tc>
                <a:extLst>
                  <a:ext uri="{0D108BD9-81ED-4DB2-BD59-A6C34878D82A}">
                    <a16:rowId xmlns:a16="http://schemas.microsoft.com/office/drawing/2014/main" val="1232662060"/>
                  </a:ext>
                </a:extLst>
              </a:tr>
              <a:tr h="122012">
                <a:tc>
                  <a:txBody>
                    <a:bodyPr/>
                    <a:lstStyle/>
                    <a:p>
                      <a:pPr algn="ctr" fontAlgn="b"/>
                      <a:r>
                        <a:rPr lang="en-US" sz="800" b="1" i="0" u="none" strike="noStrike">
                          <a:solidFill>
                            <a:srgbClr val="000000"/>
                          </a:solidFill>
                          <a:effectLst/>
                          <a:latin typeface="Calibri" panose="020F0502020204030204" pitchFamily="34" charset="0"/>
                        </a:rPr>
                        <a:t>Sample26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4,825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a:noFill/>
                    </a:lnR>
                    <a:lnT>
                      <a:noFill/>
                    </a:lnT>
                    <a:lnB>
                      <a:noFill/>
                    </a:lnB>
                    <a:solidFill>
                      <a:srgbClr val="F2DAC9"/>
                    </a:solidFill>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3"/>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a:noFill/>
                    </a:lnR>
                    <a:lnT>
                      <a:noFill/>
                    </a:lnT>
                    <a:lnB>
                      <a:noFill/>
                    </a:lnB>
                    <a:solidFill>
                      <a:srgbClr val="F1D4C1"/>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5AC"/>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a:noFill/>
                    </a:lnR>
                    <a:lnT>
                      <a:noFill/>
                    </a:lnT>
                    <a:lnB>
                      <a:noFill/>
                    </a:lnB>
                    <a:solidFill>
                      <a:srgbClr val="EBC3A9"/>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7AE"/>
                    </a:solidFill>
                  </a:tcPr>
                </a:tc>
                <a:extLst>
                  <a:ext uri="{0D108BD9-81ED-4DB2-BD59-A6C34878D82A}">
                    <a16:rowId xmlns:a16="http://schemas.microsoft.com/office/drawing/2014/main" val="341420125"/>
                  </a:ext>
                </a:extLst>
              </a:tr>
              <a:tr h="122012">
                <a:tc>
                  <a:txBody>
                    <a:bodyPr/>
                    <a:lstStyle/>
                    <a:p>
                      <a:pPr algn="ctr" fontAlgn="b"/>
                      <a:r>
                        <a:rPr lang="en-US" sz="800" b="1" i="0" u="none" strike="noStrike">
                          <a:solidFill>
                            <a:srgbClr val="000000"/>
                          </a:solidFill>
                          <a:effectLst/>
                          <a:latin typeface="Calibri" panose="020F0502020204030204" pitchFamily="34" charset="0"/>
                        </a:rPr>
                        <a:t>Sample27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9,032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9EDE5"/>
                    </a:solidFill>
                  </a:tcPr>
                </a:tc>
                <a:tc>
                  <a:txBody>
                    <a:bodyPr/>
                    <a:lstStyle/>
                    <a:p>
                      <a:pPr algn="ctr" fontAlgn="b"/>
                      <a:r>
                        <a:rPr lang="en-US" sz="800" b="0" i="0" u="none" strike="noStrike">
                          <a:solidFill>
                            <a:srgbClr val="000000"/>
                          </a:solidFill>
                          <a:effectLst/>
                          <a:latin typeface="Calibri" panose="020F0502020204030204" pitchFamily="34" charset="0"/>
                        </a:rPr>
                        <a:t>0.11</a:t>
                      </a:r>
                    </a:p>
                  </a:txBody>
                  <a:tcPr marL="5030" marR="5030" marT="5030" marB="0" anchor="b">
                    <a:lnL>
                      <a:noFill/>
                    </a:lnL>
                    <a:lnR>
                      <a:noFill/>
                    </a:lnR>
                    <a:lnT>
                      <a:noFill/>
                    </a:lnT>
                    <a:lnB>
                      <a:noFill/>
                    </a:lnB>
                    <a:solidFill>
                      <a:srgbClr val="F9EDE5"/>
                    </a:solidFill>
                  </a:tcPr>
                </a:tc>
                <a:tc>
                  <a:txBody>
                    <a:bodyPr/>
                    <a:lstStyle/>
                    <a:p>
                      <a:pPr algn="ctr" fontAlgn="b"/>
                      <a:r>
                        <a:rPr lang="en-US" sz="800" b="0" i="0" u="none" strike="noStrike">
                          <a:solidFill>
                            <a:srgbClr val="000000"/>
                          </a:solidFill>
                          <a:effectLst/>
                          <a:latin typeface="Calibri" panose="020F0502020204030204" pitchFamily="34" charset="0"/>
                        </a:rPr>
                        <a:t>0.11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9EDE5"/>
                    </a:solidFill>
                  </a:tcPr>
                </a:tc>
                <a:tc>
                  <a:txBody>
                    <a:bodyPr/>
                    <a:lstStyle/>
                    <a:p>
                      <a:pPr algn="ctr" fontAlgn="b"/>
                      <a:r>
                        <a:rPr lang="en-US" sz="800" b="0" i="0" u="none" strike="noStrike">
                          <a:solidFill>
                            <a:srgbClr val="000000"/>
                          </a:solidFill>
                          <a:effectLst/>
                          <a:latin typeface="Calibri" panose="020F0502020204030204" pitchFamily="34" charset="0"/>
                        </a:rPr>
                        <a:t>0.12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8EBE2"/>
                    </a:solidFill>
                  </a:tcPr>
                </a:tc>
                <a:tc>
                  <a:txBody>
                    <a:bodyPr/>
                    <a:lstStyle/>
                    <a:p>
                      <a:pPr algn="ctr" fontAlgn="b"/>
                      <a:r>
                        <a:rPr lang="en-US" sz="800" b="0" i="0" u="none" strike="noStrike">
                          <a:solidFill>
                            <a:srgbClr val="000000"/>
                          </a:solidFill>
                          <a:effectLst/>
                          <a:latin typeface="Calibri" panose="020F0502020204030204" pitchFamily="34" charset="0"/>
                        </a:rPr>
                        <a:t>0.13</a:t>
                      </a:r>
                    </a:p>
                  </a:txBody>
                  <a:tcPr marL="5030" marR="5030" marT="5030" marB="0" anchor="b">
                    <a:lnL>
                      <a:noFill/>
                    </a:lnL>
                    <a:lnR>
                      <a:noFill/>
                    </a:lnR>
                    <a:lnT>
                      <a:noFill/>
                    </a:lnT>
                    <a:lnB>
                      <a:noFill/>
                    </a:lnB>
                    <a:solidFill>
                      <a:srgbClr val="F8EAE1"/>
                    </a:solidFill>
                  </a:tcPr>
                </a:tc>
                <a:tc>
                  <a:txBody>
                    <a:bodyPr/>
                    <a:lstStyle/>
                    <a:p>
                      <a:pPr algn="ctr" fontAlgn="b"/>
                      <a:r>
                        <a:rPr lang="en-US" sz="800" b="0" i="0" u="none" strike="noStrike">
                          <a:solidFill>
                            <a:srgbClr val="000000"/>
                          </a:solidFill>
                          <a:effectLst/>
                          <a:latin typeface="Calibri" panose="020F0502020204030204" pitchFamily="34" charset="0"/>
                        </a:rPr>
                        <a:t>0.12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8EBE2"/>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a:noFill/>
                    </a:lnR>
                    <a:lnT>
                      <a:noFill/>
                    </a:lnT>
                    <a:lnB>
                      <a:noFill/>
                    </a:lnB>
                    <a:solidFill>
                      <a:srgbClr val="F4DECF"/>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1D3"/>
                    </a:solidFill>
                  </a:tcPr>
                </a:tc>
                <a:extLst>
                  <a:ext uri="{0D108BD9-81ED-4DB2-BD59-A6C34878D82A}">
                    <a16:rowId xmlns:a16="http://schemas.microsoft.com/office/drawing/2014/main" val="2457558796"/>
                  </a:ext>
                </a:extLst>
              </a:tr>
              <a:tr h="122012">
                <a:tc>
                  <a:txBody>
                    <a:bodyPr/>
                    <a:lstStyle/>
                    <a:p>
                      <a:pPr algn="ctr" fontAlgn="b"/>
                      <a:r>
                        <a:rPr lang="en-US" sz="800" b="1" i="0" u="none" strike="noStrike">
                          <a:solidFill>
                            <a:srgbClr val="000000"/>
                          </a:solidFill>
                          <a:effectLst/>
                          <a:latin typeface="Calibri" panose="020F0502020204030204" pitchFamily="34" charset="0"/>
                        </a:rPr>
                        <a:t>Sample28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7,536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a:noFill/>
                    </a:lnR>
                    <a:lnT>
                      <a:noFill/>
                    </a:lnT>
                    <a:lnB>
                      <a:noFill/>
                    </a:lnB>
                    <a:solidFill>
                      <a:srgbClr val="F1D7C5"/>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9C8"/>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9C8"/>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a:noFill/>
                    </a:lnR>
                    <a:lnT>
                      <a:noFill/>
                    </a:lnT>
                    <a:lnB>
                      <a:noFill/>
                    </a:lnB>
                    <a:solidFill>
                      <a:srgbClr val="F2D7C6"/>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9C9"/>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0A5"/>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a:noFill/>
                    </a:lnR>
                    <a:lnT>
                      <a:noFill/>
                    </a:lnT>
                    <a:lnB>
                      <a:noFill/>
                    </a:lnB>
                    <a:solidFill>
                      <a:srgbClr val="E9BEA1"/>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4AA"/>
                    </a:solidFill>
                  </a:tcPr>
                </a:tc>
                <a:extLst>
                  <a:ext uri="{0D108BD9-81ED-4DB2-BD59-A6C34878D82A}">
                    <a16:rowId xmlns:a16="http://schemas.microsoft.com/office/drawing/2014/main" val="4287139290"/>
                  </a:ext>
                </a:extLst>
              </a:tr>
              <a:tr h="122012">
                <a:tc>
                  <a:txBody>
                    <a:bodyPr/>
                    <a:lstStyle/>
                    <a:p>
                      <a:pPr algn="ctr" fontAlgn="b"/>
                      <a:r>
                        <a:rPr lang="en-US" sz="800" b="1" i="0" u="none" strike="noStrike">
                          <a:solidFill>
                            <a:srgbClr val="000000"/>
                          </a:solidFill>
                          <a:effectLst/>
                          <a:latin typeface="Calibri" panose="020F0502020204030204" pitchFamily="34" charset="0"/>
                        </a:rPr>
                        <a:t>Sample29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5,208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2"/>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a:noFill/>
                    </a:lnR>
                    <a:lnT>
                      <a:noFill/>
                    </a:lnT>
                    <a:lnB>
                      <a:noFill/>
                    </a:lnB>
                    <a:solidFill>
                      <a:srgbClr val="F0D2BE"/>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5C3"/>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2"/>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a:noFill/>
                    </a:lnR>
                    <a:lnT>
                      <a:noFill/>
                    </a:lnT>
                    <a:lnB>
                      <a:noFill/>
                    </a:lnB>
                    <a:solidFill>
                      <a:srgbClr val="F0D3BF"/>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5C3"/>
                    </a:solidFill>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EA2"/>
                    </a:solidFill>
                  </a:tcPr>
                </a:tc>
                <a:tc>
                  <a:txBody>
                    <a:bodyPr/>
                    <a:lstStyle/>
                    <a:p>
                      <a:pPr algn="ctr" fontAlgn="b"/>
                      <a:r>
                        <a:rPr lang="en-US" sz="800" b="0" i="0" u="none" strike="noStrike">
                          <a:solidFill>
                            <a:srgbClr val="000000"/>
                          </a:solidFill>
                          <a:effectLst/>
                          <a:latin typeface="Calibri" panose="020F0502020204030204" pitchFamily="34" charset="0"/>
                        </a:rPr>
                        <a:t>0.42</a:t>
                      </a:r>
                    </a:p>
                  </a:txBody>
                  <a:tcPr marL="5030" marR="5030" marT="5030" marB="0" anchor="b">
                    <a:lnL>
                      <a:noFill/>
                    </a:lnL>
                    <a:lnR>
                      <a:noFill/>
                    </a:lnR>
                    <a:lnT>
                      <a:noFill/>
                    </a:lnT>
                    <a:lnB>
                      <a:noFill/>
                    </a:lnB>
                    <a:solidFill>
                      <a:srgbClr val="E8BA9C"/>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AC1A6"/>
                    </a:solidFill>
                  </a:tcPr>
                </a:tc>
                <a:extLst>
                  <a:ext uri="{0D108BD9-81ED-4DB2-BD59-A6C34878D82A}">
                    <a16:rowId xmlns:a16="http://schemas.microsoft.com/office/drawing/2014/main" val="2428036568"/>
                  </a:ext>
                </a:extLst>
              </a:tr>
              <a:tr h="128112">
                <a:tc>
                  <a:txBody>
                    <a:bodyPr/>
                    <a:lstStyle/>
                    <a:p>
                      <a:pPr algn="ctr" fontAlgn="b"/>
                      <a:r>
                        <a:rPr lang="en-US" sz="800" b="1" i="0" u="none" strike="noStrike">
                          <a:solidFill>
                            <a:srgbClr val="000000"/>
                          </a:solidFill>
                          <a:effectLst/>
                          <a:latin typeface="Calibri" panose="020F0502020204030204" pitchFamily="34" charset="0"/>
                        </a:rPr>
                        <a:t>Sample30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6,693</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5E0D2"/>
                    </a:solidFill>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5E0D3"/>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solidFill>
                      <a:srgbClr val="F4DECF"/>
                    </a:solidFill>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DFD2"/>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CC6AD"/>
                    </a:solidFill>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solidFill>
                      <a:srgbClr val="EBC4AA"/>
                    </a:solidFill>
                  </a:tcPr>
                </a:tc>
                <a:tc>
                  <a:txBody>
                    <a:bodyPr/>
                    <a:lstStyle/>
                    <a:p>
                      <a:pPr algn="ctr" fontAlgn="b"/>
                      <a:r>
                        <a:rPr lang="en-US" sz="800" b="0" i="0" u="none" strike="noStrike" dirty="0">
                          <a:solidFill>
                            <a:srgbClr val="000000"/>
                          </a:solidFill>
                          <a:effectLst/>
                          <a:latin typeface="Calibri" panose="020F0502020204030204" pitchFamily="34" charset="0"/>
                        </a:rPr>
                        <a:t>0.32</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CAB3"/>
                    </a:solidFill>
                  </a:tcPr>
                </a:tc>
                <a:extLst>
                  <a:ext uri="{0D108BD9-81ED-4DB2-BD59-A6C34878D82A}">
                    <a16:rowId xmlns:a16="http://schemas.microsoft.com/office/drawing/2014/main" val="4130322962"/>
                  </a:ext>
                </a:extLst>
              </a:tr>
            </a:tbl>
          </a:graphicData>
        </a:graphic>
      </p:graphicFrame>
    </p:spTree>
    <p:extLst>
      <p:ext uri="{BB962C8B-B14F-4D97-AF65-F5344CB8AC3E}">
        <p14:creationId xmlns:p14="http://schemas.microsoft.com/office/powerpoint/2010/main" val="4024253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19</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CAVEAT:</a:t>
            </a:r>
          </a:p>
        </p:txBody>
      </p:sp>
      <p:sp>
        <p:nvSpPr>
          <p:cNvPr id="2" name="TextBox 1">
            <a:extLst>
              <a:ext uri="{FF2B5EF4-FFF2-40B4-BE49-F238E27FC236}">
                <a16:creationId xmlns:a16="http://schemas.microsoft.com/office/drawing/2014/main" id="{F6A630BD-B618-8579-8EB3-CC99E8145D00}"/>
              </a:ext>
            </a:extLst>
          </p:cNvPr>
          <p:cNvSpPr txBox="1"/>
          <p:nvPr/>
        </p:nvSpPr>
        <p:spPr>
          <a:xfrm>
            <a:off x="146305" y="666750"/>
            <a:ext cx="8769095" cy="1138773"/>
          </a:xfrm>
          <a:prstGeom prst="rect">
            <a:avLst/>
          </a:prstGeom>
          <a:noFill/>
        </p:spPr>
        <p:txBody>
          <a:bodyPr wrap="square" rtlCol="0">
            <a:spAutoFit/>
          </a:bodyPr>
          <a:lstStyle/>
          <a:p>
            <a:r>
              <a:rPr lang="en-US" dirty="0"/>
              <a:t>Most reads are in fact not uniquely assigned because the gene is very long and the reads do not fully cover it, so if the read does not cover some of the exons that make an isoform unique, then it can only be assigned provisionally to two isoforms.</a:t>
            </a:r>
          </a:p>
          <a:p>
            <a:endParaRPr lang="en-US" dirty="0"/>
          </a:p>
        </p:txBody>
      </p:sp>
    </p:spTree>
    <p:extLst>
      <p:ext uri="{BB962C8B-B14F-4D97-AF65-F5344CB8AC3E}">
        <p14:creationId xmlns:p14="http://schemas.microsoft.com/office/powerpoint/2010/main" val="20527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2</a:t>
            </a:fld>
            <a:endParaRPr lang="en-US"/>
          </a:p>
        </p:txBody>
      </p:sp>
      <p:sp>
        <p:nvSpPr>
          <p:cNvPr id="5" name="Rounded Rectangle 5">
            <a:extLst>
              <a:ext uri="{FF2B5EF4-FFF2-40B4-BE49-F238E27FC236}">
                <a16:creationId xmlns:a16="http://schemas.microsoft.com/office/drawing/2014/main" id="{9E2C5D63-1BF1-6FB9-8F48-DCA2A501DB1C}"/>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ANNOTATIONS</a:t>
            </a:r>
          </a:p>
        </p:txBody>
      </p:sp>
      <p:sp>
        <p:nvSpPr>
          <p:cNvPr id="8" name="TextBox 7">
            <a:extLst>
              <a:ext uri="{FF2B5EF4-FFF2-40B4-BE49-F238E27FC236}">
                <a16:creationId xmlns:a16="http://schemas.microsoft.com/office/drawing/2014/main" id="{B8A0EF35-2BF0-5263-EC2E-E025DAFC3259}"/>
              </a:ext>
            </a:extLst>
          </p:cNvPr>
          <p:cNvSpPr txBox="1"/>
          <p:nvPr/>
        </p:nvSpPr>
        <p:spPr>
          <a:xfrm>
            <a:off x="228600" y="590550"/>
            <a:ext cx="7162800" cy="1661993"/>
          </a:xfrm>
          <a:prstGeom prst="rect">
            <a:avLst/>
          </a:prstGeom>
          <a:noFill/>
        </p:spPr>
        <p:txBody>
          <a:bodyPr wrap="square" rtlCol="0">
            <a:spAutoFit/>
          </a:bodyPr>
          <a:lstStyle/>
          <a:p>
            <a:r>
              <a:rPr lang="en-US" dirty="0"/>
              <a:t>The next question is what annotation to use, as the different available annotations for the human genome have a different number of isoforms</a:t>
            </a:r>
          </a:p>
          <a:p>
            <a:endParaRPr lang="en-US" dirty="0"/>
          </a:p>
          <a:p>
            <a:r>
              <a:rPr lang="en-US" dirty="0"/>
              <a:t>See further below for more details</a:t>
            </a:r>
          </a:p>
          <a:p>
            <a:endParaRPr lang="en-US" dirty="0"/>
          </a:p>
          <a:p>
            <a:r>
              <a:rPr lang="en-US" dirty="0"/>
              <a:t>I ran it on the three annotations that I have, but we can quickly rerun on anything else</a:t>
            </a:r>
          </a:p>
        </p:txBody>
      </p:sp>
    </p:spTree>
    <p:extLst>
      <p:ext uri="{BB962C8B-B14F-4D97-AF65-F5344CB8AC3E}">
        <p14:creationId xmlns:p14="http://schemas.microsoft.com/office/powerpoint/2010/main" val="365039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20</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BACK TO THE PROBLEMATIC EXON:</a:t>
            </a:r>
          </a:p>
        </p:txBody>
      </p:sp>
      <p:pic>
        <p:nvPicPr>
          <p:cNvPr id="5" name="Picture 4">
            <a:extLst>
              <a:ext uri="{FF2B5EF4-FFF2-40B4-BE49-F238E27FC236}">
                <a16:creationId xmlns:a16="http://schemas.microsoft.com/office/drawing/2014/main" id="{4288E156-E969-E7DE-B616-F701E8DCE672}"/>
              </a:ext>
            </a:extLst>
          </p:cNvPr>
          <p:cNvPicPr>
            <a:picLocks noChangeAspect="1"/>
          </p:cNvPicPr>
          <p:nvPr/>
        </p:nvPicPr>
        <p:blipFill>
          <a:blip r:embed="rId2"/>
          <a:stretch>
            <a:fillRect/>
          </a:stretch>
        </p:blipFill>
        <p:spPr>
          <a:xfrm>
            <a:off x="76200" y="514350"/>
            <a:ext cx="5189489" cy="3409760"/>
          </a:xfrm>
          <a:prstGeom prst="rect">
            <a:avLst/>
          </a:prstGeom>
        </p:spPr>
      </p:pic>
      <p:sp>
        <p:nvSpPr>
          <p:cNvPr id="6" name="TextBox 5">
            <a:extLst>
              <a:ext uri="{FF2B5EF4-FFF2-40B4-BE49-F238E27FC236}">
                <a16:creationId xmlns:a16="http://schemas.microsoft.com/office/drawing/2014/main" id="{0EF2B612-9372-5B53-46AE-0BC45AE67596}"/>
              </a:ext>
            </a:extLst>
          </p:cNvPr>
          <p:cNvSpPr txBox="1"/>
          <p:nvPr/>
        </p:nvSpPr>
        <p:spPr>
          <a:xfrm>
            <a:off x="5562600" y="666750"/>
            <a:ext cx="3352800" cy="3231654"/>
          </a:xfrm>
          <a:prstGeom prst="rect">
            <a:avLst/>
          </a:prstGeom>
          <a:noFill/>
        </p:spPr>
        <p:txBody>
          <a:bodyPr wrap="square" rtlCol="0">
            <a:spAutoFit/>
          </a:bodyPr>
          <a:lstStyle/>
          <a:p>
            <a:r>
              <a:rPr lang="en-US" dirty="0"/>
              <a:t>Most reads are actually lost because of the mess here.</a:t>
            </a:r>
          </a:p>
          <a:p>
            <a:endParaRPr lang="en-US" dirty="0"/>
          </a:p>
          <a:p>
            <a:r>
              <a:rPr lang="en-US" dirty="0"/>
              <a:t>Most transcripts have this exon starting at position 2,493,190, but there are reads mapping to 2,493,196, 2,493,199, and 2,493,202</a:t>
            </a:r>
          </a:p>
          <a:p>
            <a:endParaRPr lang="en-US" dirty="0"/>
          </a:p>
          <a:p>
            <a:r>
              <a:rPr lang="en-US" dirty="0"/>
              <a:t>GENCODE does not have this at all</a:t>
            </a:r>
          </a:p>
          <a:p>
            <a:endParaRPr lang="en-US" dirty="0"/>
          </a:p>
          <a:p>
            <a:r>
              <a:rPr lang="en-US" dirty="0"/>
              <a:t>I made new transcripts with these coordinates and </a:t>
            </a:r>
            <a:r>
              <a:rPr lang="en-US" dirty="0" err="1"/>
              <a:t>requantified</a:t>
            </a:r>
            <a:endParaRPr lang="en-US" dirty="0"/>
          </a:p>
        </p:txBody>
      </p:sp>
    </p:spTree>
    <p:extLst>
      <p:ext uri="{BB962C8B-B14F-4D97-AF65-F5344CB8AC3E}">
        <p14:creationId xmlns:p14="http://schemas.microsoft.com/office/powerpoint/2010/main" val="341077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21</a:t>
            </a:fld>
            <a:endParaRPr lang="en-US"/>
          </a:p>
        </p:txBody>
      </p:sp>
      <p:sp>
        <p:nvSpPr>
          <p:cNvPr id="4" name="Rounded Rectangle 5">
            <a:extLst>
              <a:ext uri="{FF2B5EF4-FFF2-40B4-BE49-F238E27FC236}">
                <a16:creationId xmlns:a16="http://schemas.microsoft.com/office/drawing/2014/main" id="{43ADF004-CD31-771F-5E0F-A018FD214DAF}"/>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QUANTIFICATION SUMMARY, NEW ANNOTATIONS</a:t>
            </a:r>
          </a:p>
        </p:txBody>
      </p:sp>
      <p:graphicFrame>
        <p:nvGraphicFramePr>
          <p:cNvPr id="2" name="Table 1">
            <a:extLst>
              <a:ext uri="{FF2B5EF4-FFF2-40B4-BE49-F238E27FC236}">
                <a16:creationId xmlns:a16="http://schemas.microsoft.com/office/drawing/2014/main" id="{68AC141F-FD01-6C0D-C915-8C0EF8FE0A6A}"/>
              </a:ext>
            </a:extLst>
          </p:cNvPr>
          <p:cNvGraphicFramePr>
            <a:graphicFrameLocks noGrp="1"/>
          </p:cNvGraphicFramePr>
          <p:nvPr>
            <p:extLst>
              <p:ext uri="{D42A27DB-BD31-4B8C-83A1-F6EECF244321}">
                <p14:modId xmlns:p14="http://schemas.microsoft.com/office/powerpoint/2010/main" val="2063380051"/>
              </p:ext>
            </p:extLst>
          </p:nvPr>
        </p:nvGraphicFramePr>
        <p:xfrm>
          <a:off x="457196" y="438150"/>
          <a:ext cx="8458204" cy="4578711"/>
        </p:xfrm>
        <a:graphic>
          <a:graphicData uri="http://schemas.openxmlformats.org/drawingml/2006/table">
            <a:tbl>
              <a:tblPr/>
              <a:tblGrid>
                <a:gridCol w="584962">
                  <a:extLst>
                    <a:ext uri="{9D8B030D-6E8A-4147-A177-3AD203B41FA5}">
                      <a16:colId xmlns:a16="http://schemas.microsoft.com/office/drawing/2014/main" val="79720731"/>
                    </a:ext>
                  </a:extLst>
                </a:gridCol>
                <a:gridCol w="350978">
                  <a:extLst>
                    <a:ext uri="{9D8B030D-6E8A-4147-A177-3AD203B41FA5}">
                      <a16:colId xmlns:a16="http://schemas.microsoft.com/office/drawing/2014/main" val="653472159"/>
                    </a:ext>
                  </a:extLst>
                </a:gridCol>
                <a:gridCol w="350978">
                  <a:extLst>
                    <a:ext uri="{9D8B030D-6E8A-4147-A177-3AD203B41FA5}">
                      <a16:colId xmlns:a16="http://schemas.microsoft.com/office/drawing/2014/main" val="2860357788"/>
                    </a:ext>
                  </a:extLst>
                </a:gridCol>
                <a:gridCol w="1199174">
                  <a:extLst>
                    <a:ext uri="{9D8B030D-6E8A-4147-A177-3AD203B41FA5}">
                      <a16:colId xmlns:a16="http://schemas.microsoft.com/office/drawing/2014/main" val="4004223589"/>
                    </a:ext>
                  </a:extLst>
                </a:gridCol>
                <a:gridCol w="663568">
                  <a:extLst>
                    <a:ext uri="{9D8B030D-6E8A-4147-A177-3AD203B41FA5}">
                      <a16:colId xmlns:a16="http://schemas.microsoft.com/office/drawing/2014/main" val="2812743262"/>
                    </a:ext>
                  </a:extLst>
                </a:gridCol>
                <a:gridCol w="663568">
                  <a:extLst>
                    <a:ext uri="{9D8B030D-6E8A-4147-A177-3AD203B41FA5}">
                      <a16:colId xmlns:a16="http://schemas.microsoft.com/office/drawing/2014/main" val="522124081"/>
                    </a:ext>
                  </a:extLst>
                </a:gridCol>
                <a:gridCol w="663568">
                  <a:extLst>
                    <a:ext uri="{9D8B030D-6E8A-4147-A177-3AD203B41FA5}">
                      <a16:colId xmlns:a16="http://schemas.microsoft.com/office/drawing/2014/main" val="515470327"/>
                    </a:ext>
                  </a:extLst>
                </a:gridCol>
                <a:gridCol w="663568">
                  <a:extLst>
                    <a:ext uri="{9D8B030D-6E8A-4147-A177-3AD203B41FA5}">
                      <a16:colId xmlns:a16="http://schemas.microsoft.com/office/drawing/2014/main" val="2370669327"/>
                    </a:ext>
                  </a:extLst>
                </a:gridCol>
                <a:gridCol w="663568">
                  <a:extLst>
                    <a:ext uri="{9D8B030D-6E8A-4147-A177-3AD203B41FA5}">
                      <a16:colId xmlns:a16="http://schemas.microsoft.com/office/drawing/2014/main" val="2717723645"/>
                    </a:ext>
                  </a:extLst>
                </a:gridCol>
                <a:gridCol w="663568">
                  <a:extLst>
                    <a:ext uri="{9D8B030D-6E8A-4147-A177-3AD203B41FA5}">
                      <a16:colId xmlns:a16="http://schemas.microsoft.com/office/drawing/2014/main" val="1940719880"/>
                    </a:ext>
                  </a:extLst>
                </a:gridCol>
                <a:gridCol w="663568">
                  <a:extLst>
                    <a:ext uri="{9D8B030D-6E8A-4147-A177-3AD203B41FA5}">
                      <a16:colId xmlns:a16="http://schemas.microsoft.com/office/drawing/2014/main" val="2403151525"/>
                    </a:ext>
                  </a:extLst>
                </a:gridCol>
                <a:gridCol w="663568">
                  <a:extLst>
                    <a:ext uri="{9D8B030D-6E8A-4147-A177-3AD203B41FA5}">
                      <a16:colId xmlns:a16="http://schemas.microsoft.com/office/drawing/2014/main" val="3167656100"/>
                    </a:ext>
                  </a:extLst>
                </a:gridCol>
                <a:gridCol w="663568">
                  <a:extLst>
                    <a:ext uri="{9D8B030D-6E8A-4147-A177-3AD203B41FA5}">
                      <a16:colId xmlns:a16="http://schemas.microsoft.com/office/drawing/2014/main" val="1905534506"/>
                    </a:ext>
                  </a:extLst>
                </a:gridCol>
              </a:tblGrid>
              <a:tr h="137781">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US" sz="800" b="1" i="0" u="none" strike="noStrike">
                          <a:solidFill>
                            <a:srgbClr val="000000"/>
                          </a:solidFill>
                          <a:effectLst/>
                          <a:latin typeface="Calibri" panose="020F0502020204030204" pitchFamily="34" charset="0"/>
                        </a:rPr>
                        <a:t>Assigned reads</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4242427"/>
                  </a:ext>
                </a:extLst>
              </a:tr>
              <a:tr h="131221">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800" b="1" i="0" u="none" strike="noStrike">
                          <a:solidFill>
                            <a:srgbClr val="000000"/>
                          </a:solidFill>
                          <a:effectLst/>
                          <a:latin typeface="Calibri" panose="020F0502020204030204" pitchFamily="34" charset="0"/>
                        </a:rPr>
                        <a:t>GMAP</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BLAT</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Minimap2</a:t>
                      </a:r>
                    </a:p>
                  </a:txBody>
                  <a:tcPr marL="5030" marR="5030" marT="50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191736"/>
                  </a:ext>
                </a:extLst>
              </a:tr>
              <a:tr h="131221">
                <a:tc>
                  <a:txBody>
                    <a:bodyPr/>
                    <a:lstStyle/>
                    <a:p>
                      <a:pPr algn="ctr" fontAlgn="b"/>
                      <a:r>
                        <a:rPr lang="en-US" sz="800" b="1" i="0" u="none" strike="noStrike">
                          <a:solidFill>
                            <a:srgbClr val="000000"/>
                          </a:solidFill>
                          <a:effectLst/>
                          <a:latin typeface="Calibri" panose="020F0502020204030204" pitchFamily="34" charset="0"/>
                        </a:rPr>
                        <a:t>Total reads:</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564,660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2016-11-16-refSeq</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gencode.v30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35734546"/>
                  </a:ext>
                </a:extLst>
              </a:tr>
              <a:tr h="131221">
                <a:tc>
                  <a:txBody>
                    <a:bodyPr/>
                    <a:lstStyle/>
                    <a:p>
                      <a:pPr algn="ctr" fontAlgn="b"/>
                      <a:r>
                        <a:rPr lang="en-US" sz="800" b="1" i="0" u="none" strike="noStrike">
                          <a:solidFill>
                            <a:srgbClr val="000000"/>
                          </a:solidFill>
                          <a:effectLst/>
                          <a:latin typeface="Calibri" panose="020F0502020204030204" pitchFamily="34" charset="0"/>
                        </a:rPr>
                        <a:t>Sample1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7,799</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Total reads after demultiplexing:</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59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594"/>
                    </a:solidFill>
                  </a:tcPr>
                </a:tc>
                <a:tc>
                  <a:txBody>
                    <a:bodyPr/>
                    <a:lstStyle/>
                    <a:p>
                      <a:pPr algn="ctr" fontAlgn="b"/>
                      <a:r>
                        <a:rPr lang="en-US" sz="800" b="0" i="0" u="none" strike="noStrike">
                          <a:solidFill>
                            <a:srgbClr val="000000"/>
                          </a:solidFill>
                          <a:effectLst/>
                          <a:latin typeface="Calibri" panose="020F0502020204030204" pitchFamily="34" charset="0"/>
                        </a:rPr>
                        <a:t>0.49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4AF8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4AF8C"/>
                    </a:solidFill>
                  </a:tcPr>
                </a:tc>
                <a:tc>
                  <a:txBody>
                    <a:bodyPr/>
                    <a:lstStyle/>
                    <a:p>
                      <a:pPr algn="ctr" fontAlgn="b"/>
                      <a:r>
                        <a:rPr lang="en-US" sz="800" b="0" i="0" u="none" strike="noStrike">
                          <a:solidFill>
                            <a:srgbClr val="000000"/>
                          </a:solidFill>
                          <a:effectLst/>
                          <a:latin typeface="Calibri" panose="020F0502020204030204" pitchFamily="34" charset="0"/>
                        </a:rPr>
                        <a:t>0.68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98F5E"/>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0.68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98E5D"/>
                    </a:solidFill>
                  </a:tcPr>
                </a:tc>
                <a:extLst>
                  <a:ext uri="{0D108BD9-81ED-4DB2-BD59-A6C34878D82A}">
                    <a16:rowId xmlns:a16="http://schemas.microsoft.com/office/drawing/2014/main" val="2800437541"/>
                  </a:ext>
                </a:extLst>
              </a:tr>
              <a:tr h="131221">
                <a:tc>
                  <a:txBody>
                    <a:bodyPr/>
                    <a:lstStyle/>
                    <a:p>
                      <a:pPr algn="ctr" fontAlgn="b"/>
                      <a:r>
                        <a:rPr lang="en-US" sz="800" b="1" i="0" u="none" strike="noStrike">
                          <a:solidFill>
                            <a:srgbClr val="000000"/>
                          </a:solidFill>
                          <a:effectLst/>
                          <a:latin typeface="Calibri" panose="020F0502020204030204" pitchFamily="34" charset="0"/>
                        </a:rPr>
                        <a:t>Sample2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4,957</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179,778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5AB"/>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5AB"/>
                    </a:solidFill>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2A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2A8"/>
                    </a:solidFill>
                  </a:tcPr>
                </a:tc>
                <a:tc>
                  <a:txBody>
                    <a:bodyPr/>
                    <a:lstStyle/>
                    <a:p>
                      <a:pPr algn="ctr" fontAlgn="b"/>
                      <a:r>
                        <a:rPr lang="en-US" sz="800" b="0" i="0" u="none" strike="noStrike">
                          <a:solidFill>
                            <a:srgbClr val="000000"/>
                          </a:solidFill>
                          <a:effectLst/>
                          <a:latin typeface="Calibri" panose="020F0502020204030204" pitchFamily="34" charset="0"/>
                        </a:rPr>
                        <a:t>0.59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E9E7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0.60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D9C71"/>
                    </a:solidFill>
                  </a:tcPr>
                </a:tc>
                <a:extLst>
                  <a:ext uri="{0D108BD9-81ED-4DB2-BD59-A6C34878D82A}">
                    <a16:rowId xmlns:a16="http://schemas.microsoft.com/office/drawing/2014/main" val="3527942701"/>
                  </a:ext>
                </a:extLst>
              </a:tr>
              <a:tr h="131221">
                <a:tc>
                  <a:txBody>
                    <a:bodyPr/>
                    <a:lstStyle/>
                    <a:p>
                      <a:pPr algn="ctr" fontAlgn="b"/>
                      <a:r>
                        <a:rPr lang="en-US" sz="800" b="1" i="0" u="none" strike="noStrike">
                          <a:solidFill>
                            <a:srgbClr val="000000"/>
                          </a:solidFill>
                          <a:effectLst/>
                          <a:latin typeface="Calibri" panose="020F0502020204030204" pitchFamily="34" charset="0"/>
                        </a:rPr>
                        <a:t>Sample3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7,315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DA1"/>
                    </a:solidFill>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7B89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7B89A"/>
                    </a:solidFill>
                  </a:tcPr>
                </a:tc>
                <a:tc>
                  <a:txBody>
                    <a:bodyPr/>
                    <a:lstStyle/>
                    <a:p>
                      <a:pPr algn="ctr" fontAlgn="b"/>
                      <a:r>
                        <a:rPr lang="en-US" sz="800" b="0" i="0" u="none" strike="noStrike">
                          <a:solidFill>
                            <a:srgbClr val="000000"/>
                          </a:solidFill>
                          <a:effectLst/>
                          <a:latin typeface="Calibri" panose="020F0502020204030204" pitchFamily="34" charset="0"/>
                        </a:rPr>
                        <a:t>0.63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C976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0.63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C976A"/>
                    </a:solidFill>
                  </a:tcPr>
                </a:tc>
                <a:extLst>
                  <a:ext uri="{0D108BD9-81ED-4DB2-BD59-A6C34878D82A}">
                    <a16:rowId xmlns:a16="http://schemas.microsoft.com/office/drawing/2014/main" val="2442600675"/>
                  </a:ext>
                </a:extLst>
              </a:tr>
              <a:tr h="131221">
                <a:tc>
                  <a:txBody>
                    <a:bodyPr/>
                    <a:lstStyle/>
                    <a:p>
                      <a:pPr algn="ctr" fontAlgn="b"/>
                      <a:r>
                        <a:rPr lang="en-US" sz="800" b="1" i="0" u="none" strike="noStrike">
                          <a:solidFill>
                            <a:srgbClr val="000000"/>
                          </a:solidFill>
                          <a:effectLst/>
                          <a:latin typeface="Calibri" panose="020F0502020204030204" pitchFamily="34" charset="0"/>
                        </a:rPr>
                        <a:t>Sample4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4,258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FA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FA3"/>
                    </a:solidFill>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49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494"/>
                    </a:solidFill>
                  </a:tcPr>
                </a:tc>
                <a:tc>
                  <a:txBody>
                    <a:bodyPr/>
                    <a:lstStyle/>
                    <a:p>
                      <a:pPr algn="ctr" fontAlgn="b"/>
                      <a:r>
                        <a:rPr lang="en-US" sz="800" b="0" i="0" u="none" strike="noStrike">
                          <a:solidFill>
                            <a:srgbClr val="000000"/>
                          </a:solidFill>
                          <a:effectLst/>
                          <a:latin typeface="Calibri" panose="020F0502020204030204" pitchFamily="34" charset="0"/>
                        </a:rPr>
                        <a:t>0.56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0A37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0A37B"/>
                    </a:solidFill>
                  </a:tcPr>
                </a:tc>
                <a:extLst>
                  <a:ext uri="{0D108BD9-81ED-4DB2-BD59-A6C34878D82A}">
                    <a16:rowId xmlns:a16="http://schemas.microsoft.com/office/drawing/2014/main" val="1829393756"/>
                  </a:ext>
                </a:extLst>
              </a:tr>
              <a:tr h="131221">
                <a:tc>
                  <a:txBody>
                    <a:bodyPr/>
                    <a:lstStyle/>
                    <a:p>
                      <a:pPr algn="ctr" fontAlgn="b"/>
                      <a:r>
                        <a:rPr lang="en-US" sz="800" b="1" i="0" u="none" strike="noStrike">
                          <a:solidFill>
                            <a:srgbClr val="000000"/>
                          </a:solidFill>
                          <a:effectLst/>
                          <a:latin typeface="Calibri" panose="020F0502020204030204" pitchFamily="34" charset="0"/>
                        </a:rPr>
                        <a:t>Sample5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6,762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CEB9"/>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9"/>
                    </a:solidFill>
                  </a:tcPr>
                </a:tc>
                <a:tc>
                  <a:txBody>
                    <a:bodyPr/>
                    <a:lstStyle/>
                    <a:p>
                      <a:pPr algn="ctr" fontAlgn="b"/>
                      <a:r>
                        <a:rPr lang="en-US" sz="800" b="0" i="0" u="none" strike="noStrike">
                          <a:solidFill>
                            <a:srgbClr val="000000"/>
                          </a:solidFill>
                          <a:effectLst/>
                          <a:latin typeface="Calibri" panose="020F0502020204030204" pitchFamily="34" charset="0"/>
                        </a:rPr>
                        <a:t>0.44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696"/>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6B595"/>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78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67F"/>
                    </a:solidFill>
                  </a:tcPr>
                </a:tc>
                <a:extLst>
                  <a:ext uri="{0D108BD9-81ED-4DB2-BD59-A6C34878D82A}">
                    <a16:rowId xmlns:a16="http://schemas.microsoft.com/office/drawing/2014/main" val="1434118067"/>
                  </a:ext>
                </a:extLst>
              </a:tr>
              <a:tr h="131221">
                <a:tc>
                  <a:txBody>
                    <a:bodyPr/>
                    <a:lstStyle/>
                    <a:p>
                      <a:pPr algn="ctr" fontAlgn="b"/>
                      <a:r>
                        <a:rPr lang="en-US" sz="800" b="1" i="0" u="none" strike="noStrike">
                          <a:solidFill>
                            <a:srgbClr val="000000"/>
                          </a:solidFill>
                          <a:effectLst/>
                          <a:latin typeface="Calibri" panose="020F0502020204030204" pitchFamily="34" charset="0"/>
                        </a:rPr>
                        <a:t>Sample6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7,914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29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290"/>
                    </a:solidFill>
                  </a:tcPr>
                </a:tc>
                <a:tc>
                  <a:txBody>
                    <a:bodyPr/>
                    <a:lstStyle/>
                    <a:p>
                      <a:pPr algn="ctr" fontAlgn="b"/>
                      <a:r>
                        <a:rPr lang="en-US" sz="800" b="0" i="0" u="none" strike="noStrike">
                          <a:solidFill>
                            <a:srgbClr val="000000"/>
                          </a:solidFill>
                          <a:effectLst/>
                          <a:latin typeface="Calibri" panose="020F0502020204030204" pitchFamily="34" charset="0"/>
                        </a:rPr>
                        <a:t>0.57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FA17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FA178"/>
                    </a:solidFill>
                  </a:tcPr>
                </a:tc>
                <a:tc>
                  <a:txBody>
                    <a:bodyPr/>
                    <a:lstStyle/>
                    <a:p>
                      <a:pPr algn="ctr" fontAlgn="b"/>
                      <a:r>
                        <a:rPr lang="en-US" sz="800" b="0" i="0" u="none" strike="noStrike">
                          <a:solidFill>
                            <a:srgbClr val="000000"/>
                          </a:solidFill>
                          <a:effectLst/>
                          <a:latin typeface="Calibri" panose="020F0502020204030204" pitchFamily="34" charset="0"/>
                        </a:rPr>
                        <a:t>0.65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A946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0.65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A9364"/>
                    </a:solidFill>
                  </a:tcPr>
                </a:tc>
                <a:extLst>
                  <a:ext uri="{0D108BD9-81ED-4DB2-BD59-A6C34878D82A}">
                    <a16:rowId xmlns:a16="http://schemas.microsoft.com/office/drawing/2014/main" val="3744262057"/>
                  </a:ext>
                </a:extLst>
              </a:tr>
              <a:tr h="131221">
                <a:tc>
                  <a:txBody>
                    <a:bodyPr/>
                    <a:lstStyle/>
                    <a:p>
                      <a:pPr algn="ctr" fontAlgn="b"/>
                      <a:r>
                        <a:rPr lang="en-US" sz="800" b="1" i="0" u="none" strike="noStrike">
                          <a:solidFill>
                            <a:srgbClr val="000000"/>
                          </a:solidFill>
                          <a:effectLst/>
                          <a:latin typeface="Calibri" panose="020F0502020204030204" pitchFamily="34" charset="0"/>
                        </a:rPr>
                        <a:t>Sample7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5,120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BC3A9"/>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BC4AA"/>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0.56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FA27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0A27A"/>
                    </a:solidFill>
                  </a:tcPr>
                </a:tc>
                <a:extLst>
                  <a:ext uri="{0D108BD9-81ED-4DB2-BD59-A6C34878D82A}">
                    <a16:rowId xmlns:a16="http://schemas.microsoft.com/office/drawing/2014/main" val="1465427885"/>
                  </a:ext>
                </a:extLst>
              </a:tr>
              <a:tr h="131221">
                <a:tc>
                  <a:txBody>
                    <a:bodyPr/>
                    <a:lstStyle/>
                    <a:p>
                      <a:pPr algn="ctr" fontAlgn="b"/>
                      <a:r>
                        <a:rPr lang="en-US" sz="800" b="1" i="0" u="none" strike="noStrike">
                          <a:solidFill>
                            <a:srgbClr val="000000"/>
                          </a:solidFill>
                          <a:effectLst/>
                          <a:latin typeface="Calibri" panose="020F0502020204030204" pitchFamily="34" charset="0"/>
                        </a:rPr>
                        <a:t>Sample8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7,666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3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4C1"/>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A8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2AA85"/>
                    </a:solidFill>
                  </a:tcPr>
                </a:tc>
                <a:extLst>
                  <a:ext uri="{0D108BD9-81ED-4DB2-BD59-A6C34878D82A}">
                    <a16:rowId xmlns:a16="http://schemas.microsoft.com/office/drawing/2014/main" val="1214484630"/>
                  </a:ext>
                </a:extLst>
              </a:tr>
              <a:tr h="131221">
                <a:tc>
                  <a:txBody>
                    <a:bodyPr/>
                    <a:lstStyle/>
                    <a:p>
                      <a:pPr algn="ctr" fontAlgn="b"/>
                      <a:r>
                        <a:rPr lang="en-US" sz="800" b="1" i="0" u="none" strike="noStrike">
                          <a:solidFill>
                            <a:srgbClr val="000000"/>
                          </a:solidFill>
                          <a:effectLst/>
                          <a:latin typeface="Calibri" panose="020F0502020204030204" pitchFamily="34" charset="0"/>
                        </a:rPr>
                        <a:t>Sample9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7,587</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8B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8B0"/>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8B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8B0"/>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882"/>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882"/>
                    </a:solidFill>
                  </a:tcPr>
                </a:tc>
                <a:extLst>
                  <a:ext uri="{0D108BD9-81ED-4DB2-BD59-A6C34878D82A}">
                    <a16:rowId xmlns:a16="http://schemas.microsoft.com/office/drawing/2014/main" val="4286179343"/>
                  </a:ext>
                </a:extLst>
              </a:tr>
              <a:tr h="131221">
                <a:tc>
                  <a:txBody>
                    <a:bodyPr/>
                    <a:lstStyle/>
                    <a:p>
                      <a:pPr algn="ctr" fontAlgn="b"/>
                      <a:r>
                        <a:rPr lang="en-US" sz="800" b="1" i="0" u="none" strike="noStrike">
                          <a:solidFill>
                            <a:srgbClr val="000000"/>
                          </a:solidFill>
                          <a:effectLst/>
                          <a:latin typeface="Calibri" panose="020F0502020204030204" pitchFamily="34" charset="0"/>
                        </a:rPr>
                        <a:t>Sample10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7,368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CC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CCC"/>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2"/>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2"/>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39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391"/>
                    </a:solidFill>
                  </a:tcPr>
                </a:tc>
                <a:extLst>
                  <a:ext uri="{0D108BD9-81ED-4DB2-BD59-A6C34878D82A}">
                    <a16:rowId xmlns:a16="http://schemas.microsoft.com/office/drawing/2014/main" val="2731939914"/>
                  </a:ext>
                </a:extLst>
              </a:tr>
              <a:tr h="131221">
                <a:tc>
                  <a:txBody>
                    <a:bodyPr/>
                    <a:lstStyle/>
                    <a:p>
                      <a:pPr algn="ctr" fontAlgn="b"/>
                      <a:r>
                        <a:rPr lang="en-US" sz="800" b="1" i="0" u="none" strike="noStrike">
                          <a:solidFill>
                            <a:srgbClr val="000000"/>
                          </a:solidFill>
                          <a:effectLst/>
                          <a:latin typeface="Calibri" panose="020F0502020204030204" pitchFamily="34" charset="0"/>
                        </a:rPr>
                        <a:t>Sample11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6,185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4C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5C2"/>
                    </a:solidFill>
                  </a:tcPr>
                </a:tc>
                <a:tc>
                  <a:txBody>
                    <a:bodyPr/>
                    <a:lstStyle/>
                    <a:p>
                      <a:pPr algn="ctr" fontAlgn="b"/>
                      <a:r>
                        <a:rPr lang="en-US" sz="800" b="0" i="0" u="none" strike="noStrike">
                          <a:solidFill>
                            <a:srgbClr val="000000"/>
                          </a:solidFill>
                          <a:effectLst/>
                          <a:latin typeface="Calibri" panose="020F0502020204030204" pitchFamily="34" charset="0"/>
                        </a:rPr>
                        <a:t>0.43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7B89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7B798"/>
                    </a:solidFill>
                  </a:tcPr>
                </a:tc>
                <a:tc>
                  <a:txBody>
                    <a:bodyPr/>
                    <a:lstStyle/>
                    <a:p>
                      <a:pPr algn="ctr" fontAlgn="b"/>
                      <a:r>
                        <a:rPr lang="en-US" sz="800" b="0" i="0" u="none" strike="noStrike">
                          <a:solidFill>
                            <a:srgbClr val="000000"/>
                          </a:solidFill>
                          <a:effectLst/>
                          <a:latin typeface="Calibri" panose="020F0502020204030204" pitchFamily="34" charset="0"/>
                        </a:rPr>
                        <a:t>0.57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DFA17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DFA177"/>
                    </a:solidFill>
                  </a:tcPr>
                </a:tc>
                <a:extLst>
                  <a:ext uri="{0D108BD9-81ED-4DB2-BD59-A6C34878D82A}">
                    <a16:rowId xmlns:a16="http://schemas.microsoft.com/office/drawing/2014/main" val="3367628867"/>
                  </a:ext>
                </a:extLst>
              </a:tr>
              <a:tr h="131221">
                <a:tc>
                  <a:txBody>
                    <a:bodyPr/>
                    <a:lstStyle/>
                    <a:p>
                      <a:pPr algn="ctr" fontAlgn="b"/>
                      <a:r>
                        <a:rPr lang="en-US" sz="800" b="1" i="0" u="none" strike="noStrike">
                          <a:solidFill>
                            <a:srgbClr val="000000"/>
                          </a:solidFill>
                          <a:effectLst/>
                          <a:latin typeface="Calibri" panose="020F0502020204030204" pitchFamily="34" charset="0"/>
                        </a:rPr>
                        <a:t>Sample12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6,380</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3BF"/>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3BF"/>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8B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8B0"/>
                    </a:solidFill>
                  </a:tcPr>
                </a:tc>
                <a:tc>
                  <a:txBody>
                    <a:bodyPr/>
                    <a:lstStyle/>
                    <a:p>
                      <a:pPr algn="ctr" fontAlgn="b"/>
                      <a:r>
                        <a:rPr lang="en-US" sz="800" b="0" i="0" u="none" strike="noStrike">
                          <a:solidFill>
                            <a:srgbClr val="000000"/>
                          </a:solidFill>
                          <a:effectLst/>
                          <a:latin typeface="Calibri" panose="020F0502020204030204" pitchFamily="34" charset="0"/>
                        </a:rPr>
                        <a:t>0.45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6B49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493"/>
                    </a:solidFill>
                  </a:tcPr>
                </a:tc>
                <a:extLst>
                  <a:ext uri="{0D108BD9-81ED-4DB2-BD59-A6C34878D82A}">
                    <a16:rowId xmlns:a16="http://schemas.microsoft.com/office/drawing/2014/main" val="2162690080"/>
                  </a:ext>
                </a:extLst>
              </a:tr>
              <a:tr h="131221">
                <a:tc>
                  <a:txBody>
                    <a:bodyPr/>
                    <a:lstStyle/>
                    <a:p>
                      <a:pPr algn="ctr" fontAlgn="b"/>
                      <a:r>
                        <a:rPr lang="en-US" sz="800" b="1" i="0" u="none" strike="noStrike">
                          <a:solidFill>
                            <a:srgbClr val="000000"/>
                          </a:solidFill>
                          <a:effectLst/>
                          <a:latin typeface="Calibri" panose="020F0502020204030204" pitchFamily="34" charset="0"/>
                        </a:rPr>
                        <a:t>Sample13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5,025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7C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7C5"/>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8C6"/>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8C6"/>
                    </a:solidFill>
                  </a:tcPr>
                </a:tc>
                <a:tc>
                  <a:txBody>
                    <a:bodyPr/>
                    <a:lstStyle/>
                    <a:p>
                      <a:pPr algn="ctr" fontAlgn="b"/>
                      <a:r>
                        <a:rPr lang="en-US" sz="800" b="0" i="0" u="none" strike="noStrike">
                          <a:solidFill>
                            <a:srgbClr val="000000"/>
                          </a:solidFill>
                          <a:effectLst/>
                          <a:latin typeface="Calibri" panose="020F0502020204030204" pitchFamily="34" charset="0"/>
                        </a:rPr>
                        <a:t>0.49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3AE8B"/>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3AC88"/>
                    </a:solidFill>
                  </a:tcPr>
                </a:tc>
                <a:extLst>
                  <a:ext uri="{0D108BD9-81ED-4DB2-BD59-A6C34878D82A}">
                    <a16:rowId xmlns:a16="http://schemas.microsoft.com/office/drawing/2014/main" val="1423405386"/>
                  </a:ext>
                </a:extLst>
              </a:tr>
              <a:tr h="131221">
                <a:tc>
                  <a:txBody>
                    <a:bodyPr/>
                    <a:lstStyle/>
                    <a:p>
                      <a:pPr algn="ctr" fontAlgn="b"/>
                      <a:r>
                        <a:rPr lang="en-US" sz="800" b="1" i="0" u="none" strike="noStrike">
                          <a:solidFill>
                            <a:srgbClr val="000000"/>
                          </a:solidFill>
                          <a:effectLst/>
                          <a:latin typeface="Calibri" panose="020F0502020204030204" pitchFamily="34" charset="0"/>
                        </a:rPr>
                        <a:t>Sample14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8,302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DFD2"/>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0D2"/>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AC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ACA"/>
                    </a:solidFill>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67F"/>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0A57E"/>
                    </a:solidFill>
                  </a:tcPr>
                </a:tc>
                <a:extLst>
                  <a:ext uri="{0D108BD9-81ED-4DB2-BD59-A6C34878D82A}">
                    <a16:rowId xmlns:a16="http://schemas.microsoft.com/office/drawing/2014/main" val="287803481"/>
                  </a:ext>
                </a:extLst>
              </a:tr>
              <a:tr h="131221">
                <a:tc>
                  <a:txBody>
                    <a:bodyPr/>
                    <a:lstStyle/>
                    <a:p>
                      <a:pPr algn="ctr" fontAlgn="b"/>
                      <a:r>
                        <a:rPr lang="en-US" sz="800" b="1" i="0" u="none" strike="noStrike">
                          <a:solidFill>
                            <a:srgbClr val="000000"/>
                          </a:solidFill>
                          <a:effectLst/>
                          <a:latin typeface="Calibri" panose="020F0502020204030204" pitchFamily="34" charset="0"/>
                        </a:rPr>
                        <a:t>Sample15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5,132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5E2D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2D5"/>
                    </a:solidFill>
                  </a:tcPr>
                </a:tc>
                <a:tc>
                  <a:txBody>
                    <a:bodyPr/>
                    <a:lstStyle/>
                    <a:p>
                      <a:pPr algn="ctr" fontAlgn="b"/>
                      <a:r>
                        <a:rPr lang="en-US" sz="800" b="0" i="0" u="none" strike="noStrike">
                          <a:solidFill>
                            <a:srgbClr val="000000"/>
                          </a:solidFill>
                          <a:effectLst/>
                          <a:latin typeface="Calibri" panose="020F0502020204030204" pitchFamily="34" charset="0"/>
                        </a:rPr>
                        <a:t>0.17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6E3D6"/>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6E3D6"/>
                    </a:solidFill>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CFB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CFBA"/>
                    </a:solidFill>
                  </a:tcPr>
                </a:tc>
                <a:extLst>
                  <a:ext uri="{0D108BD9-81ED-4DB2-BD59-A6C34878D82A}">
                    <a16:rowId xmlns:a16="http://schemas.microsoft.com/office/drawing/2014/main" val="2650185897"/>
                  </a:ext>
                </a:extLst>
              </a:tr>
              <a:tr h="131221">
                <a:tc>
                  <a:txBody>
                    <a:bodyPr/>
                    <a:lstStyle/>
                    <a:p>
                      <a:pPr algn="ctr" fontAlgn="b"/>
                      <a:r>
                        <a:rPr lang="en-US" sz="800" b="1" i="0" u="none" strike="noStrike">
                          <a:solidFill>
                            <a:srgbClr val="000000"/>
                          </a:solidFill>
                          <a:effectLst/>
                          <a:latin typeface="Calibri" panose="020F0502020204030204" pitchFamily="34" charset="0"/>
                        </a:rPr>
                        <a:t>Sample16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4,262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1"/>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2"/>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2"/>
                    </a:solidFill>
                  </a:tcPr>
                </a:tc>
                <a:tc>
                  <a:txBody>
                    <a:bodyPr/>
                    <a:lstStyle/>
                    <a:p>
                      <a:pPr algn="ctr" fontAlgn="b"/>
                      <a:r>
                        <a:rPr lang="en-US" sz="800" b="0" i="0" u="none" strike="noStrike">
                          <a:solidFill>
                            <a:srgbClr val="000000"/>
                          </a:solidFill>
                          <a:effectLst/>
                          <a:latin typeface="Calibri" panose="020F0502020204030204" pitchFamily="34" charset="0"/>
                        </a:rPr>
                        <a:t>0.46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39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290"/>
                    </a:solidFill>
                  </a:tcPr>
                </a:tc>
                <a:extLst>
                  <a:ext uri="{0D108BD9-81ED-4DB2-BD59-A6C34878D82A}">
                    <a16:rowId xmlns:a16="http://schemas.microsoft.com/office/drawing/2014/main" val="2518206461"/>
                  </a:ext>
                </a:extLst>
              </a:tr>
              <a:tr h="131221">
                <a:tc>
                  <a:txBody>
                    <a:bodyPr/>
                    <a:lstStyle/>
                    <a:p>
                      <a:pPr algn="ctr" fontAlgn="b"/>
                      <a:r>
                        <a:rPr lang="en-US" sz="800" b="1" i="0" u="none" strike="noStrike">
                          <a:solidFill>
                            <a:srgbClr val="000000"/>
                          </a:solidFill>
                          <a:effectLst/>
                          <a:latin typeface="Calibri" panose="020F0502020204030204" pitchFamily="34" charset="0"/>
                        </a:rPr>
                        <a:t>Sample17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3,668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D0BB"/>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8B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8B0"/>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29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18F"/>
                    </a:solidFill>
                  </a:tcPr>
                </a:tc>
                <a:extLst>
                  <a:ext uri="{0D108BD9-81ED-4DB2-BD59-A6C34878D82A}">
                    <a16:rowId xmlns:a16="http://schemas.microsoft.com/office/drawing/2014/main" val="2639287186"/>
                  </a:ext>
                </a:extLst>
              </a:tr>
              <a:tr h="131221">
                <a:tc>
                  <a:txBody>
                    <a:bodyPr/>
                    <a:lstStyle/>
                    <a:p>
                      <a:pPr algn="ctr" fontAlgn="b"/>
                      <a:r>
                        <a:rPr lang="en-US" sz="800" b="1" i="0" u="none" strike="noStrike">
                          <a:solidFill>
                            <a:srgbClr val="000000"/>
                          </a:solidFill>
                          <a:effectLst/>
                          <a:latin typeface="Calibri" panose="020F0502020204030204" pitchFamily="34" charset="0"/>
                        </a:rPr>
                        <a:t>Sample18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3,862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9BDA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9BDA0"/>
                    </a:solidFill>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AC1A6"/>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AC1A6"/>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98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2A983"/>
                    </a:solidFill>
                  </a:tcPr>
                </a:tc>
                <a:extLst>
                  <a:ext uri="{0D108BD9-81ED-4DB2-BD59-A6C34878D82A}">
                    <a16:rowId xmlns:a16="http://schemas.microsoft.com/office/drawing/2014/main" val="3193735941"/>
                  </a:ext>
                </a:extLst>
              </a:tr>
              <a:tr h="131221">
                <a:tc>
                  <a:txBody>
                    <a:bodyPr/>
                    <a:lstStyle/>
                    <a:p>
                      <a:pPr algn="ctr" fontAlgn="b"/>
                      <a:r>
                        <a:rPr lang="en-US" sz="800" b="1" i="0" u="none" strike="noStrike">
                          <a:solidFill>
                            <a:srgbClr val="000000"/>
                          </a:solidFill>
                          <a:effectLst/>
                          <a:latin typeface="Calibri" panose="020F0502020204030204" pitchFamily="34" charset="0"/>
                        </a:rPr>
                        <a:t>Sample19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4,876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DC9B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DC9B2"/>
                    </a:solidFill>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ECCB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CB6"/>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78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781"/>
                    </a:solidFill>
                  </a:tcPr>
                </a:tc>
                <a:extLst>
                  <a:ext uri="{0D108BD9-81ED-4DB2-BD59-A6C34878D82A}">
                    <a16:rowId xmlns:a16="http://schemas.microsoft.com/office/drawing/2014/main" val="3000333604"/>
                  </a:ext>
                </a:extLst>
              </a:tr>
              <a:tr h="131221">
                <a:tc>
                  <a:txBody>
                    <a:bodyPr/>
                    <a:lstStyle/>
                    <a:p>
                      <a:pPr algn="ctr" fontAlgn="b"/>
                      <a:r>
                        <a:rPr lang="en-US" sz="800" b="1" i="0" u="none" strike="noStrike">
                          <a:solidFill>
                            <a:srgbClr val="000000"/>
                          </a:solidFill>
                          <a:effectLst/>
                          <a:latin typeface="Calibri" panose="020F0502020204030204" pitchFamily="34" charset="0"/>
                        </a:rPr>
                        <a:t>Sample20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4,982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6E5D9"/>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6E5D9"/>
                    </a:solidFill>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6E2D6"/>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0.18</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5E2D6"/>
                    </a:solidFill>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5B29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5B290"/>
                    </a:solidFill>
                  </a:tcPr>
                </a:tc>
                <a:extLst>
                  <a:ext uri="{0D108BD9-81ED-4DB2-BD59-A6C34878D82A}">
                    <a16:rowId xmlns:a16="http://schemas.microsoft.com/office/drawing/2014/main" val="3985195133"/>
                  </a:ext>
                </a:extLst>
              </a:tr>
              <a:tr h="131221">
                <a:tc>
                  <a:txBody>
                    <a:bodyPr/>
                    <a:lstStyle/>
                    <a:p>
                      <a:pPr algn="ctr" fontAlgn="b"/>
                      <a:r>
                        <a:rPr lang="en-US" sz="800" b="1" i="0" u="none" strike="noStrike">
                          <a:solidFill>
                            <a:srgbClr val="000000"/>
                          </a:solidFill>
                          <a:effectLst/>
                          <a:latin typeface="Calibri" panose="020F0502020204030204" pitchFamily="34" charset="0"/>
                        </a:rPr>
                        <a:t>Sample21</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7,095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8C7"/>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7C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7C5"/>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A8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2AA84"/>
                    </a:solidFill>
                  </a:tcPr>
                </a:tc>
                <a:extLst>
                  <a:ext uri="{0D108BD9-81ED-4DB2-BD59-A6C34878D82A}">
                    <a16:rowId xmlns:a16="http://schemas.microsoft.com/office/drawing/2014/main" val="3392945434"/>
                  </a:ext>
                </a:extLst>
              </a:tr>
              <a:tr h="131221">
                <a:tc>
                  <a:txBody>
                    <a:bodyPr/>
                    <a:lstStyle/>
                    <a:p>
                      <a:pPr algn="ctr" fontAlgn="b"/>
                      <a:r>
                        <a:rPr lang="en-US" sz="800" b="1" i="0" u="none" strike="noStrike">
                          <a:solidFill>
                            <a:srgbClr val="000000"/>
                          </a:solidFill>
                          <a:effectLst/>
                          <a:latin typeface="Calibri" panose="020F0502020204030204" pitchFamily="34" charset="0"/>
                        </a:rPr>
                        <a:t>Sample22</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3,755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BC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0.22</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3DBCB"/>
                    </a:solidFill>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6C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3AD89"/>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2AB86"/>
                    </a:solidFill>
                  </a:tcPr>
                </a:tc>
                <a:extLst>
                  <a:ext uri="{0D108BD9-81ED-4DB2-BD59-A6C34878D82A}">
                    <a16:rowId xmlns:a16="http://schemas.microsoft.com/office/drawing/2014/main" val="4029735659"/>
                  </a:ext>
                </a:extLst>
              </a:tr>
              <a:tr h="131221">
                <a:tc>
                  <a:txBody>
                    <a:bodyPr/>
                    <a:lstStyle/>
                    <a:p>
                      <a:pPr algn="ctr" fontAlgn="b"/>
                      <a:r>
                        <a:rPr lang="en-US" sz="800" b="1" i="0" u="none" strike="noStrike">
                          <a:solidFill>
                            <a:srgbClr val="000000"/>
                          </a:solidFill>
                          <a:effectLst/>
                          <a:latin typeface="Calibri" panose="020F0502020204030204" pitchFamily="34" charset="0"/>
                        </a:rPr>
                        <a:t>Sample23</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4,934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0.25</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6C4"/>
                    </a:solidFill>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1D5C2"/>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5C2"/>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98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882"/>
                    </a:solidFill>
                  </a:tcPr>
                </a:tc>
                <a:extLst>
                  <a:ext uri="{0D108BD9-81ED-4DB2-BD59-A6C34878D82A}">
                    <a16:rowId xmlns:a16="http://schemas.microsoft.com/office/drawing/2014/main" val="766630940"/>
                  </a:ext>
                </a:extLst>
              </a:tr>
              <a:tr h="131221">
                <a:tc>
                  <a:txBody>
                    <a:bodyPr/>
                    <a:lstStyle/>
                    <a:p>
                      <a:pPr algn="ctr" fontAlgn="b"/>
                      <a:r>
                        <a:rPr lang="en-US" sz="800" b="1" i="0" u="none" strike="noStrike">
                          <a:solidFill>
                            <a:srgbClr val="000000"/>
                          </a:solidFill>
                          <a:effectLst/>
                          <a:latin typeface="Calibri" panose="020F0502020204030204" pitchFamily="34" charset="0"/>
                        </a:rPr>
                        <a:t>Sample24</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8,094</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CFB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D0BB"/>
                    </a:solidFill>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ECDB7"/>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ECDB8"/>
                    </a:solidFill>
                  </a:tcPr>
                </a:tc>
                <a:tc>
                  <a:txBody>
                    <a:bodyPr/>
                    <a:lstStyle/>
                    <a:p>
                      <a:pPr algn="ctr" fontAlgn="b"/>
                      <a:r>
                        <a:rPr lang="en-US" sz="800" b="0" i="0" u="none" strike="noStrike">
                          <a:solidFill>
                            <a:srgbClr val="000000"/>
                          </a:solidFill>
                          <a:effectLst/>
                          <a:latin typeface="Calibri" panose="020F0502020204030204" pitchFamily="34" charset="0"/>
                        </a:rPr>
                        <a:t>0.50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3AC8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3AC87"/>
                    </a:solidFill>
                  </a:tcPr>
                </a:tc>
                <a:extLst>
                  <a:ext uri="{0D108BD9-81ED-4DB2-BD59-A6C34878D82A}">
                    <a16:rowId xmlns:a16="http://schemas.microsoft.com/office/drawing/2014/main" val="1141764010"/>
                  </a:ext>
                </a:extLst>
              </a:tr>
              <a:tr h="131221">
                <a:tc>
                  <a:txBody>
                    <a:bodyPr/>
                    <a:lstStyle/>
                    <a:p>
                      <a:pPr algn="ctr" fontAlgn="b"/>
                      <a:r>
                        <a:rPr lang="en-US" sz="800" b="1" i="0" u="none" strike="noStrike">
                          <a:solidFill>
                            <a:srgbClr val="000000"/>
                          </a:solidFill>
                          <a:effectLst/>
                          <a:latin typeface="Calibri" panose="020F0502020204030204" pitchFamily="34" charset="0"/>
                        </a:rPr>
                        <a:t>Sample25</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3,186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4DFD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4DFD1"/>
                    </a:solidFill>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3DAC9"/>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AC9"/>
                    </a:solidFill>
                  </a:tcPr>
                </a:tc>
                <a:tc>
                  <a:txBody>
                    <a:bodyPr/>
                    <a:lstStyle/>
                    <a:p>
                      <a:pPr algn="ctr" fontAlgn="b"/>
                      <a:r>
                        <a:rPr lang="en-US" sz="800" b="0" i="0" u="none" strike="noStrike">
                          <a:solidFill>
                            <a:srgbClr val="000000"/>
                          </a:solidFill>
                          <a:effectLst/>
                          <a:latin typeface="Calibri" panose="020F0502020204030204" pitchFamily="34" charset="0"/>
                        </a:rPr>
                        <a:t>0.40</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8BC9F"/>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0.41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8BC9F"/>
                    </a:solidFill>
                  </a:tcPr>
                </a:tc>
                <a:extLst>
                  <a:ext uri="{0D108BD9-81ED-4DB2-BD59-A6C34878D82A}">
                    <a16:rowId xmlns:a16="http://schemas.microsoft.com/office/drawing/2014/main" val="3754319448"/>
                  </a:ext>
                </a:extLst>
              </a:tr>
              <a:tr h="131221">
                <a:tc>
                  <a:txBody>
                    <a:bodyPr/>
                    <a:lstStyle/>
                    <a:p>
                      <a:pPr algn="ctr" fontAlgn="b"/>
                      <a:r>
                        <a:rPr lang="en-US" sz="800" b="1" i="0" u="none" strike="noStrike">
                          <a:solidFill>
                            <a:srgbClr val="000000"/>
                          </a:solidFill>
                          <a:effectLst/>
                          <a:latin typeface="Calibri" panose="020F0502020204030204" pitchFamily="34" charset="0"/>
                        </a:rPr>
                        <a:t>Sample26</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4,825</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9C8"/>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9C8"/>
                    </a:solidFill>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CC7AF"/>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0.34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CC7AF"/>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881"/>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780"/>
                    </a:solidFill>
                  </a:tcPr>
                </a:tc>
                <a:extLst>
                  <a:ext uri="{0D108BD9-81ED-4DB2-BD59-A6C34878D82A}">
                    <a16:rowId xmlns:a16="http://schemas.microsoft.com/office/drawing/2014/main" val="1013143004"/>
                  </a:ext>
                </a:extLst>
              </a:tr>
              <a:tr h="131221">
                <a:tc>
                  <a:txBody>
                    <a:bodyPr/>
                    <a:lstStyle/>
                    <a:p>
                      <a:pPr algn="ctr" fontAlgn="b"/>
                      <a:r>
                        <a:rPr lang="en-US" sz="800" b="1" i="0" u="none" strike="noStrike">
                          <a:solidFill>
                            <a:srgbClr val="000000"/>
                          </a:solidFill>
                          <a:effectLst/>
                          <a:latin typeface="Calibri" panose="020F0502020204030204" pitchFamily="34" charset="0"/>
                        </a:rPr>
                        <a:t>Sample27</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9,032</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0.11</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9EDE4"/>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0.11</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9EDE4"/>
                    </a:solidFill>
                  </a:tcPr>
                </a:tc>
                <a:tc>
                  <a:txBody>
                    <a:bodyPr/>
                    <a:lstStyle/>
                    <a:p>
                      <a:pPr algn="ctr" fontAlgn="b"/>
                      <a:r>
                        <a:rPr lang="en-US" sz="800" b="0" i="0" u="none" strike="noStrike">
                          <a:solidFill>
                            <a:srgbClr val="000000"/>
                          </a:solidFill>
                          <a:effectLst/>
                          <a:latin typeface="Calibri" panose="020F0502020204030204" pitchFamily="34" charset="0"/>
                        </a:rPr>
                        <a:t>0.16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6E5DA"/>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0.16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6E5D9"/>
                    </a:solidFill>
                  </a:tcPr>
                </a:tc>
                <a:tc>
                  <a:txBody>
                    <a:bodyPr/>
                    <a:lstStyle/>
                    <a:p>
                      <a:pPr algn="ctr" fontAlgn="b"/>
                      <a:r>
                        <a:rPr lang="en-US" sz="800" b="0" i="0" u="none" strike="noStrike">
                          <a:solidFill>
                            <a:srgbClr val="000000"/>
                          </a:solidFill>
                          <a:effectLst/>
                          <a:latin typeface="Calibri" panose="020F0502020204030204" pitchFamily="34" charset="0"/>
                        </a:rPr>
                        <a:t>0.28</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FD0B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0.29</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FD0BB"/>
                    </a:solidFill>
                  </a:tcPr>
                </a:tc>
                <a:extLst>
                  <a:ext uri="{0D108BD9-81ED-4DB2-BD59-A6C34878D82A}">
                    <a16:rowId xmlns:a16="http://schemas.microsoft.com/office/drawing/2014/main" val="3387323389"/>
                  </a:ext>
                </a:extLst>
              </a:tr>
              <a:tr h="131221">
                <a:tc>
                  <a:txBody>
                    <a:bodyPr/>
                    <a:lstStyle/>
                    <a:p>
                      <a:pPr algn="ctr" fontAlgn="b"/>
                      <a:r>
                        <a:rPr lang="en-US" sz="800" b="1" i="0" u="none" strike="noStrike">
                          <a:solidFill>
                            <a:srgbClr val="000000"/>
                          </a:solidFill>
                          <a:effectLst/>
                          <a:latin typeface="Calibri" panose="020F0502020204030204" pitchFamily="34" charset="0"/>
                        </a:rPr>
                        <a:t>Sample28</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7,536</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2D7C5"/>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2D7C5"/>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2BE"/>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2BE"/>
                    </a:solidFill>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1A67F"/>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0.54</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67F"/>
                    </a:solidFill>
                  </a:tcPr>
                </a:tc>
                <a:extLst>
                  <a:ext uri="{0D108BD9-81ED-4DB2-BD59-A6C34878D82A}">
                    <a16:rowId xmlns:a16="http://schemas.microsoft.com/office/drawing/2014/main" val="440864968"/>
                  </a:ext>
                </a:extLst>
              </a:tr>
              <a:tr h="131221">
                <a:tc>
                  <a:txBody>
                    <a:bodyPr/>
                    <a:lstStyle/>
                    <a:p>
                      <a:pPr algn="ctr" fontAlgn="b"/>
                      <a:r>
                        <a:rPr lang="en-US" sz="800" b="1" i="0" u="none" strike="noStrike">
                          <a:solidFill>
                            <a:srgbClr val="000000"/>
                          </a:solidFill>
                          <a:effectLst/>
                          <a:latin typeface="Calibri" panose="020F0502020204030204" pitchFamily="34" charset="0"/>
                        </a:rPr>
                        <a:t>Sample29</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5,208</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4C0"/>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0.26</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1D4C1"/>
                    </a:solidFill>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F0D2BE"/>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0.27</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F0D2BF"/>
                    </a:solidFill>
                  </a:tcPr>
                </a:tc>
                <a:tc>
                  <a:txBody>
                    <a:bodyPr/>
                    <a:lstStyle/>
                    <a:p>
                      <a:pPr algn="ctr" fontAlgn="b"/>
                      <a:r>
                        <a:rPr lang="en-US" sz="800" b="0" i="0" u="none" strike="noStrike">
                          <a:solidFill>
                            <a:srgbClr val="000000"/>
                          </a:solidFill>
                          <a:effectLst/>
                          <a:latin typeface="Calibri" panose="020F0502020204030204" pitchFamily="34" charset="0"/>
                        </a:rPr>
                        <a:t>0.52</a:t>
                      </a:r>
                    </a:p>
                  </a:txBody>
                  <a:tcPr marL="5030" marR="5030" marT="5030" marB="0" anchor="b">
                    <a:lnL w="12700" cap="flat" cmpd="sng" algn="ctr">
                      <a:solidFill>
                        <a:srgbClr val="000000"/>
                      </a:solidFill>
                      <a:prstDash val="solid"/>
                      <a:round/>
                      <a:headEnd type="none" w="med" len="med"/>
                      <a:tailEnd type="none" w="med" len="med"/>
                    </a:lnL>
                    <a:lnR>
                      <a:noFill/>
                    </a:lnR>
                    <a:lnT>
                      <a:noFill/>
                    </a:lnT>
                    <a:lnB>
                      <a:noFill/>
                    </a:lnB>
                    <a:solidFill>
                      <a:srgbClr val="E2A983"/>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solidFill>
                      <a:srgbClr val="E1A882"/>
                    </a:solidFill>
                  </a:tcPr>
                </a:tc>
                <a:extLst>
                  <a:ext uri="{0D108BD9-81ED-4DB2-BD59-A6C34878D82A}">
                    <a16:rowId xmlns:a16="http://schemas.microsoft.com/office/drawing/2014/main" val="2365619491"/>
                  </a:ext>
                </a:extLst>
              </a:tr>
              <a:tr h="137781">
                <a:tc>
                  <a:txBody>
                    <a:bodyPr/>
                    <a:lstStyle/>
                    <a:p>
                      <a:pPr algn="ctr" fontAlgn="b"/>
                      <a:r>
                        <a:rPr lang="en-US" sz="800" b="1" i="0" u="none" strike="noStrike">
                          <a:solidFill>
                            <a:srgbClr val="000000"/>
                          </a:solidFill>
                          <a:effectLst/>
                          <a:latin typeface="Calibri" panose="020F0502020204030204" pitchFamily="34" charset="0"/>
                        </a:rPr>
                        <a:t>Sample30</a:t>
                      </a:r>
                    </a:p>
                  </a:txBody>
                  <a:tcPr marL="5030" marR="5030" marT="503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6,693</a:t>
                      </a: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5030" marR="5030" marT="503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4DED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0.20</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DED0"/>
                    </a:solidFill>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D8C7"/>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0.24</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D8C6"/>
                    </a:solidFill>
                  </a:tcPr>
                </a:tc>
                <a:tc>
                  <a:txBody>
                    <a:bodyPr/>
                    <a:lstStyle/>
                    <a:p>
                      <a:pPr algn="ctr" fontAlgn="b"/>
                      <a:r>
                        <a:rPr lang="en-US" sz="800" b="0" i="0" u="none" strike="noStrike">
                          <a:solidFill>
                            <a:srgbClr val="000000"/>
                          </a:solidFill>
                          <a:effectLst/>
                          <a:latin typeface="Calibri" panose="020F0502020204030204" pitchFamily="34" charset="0"/>
                        </a:rPr>
                        <a:t>0.53</a:t>
                      </a:r>
                    </a:p>
                  </a:txBody>
                  <a:tcPr marL="5030" marR="5030" marT="503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2A882"/>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5030" marR="5030" marT="50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0.53</a:t>
                      </a:r>
                    </a:p>
                  </a:txBody>
                  <a:tcPr marL="5030" marR="5030" marT="503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1A781"/>
                    </a:solidFill>
                  </a:tcPr>
                </a:tc>
                <a:extLst>
                  <a:ext uri="{0D108BD9-81ED-4DB2-BD59-A6C34878D82A}">
                    <a16:rowId xmlns:a16="http://schemas.microsoft.com/office/drawing/2014/main" val="1932951659"/>
                  </a:ext>
                </a:extLst>
              </a:tr>
            </a:tbl>
          </a:graphicData>
        </a:graphic>
      </p:graphicFrame>
    </p:spTree>
    <p:extLst>
      <p:ext uri="{BB962C8B-B14F-4D97-AF65-F5344CB8AC3E}">
        <p14:creationId xmlns:p14="http://schemas.microsoft.com/office/powerpoint/2010/main" val="281978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3</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6" name="Picture 5" descr="Chart, line chart, histogram&#10;&#10;Description automatically generated">
            <a:extLst>
              <a:ext uri="{FF2B5EF4-FFF2-40B4-BE49-F238E27FC236}">
                <a16:creationId xmlns:a16="http://schemas.microsoft.com/office/drawing/2014/main" id="{7B820773-B122-054D-9E4C-316CFE7441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151625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4</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5" name="Picture 4" descr="Chart, line chart&#10;&#10;Description automatically generated">
            <a:extLst>
              <a:ext uri="{FF2B5EF4-FFF2-40B4-BE49-F238E27FC236}">
                <a16:creationId xmlns:a16="http://schemas.microsoft.com/office/drawing/2014/main" id="{EA8AAFD5-3F51-C3B2-169D-43A325A05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171473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5</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5" name="Picture 4" descr="Chart&#10;&#10;Description automatically generated">
            <a:extLst>
              <a:ext uri="{FF2B5EF4-FFF2-40B4-BE49-F238E27FC236}">
                <a16:creationId xmlns:a16="http://schemas.microsoft.com/office/drawing/2014/main" id="{F8C6E9E4-97EB-D8E0-599F-577104FD5C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295517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6</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5" name="Picture 4" descr="Chart, line chart&#10;&#10;Description automatically generated">
            <a:extLst>
              <a:ext uri="{FF2B5EF4-FFF2-40B4-BE49-F238E27FC236}">
                <a16:creationId xmlns:a16="http://schemas.microsoft.com/office/drawing/2014/main" id="{E2810F22-9287-4856-CD61-13FA1FF33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280462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7</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5" name="Picture 4" descr="Chart&#10;&#10;Description automatically generated">
            <a:extLst>
              <a:ext uri="{FF2B5EF4-FFF2-40B4-BE49-F238E27FC236}">
                <a16:creationId xmlns:a16="http://schemas.microsoft.com/office/drawing/2014/main" id="{CD21A5F4-EFB6-FA16-27AC-D1EC002B7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252982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8</a:t>
            </a:fld>
            <a:endParaRPr lang="en-US"/>
          </a:p>
        </p:txBody>
      </p:sp>
      <p:sp>
        <p:nvSpPr>
          <p:cNvPr id="4" name="Rounded Rectangle 5">
            <a:extLst>
              <a:ext uri="{FF2B5EF4-FFF2-40B4-BE49-F238E27FC236}">
                <a16:creationId xmlns:a16="http://schemas.microsoft.com/office/drawing/2014/main" id="{EFFCB5B2-0F21-A076-2B56-E7A08B54FB57}"/>
              </a:ext>
            </a:extLst>
          </p:cNvPr>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pacta Blk BT" panose="020B0904040702060204" pitchFamily="34" charset="0"/>
              </a:rPr>
              <a:t>READ LENGTH DISTRIBUTION</a:t>
            </a:r>
          </a:p>
        </p:txBody>
      </p:sp>
      <p:pic>
        <p:nvPicPr>
          <p:cNvPr id="5" name="Picture 4" descr="Chart, line chart&#10;&#10;Description automatically generated">
            <a:extLst>
              <a:ext uri="{FF2B5EF4-FFF2-40B4-BE49-F238E27FC236}">
                <a16:creationId xmlns:a16="http://schemas.microsoft.com/office/drawing/2014/main" id="{AEDFFF83-27E2-8454-B666-BA5870FFB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7" y="586563"/>
            <a:ext cx="8312727" cy="3970372"/>
          </a:xfrm>
          <a:prstGeom prst="rect">
            <a:avLst/>
          </a:prstGeom>
        </p:spPr>
      </p:pic>
    </p:spTree>
    <p:extLst>
      <p:ext uri="{BB962C8B-B14F-4D97-AF65-F5344CB8AC3E}">
        <p14:creationId xmlns:p14="http://schemas.microsoft.com/office/powerpoint/2010/main" val="159305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ln>
            <a:solidFill>
              <a:schemeClr val="tx1"/>
            </a:solidFill>
          </a:ln>
        </p:spPr>
        <p:txBody>
          <a:bodyPr/>
          <a:lstStyle/>
          <a:p>
            <a:fld id="{72FA86EB-35EC-40E6-A7C4-CCDA32F5A957}" type="slidenum">
              <a:rPr lang="en-US" smtClean="0"/>
              <a:pPr/>
              <a:t>9</a:t>
            </a:fld>
            <a:endParaRPr lang="en-US"/>
          </a:p>
        </p:txBody>
      </p:sp>
      <p:sp>
        <p:nvSpPr>
          <p:cNvPr id="6" name="Rounded Rectangle 5"/>
          <p:cNvSpPr/>
          <p:nvPr/>
        </p:nvSpPr>
        <p:spPr>
          <a:xfrm>
            <a:off x="304800" y="133350"/>
            <a:ext cx="861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133350"/>
            <a:ext cx="6781800" cy="353943"/>
          </a:xfrm>
          <a:prstGeom prst="rect">
            <a:avLst/>
          </a:prstGeom>
          <a:noFill/>
        </p:spPr>
        <p:txBody>
          <a:bodyPr wrap="square" rtlCol="0">
            <a:spAutoFit/>
          </a:bodyPr>
          <a:lstStyle/>
          <a:p>
            <a:pPr algn="ctr"/>
            <a:r>
              <a:rPr lang="en-US" dirty="0">
                <a:solidFill>
                  <a:schemeClr val="bg1"/>
                </a:solidFill>
                <a:latin typeface="Compacta Blk BT" panose="020B0904040702060204" pitchFamily="34" charset="0"/>
              </a:rPr>
              <a:t>CACNA1C ISOFORMS IN GENCODE</a:t>
            </a:r>
          </a:p>
        </p:txBody>
      </p:sp>
      <p:graphicFrame>
        <p:nvGraphicFramePr>
          <p:cNvPr id="5" name="Table 4">
            <a:extLst>
              <a:ext uri="{FF2B5EF4-FFF2-40B4-BE49-F238E27FC236}">
                <a16:creationId xmlns:a16="http://schemas.microsoft.com/office/drawing/2014/main" id="{7F349272-CF91-CE92-895F-75B12F7E2FDB}"/>
              </a:ext>
            </a:extLst>
          </p:cNvPr>
          <p:cNvGraphicFramePr>
            <a:graphicFrameLocks noGrp="1"/>
          </p:cNvGraphicFramePr>
          <p:nvPr>
            <p:extLst>
              <p:ext uri="{D42A27DB-BD31-4B8C-83A1-F6EECF244321}">
                <p14:modId xmlns:p14="http://schemas.microsoft.com/office/powerpoint/2010/main" val="251942888"/>
              </p:ext>
            </p:extLst>
          </p:nvPr>
        </p:nvGraphicFramePr>
        <p:xfrm>
          <a:off x="2286000" y="514350"/>
          <a:ext cx="4038599" cy="4177856"/>
        </p:xfrm>
        <a:graphic>
          <a:graphicData uri="http://schemas.openxmlformats.org/drawingml/2006/table">
            <a:tbl>
              <a:tblPr/>
              <a:tblGrid>
                <a:gridCol w="3133396">
                  <a:extLst>
                    <a:ext uri="{9D8B030D-6E8A-4147-A177-3AD203B41FA5}">
                      <a16:colId xmlns:a16="http://schemas.microsoft.com/office/drawing/2014/main" val="2034823200"/>
                    </a:ext>
                  </a:extLst>
                </a:gridCol>
                <a:gridCol w="905203">
                  <a:extLst>
                    <a:ext uri="{9D8B030D-6E8A-4147-A177-3AD203B41FA5}">
                      <a16:colId xmlns:a16="http://schemas.microsoft.com/office/drawing/2014/main" val="3220163890"/>
                    </a:ext>
                  </a:extLst>
                </a:gridCol>
              </a:tblGrid>
              <a:tr h="130558">
                <a:tc>
                  <a:txBody>
                    <a:bodyPr/>
                    <a:lstStyle/>
                    <a:p>
                      <a:pPr algn="ctr" fontAlgn="b"/>
                      <a:r>
                        <a:rPr lang="en-US" sz="700" b="1" i="0" u="none" strike="noStrike">
                          <a:solidFill>
                            <a:srgbClr val="000000"/>
                          </a:solidFill>
                          <a:effectLst/>
                          <a:latin typeface="Calibri" panose="020F0502020204030204" pitchFamily="34" charset="0"/>
                        </a:rPr>
                        <a:t>Isofrom</a:t>
                      </a:r>
                    </a:p>
                  </a:txBody>
                  <a:tcPr marL="6528" marR="6528" marT="6528" marB="0" anchor="b">
                    <a:lnL>
                      <a:noFill/>
                    </a:lnL>
                    <a:lnR>
                      <a:noFill/>
                    </a:lnR>
                    <a:lnT>
                      <a:noFill/>
                    </a:lnT>
                    <a:lnB>
                      <a:noFill/>
                    </a:lnB>
                  </a:tcPr>
                </a:tc>
                <a:tc>
                  <a:txBody>
                    <a:bodyPr/>
                    <a:lstStyle/>
                    <a:p>
                      <a:pPr algn="ctr" fontAlgn="b"/>
                      <a:r>
                        <a:rPr lang="en-US" sz="700" b="1" i="0" u="none" strike="noStrike">
                          <a:solidFill>
                            <a:srgbClr val="000000"/>
                          </a:solidFill>
                          <a:effectLst/>
                          <a:latin typeface="Calibri" panose="020F0502020204030204" pitchFamily="34" charset="0"/>
                        </a:rPr>
                        <a:t>transcript length</a:t>
                      </a:r>
                    </a:p>
                  </a:txBody>
                  <a:tcPr marL="6528" marR="6528" marT="6528" marB="0" anchor="b">
                    <a:lnL>
                      <a:noFill/>
                    </a:lnL>
                    <a:lnR>
                      <a:noFill/>
                    </a:lnR>
                    <a:lnT>
                      <a:noFill/>
                    </a:lnT>
                    <a:lnB>
                      <a:noFill/>
                    </a:lnB>
                  </a:tcPr>
                </a:tc>
                <a:extLst>
                  <a:ext uri="{0D108BD9-81ED-4DB2-BD59-A6C34878D82A}">
                    <a16:rowId xmlns:a16="http://schemas.microsoft.com/office/drawing/2014/main" val="955901255"/>
                  </a:ext>
                </a:extLst>
              </a:tr>
              <a:tr h="130558">
                <a:tc>
                  <a:txBody>
                    <a:bodyPr/>
                    <a:lstStyle/>
                    <a:p>
                      <a:pPr algn="ctr" fontAlgn="b"/>
                      <a:r>
                        <a:rPr lang="en-US" sz="700" b="0" i="0" u="none" strike="noStrike">
                          <a:solidFill>
                            <a:srgbClr val="000000"/>
                          </a:solidFill>
                          <a:effectLst/>
                          <a:latin typeface="Calibri" panose="020F0502020204030204" pitchFamily="34" charset="0"/>
                        </a:rPr>
                        <a:t>CACNA1C-201</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6,616</a:t>
                      </a:r>
                    </a:p>
                  </a:txBody>
                  <a:tcPr marL="6528" marR="6528" marT="6528" marB="0" anchor="b">
                    <a:lnL>
                      <a:noFill/>
                    </a:lnL>
                    <a:lnR>
                      <a:noFill/>
                    </a:lnR>
                    <a:lnT>
                      <a:noFill/>
                    </a:lnT>
                    <a:lnB>
                      <a:noFill/>
                    </a:lnB>
                    <a:solidFill>
                      <a:srgbClr val="E0C882"/>
                    </a:solidFill>
                  </a:tcPr>
                </a:tc>
                <a:extLst>
                  <a:ext uri="{0D108BD9-81ED-4DB2-BD59-A6C34878D82A}">
                    <a16:rowId xmlns:a16="http://schemas.microsoft.com/office/drawing/2014/main" val="3595987320"/>
                  </a:ext>
                </a:extLst>
              </a:tr>
              <a:tr h="130558">
                <a:tc>
                  <a:txBody>
                    <a:bodyPr/>
                    <a:lstStyle/>
                    <a:p>
                      <a:pPr algn="ctr" fontAlgn="b"/>
                      <a:r>
                        <a:rPr lang="en-US" sz="700" b="0" i="0" u="none" strike="noStrike">
                          <a:solidFill>
                            <a:srgbClr val="000000"/>
                          </a:solidFill>
                          <a:effectLst/>
                          <a:latin typeface="Calibri" panose="020F0502020204030204" pitchFamily="34" charset="0"/>
                        </a:rPr>
                        <a:t>CACNA1C-202</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6,968</a:t>
                      </a:r>
                    </a:p>
                  </a:txBody>
                  <a:tcPr marL="6528" marR="6528" marT="6528" marB="0" anchor="b">
                    <a:lnL>
                      <a:noFill/>
                    </a:lnL>
                    <a:lnR>
                      <a:noFill/>
                    </a:lnR>
                    <a:lnT>
                      <a:noFill/>
                    </a:lnT>
                    <a:lnB>
                      <a:noFill/>
                    </a:lnB>
                    <a:solidFill>
                      <a:srgbClr val="DEC57B"/>
                    </a:solidFill>
                  </a:tcPr>
                </a:tc>
                <a:extLst>
                  <a:ext uri="{0D108BD9-81ED-4DB2-BD59-A6C34878D82A}">
                    <a16:rowId xmlns:a16="http://schemas.microsoft.com/office/drawing/2014/main" val="1458764477"/>
                  </a:ext>
                </a:extLst>
              </a:tr>
              <a:tr h="130558">
                <a:tc>
                  <a:txBody>
                    <a:bodyPr/>
                    <a:lstStyle/>
                    <a:p>
                      <a:pPr algn="ctr" fontAlgn="b"/>
                      <a:r>
                        <a:rPr lang="en-US" sz="700" b="0" i="0" u="none" strike="noStrike">
                          <a:solidFill>
                            <a:srgbClr val="000000"/>
                          </a:solidFill>
                          <a:effectLst/>
                          <a:latin typeface="Calibri" panose="020F0502020204030204" pitchFamily="34" charset="0"/>
                        </a:rPr>
                        <a:t>CACNA1C-203</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6,634</a:t>
                      </a:r>
                    </a:p>
                  </a:txBody>
                  <a:tcPr marL="6528" marR="6528" marT="6528" marB="0" anchor="b">
                    <a:lnL>
                      <a:noFill/>
                    </a:lnL>
                    <a:lnR>
                      <a:noFill/>
                    </a:lnR>
                    <a:lnT>
                      <a:noFill/>
                    </a:lnT>
                    <a:lnB>
                      <a:noFill/>
                    </a:lnB>
                    <a:solidFill>
                      <a:srgbClr val="E0C882"/>
                    </a:solidFill>
                  </a:tcPr>
                </a:tc>
                <a:extLst>
                  <a:ext uri="{0D108BD9-81ED-4DB2-BD59-A6C34878D82A}">
                    <a16:rowId xmlns:a16="http://schemas.microsoft.com/office/drawing/2014/main" val="1701119513"/>
                  </a:ext>
                </a:extLst>
              </a:tr>
              <a:tr h="130558">
                <a:tc>
                  <a:txBody>
                    <a:bodyPr/>
                    <a:lstStyle/>
                    <a:p>
                      <a:pPr algn="ctr" fontAlgn="b"/>
                      <a:r>
                        <a:rPr lang="en-US" sz="700" b="0" i="0" u="none" strike="noStrike">
                          <a:solidFill>
                            <a:srgbClr val="000000"/>
                          </a:solidFill>
                          <a:effectLst/>
                          <a:latin typeface="Calibri" panose="020F0502020204030204" pitchFamily="34" charset="0"/>
                        </a:rPr>
                        <a:t>CACNA1C-204</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6,655</a:t>
                      </a:r>
                    </a:p>
                  </a:txBody>
                  <a:tcPr marL="6528" marR="6528" marT="6528" marB="0" anchor="b">
                    <a:lnL>
                      <a:noFill/>
                    </a:lnL>
                    <a:lnR>
                      <a:noFill/>
                    </a:lnR>
                    <a:lnT>
                      <a:noFill/>
                    </a:lnT>
                    <a:lnB>
                      <a:noFill/>
                    </a:lnB>
                    <a:solidFill>
                      <a:srgbClr val="E0C881"/>
                    </a:solidFill>
                  </a:tcPr>
                </a:tc>
                <a:extLst>
                  <a:ext uri="{0D108BD9-81ED-4DB2-BD59-A6C34878D82A}">
                    <a16:rowId xmlns:a16="http://schemas.microsoft.com/office/drawing/2014/main" val="2522259110"/>
                  </a:ext>
                </a:extLst>
              </a:tr>
              <a:tr h="130558">
                <a:tc>
                  <a:txBody>
                    <a:bodyPr/>
                    <a:lstStyle/>
                    <a:p>
                      <a:pPr algn="ctr" fontAlgn="b"/>
                      <a:r>
                        <a:rPr lang="en-US" sz="700" b="0" i="0" u="none" strike="noStrike">
                          <a:solidFill>
                            <a:srgbClr val="000000"/>
                          </a:solidFill>
                          <a:effectLst/>
                          <a:latin typeface="Calibri" panose="020F0502020204030204" pitchFamily="34" charset="0"/>
                        </a:rPr>
                        <a:t>CACNA1C-205</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6,535</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974532990"/>
                  </a:ext>
                </a:extLst>
              </a:tr>
              <a:tr h="130558">
                <a:tc>
                  <a:txBody>
                    <a:bodyPr/>
                    <a:lstStyle/>
                    <a:p>
                      <a:pPr algn="ctr" fontAlgn="b"/>
                      <a:r>
                        <a:rPr lang="en-US" sz="700" b="0" i="0" u="none" strike="noStrike">
                          <a:solidFill>
                            <a:srgbClr val="000000"/>
                          </a:solidFill>
                          <a:effectLst/>
                          <a:latin typeface="Calibri" panose="020F0502020204030204" pitchFamily="34" charset="0"/>
                        </a:rPr>
                        <a:t>CACNA1C-206</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6,535</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913048119"/>
                  </a:ext>
                </a:extLst>
              </a:tr>
              <a:tr h="130558">
                <a:tc>
                  <a:txBody>
                    <a:bodyPr/>
                    <a:lstStyle/>
                    <a:p>
                      <a:pPr algn="ctr" fontAlgn="b"/>
                      <a:r>
                        <a:rPr lang="en-US" sz="700" b="0" i="0" u="none" strike="noStrike">
                          <a:solidFill>
                            <a:srgbClr val="000000"/>
                          </a:solidFill>
                          <a:effectLst/>
                          <a:latin typeface="Calibri" panose="020F0502020204030204" pitchFamily="34" charset="0"/>
                        </a:rPr>
                        <a:t>CACNA1C-207</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6,511</a:t>
                      </a:r>
                    </a:p>
                  </a:txBody>
                  <a:tcPr marL="6528" marR="6528" marT="6528" marB="0" anchor="b">
                    <a:lnL>
                      <a:noFill/>
                    </a:lnL>
                    <a:lnR>
                      <a:noFill/>
                    </a:lnR>
                    <a:lnT>
                      <a:noFill/>
                    </a:lnT>
                    <a:lnB>
                      <a:noFill/>
                    </a:lnB>
                    <a:solidFill>
                      <a:srgbClr val="E0C984"/>
                    </a:solidFill>
                  </a:tcPr>
                </a:tc>
                <a:extLst>
                  <a:ext uri="{0D108BD9-81ED-4DB2-BD59-A6C34878D82A}">
                    <a16:rowId xmlns:a16="http://schemas.microsoft.com/office/drawing/2014/main" val="1418764585"/>
                  </a:ext>
                </a:extLst>
              </a:tr>
              <a:tr h="130558">
                <a:tc>
                  <a:txBody>
                    <a:bodyPr/>
                    <a:lstStyle/>
                    <a:p>
                      <a:pPr algn="ctr" fontAlgn="b"/>
                      <a:r>
                        <a:rPr lang="en-US" sz="700" b="0" i="0" u="none" strike="noStrike">
                          <a:solidFill>
                            <a:srgbClr val="000000"/>
                          </a:solidFill>
                          <a:effectLst/>
                          <a:latin typeface="Calibri" panose="020F0502020204030204" pitchFamily="34" charset="0"/>
                        </a:rPr>
                        <a:t>CACNA1C-208</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6,511</a:t>
                      </a:r>
                    </a:p>
                  </a:txBody>
                  <a:tcPr marL="6528" marR="6528" marT="6528" marB="0" anchor="b">
                    <a:lnL>
                      <a:noFill/>
                    </a:lnL>
                    <a:lnR>
                      <a:noFill/>
                    </a:lnR>
                    <a:lnT>
                      <a:noFill/>
                    </a:lnT>
                    <a:lnB>
                      <a:noFill/>
                    </a:lnB>
                    <a:solidFill>
                      <a:srgbClr val="E0C984"/>
                    </a:solidFill>
                  </a:tcPr>
                </a:tc>
                <a:extLst>
                  <a:ext uri="{0D108BD9-81ED-4DB2-BD59-A6C34878D82A}">
                    <a16:rowId xmlns:a16="http://schemas.microsoft.com/office/drawing/2014/main" val="3756119444"/>
                  </a:ext>
                </a:extLst>
              </a:tr>
              <a:tr h="130558">
                <a:tc>
                  <a:txBody>
                    <a:bodyPr/>
                    <a:lstStyle/>
                    <a:p>
                      <a:pPr algn="ctr" fontAlgn="b"/>
                      <a:r>
                        <a:rPr lang="en-US" sz="700" b="0" i="0" u="none" strike="noStrike">
                          <a:solidFill>
                            <a:srgbClr val="000000"/>
                          </a:solidFill>
                          <a:effectLst/>
                          <a:latin typeface="Calibri" panose="020F0502020204030204" pitchFamily="34" charset="0"/>
                        </a:rPr>
                        <a:t>CACNA1C-209</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7,377</a:t>
                      </a:r>
                    </a:p>
                  </a:txBody>
                  <a:tcPr marL="6528" marR="6528" marT="6528" marB="0" anchor="b">
                    <a:lnL>
                      <a:noFill/>
                    </a:lnL>
                    <a:lnR>
                      <a:noFill/>
                    </a:lnR>
                    <a:lnT>
                      <a:noFill/>
                    </a:lnT>
                    <a:lnB>
                      <a:noFill/>
                    </a:lnB>
                    <a:solidFill>
                      <a:srgbClr val="DCC273"/>
                    </a:solidFill>
                  </a:tcPr>
                </a:tc>
                <a:extLst>
                  <a:ext uri="{0D108BD9-81ED-4DB2-BD59-A6C34878D82A}">
                    <a16:rowId xmlns:a16="http://schemas.microsoft.com/office/drawing/2014/main" val="3489802714"/>
                  </a:ext>
                </a:extLst>
              </a:tr>
              <a:tr h="130558">
                <a:tc>
                  <a:txBody>
                    <a:bodyPr/>
                    <a:lstStyle/>
                    <a:p>
                      <a:pPr algn="ctr" fontAlgn="b"/>
                      <a:r>
                        <a:rPr lang="en-US" sz="700" b="0" i="0" u="none" strike="noStrike">
                          <a:solidFill>
                            <a:srgbClr val="000000"/>
                          </a:solidFill>
                          <a:effectLst/>
                          <a:latin typeface="Calibri" panose="020F0502020204030204" pitchFamily="34" charset="0"/>
                        </a:rPr>
                        <a:t>CACNA1C-210</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6,571</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3590876455"/>
                  </a:ext>
                </a:extLst>
              </a:tr>
              <a:tr h="130558">
                <a:tc>
                  <a:txBody>
                    <a:bodyPr/>
                    <a:lstStyle/>
                    <a:p>
                      <a:pPr algn="ctr" fontAlgn="b"/>
                      <a:r>
                        <a:rPr lang="en-US" sz="700" b="0" i="0" u="none" strike="noStrike">
                          <a:solidFill>
                            <a:srgbClr val="000000"/>
                          </a:solidFill>
                          <a:effectLst/>
                          <a:latin typeface="Calibri" panose="020F0502020204030204" pitchFamily="34" charset="0"/>
                        </a:rPr>
                        <a:t>CACNA1C-211</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7,482</a:t>
                      </a:r>
                    </a:p>
                  </a:txBody>
                  <a:tcPr marL="6528" marR="6528" marT="6528" marB="0" anchor="b">
                    <a:lnL>
                      <a:noFill/>
                    </a:lnL>
                    <a:lnR>
                      <a:noFill/>
                    </a:lnR>
                    <a:lnT>
                      <a:noFill/>
                    </a:lnT>
                    <a:lnB>
                      <a:noFill/>
                    </a:lnB>
                    <a:solidFill>
                      <a:srgbClr val="DCC171"/>
                    </a:solidFill>
                  </a:tcPr>
                </a:tc>
                <a:extLst>
                  <a:ext uri="{0D108BD9-81ED-4DB2-BD59-A6C34878D82A}">
                    <a16:rowId xmlns:a16="http://schemas.microsoft.com/office/drawing/2014/main" val="1831530409"/>
                  </a:ext>
                </a:extLst>
              </a:tr>
              <a:tr h="130558">
                <a:tc>
                  <a:txBody>
                    <a:bodyPr/>
                    <a:lstStyle/>
                    <a:p>
                      <a:pPr algn="ctr" fontAlgn="b"/>
                      <a:r>
                        <a:rPr lang="en-US" sz="700" b="0" i="0" u="none" strike="noStrike">
                          <a:solidFill>
                            <a:srgbClr val="000000"/>
                          </a:solidFill>
                          <a:effectLst/>
                          <a:latin typeface="Calibri" panose="020F0502020204030204" pitchFamily="34" charset="0"/>
                        </a:rPr>
                        <a:t>CACNA1C-212</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6,568</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457790185"/>
                  </a:ext>
                </a:extLst>
              </a:tr>
              <a:tr h="130558">
                <a:tc>
                  <a:txBody>
                    <a:bodyPr/>
                    <a:lstStyle/>
                    <a:p>
                      <a:pPr algn="ctr" fontAlgn="b"/>
                      <a:r>
                        <a:rPr lang="en-US" sz="700" b="0" i="0" u="none" strike="noStrike">
                          <a:solidFill>
                            <a:srgbClr val="000000"/>
                          </a:solidFill>
                          <a:effectLst/>
                          <a:latin typeface="Calibri" panose="020F0502020204030204" pitchFamily="34" charset="0"/>
                        </a:rPr>
                        <a:t>CACNA1C-213</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6,562</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2763485166"/>
                  </a:ext>
                </a:extLst>
              </a:tr>
              <a:tr h="130558">
                <a:tc>
                  <a:txBody>
                    <a:bodyPr/>
                    <a:lstStyle/>
                    <a:p>
                      <a:pPr algn="ctr" fontAlgn="b"/>
                      <a:r>
                        <a:rPr lang="en-US" sz="700" b="0" i="0" u="none" strike="noStrike">
                          <a:solidFill>
                            <a:srgbClr val="000000"/>
                          </a:solidFill>
                          <a:effectLst/>
                          <a:latin typeface="Calibri" panose="020F0502020204030204" pitchFamily="34" charset="0"/>
                        </a:rPr>
                        <a:t>CACNA1C-214</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7,590</a:t>
                      </a:r>
                    </a:p>
                  </a:txBody>
                  <a:tcPr marL="6528" marR="6528" marT="6528" marB="0" anchor="b">
                    <a:lnL>
                      <a:noFill/>
                    </a:lnL>
                    <a:lnR>
                      <a:noFill/>
                    </a:lnR>
                    <a:lnT>
                      <a:noFill/>
                    </a:lnT>
                    <a:lnB>
                      <a:noFill/>
                    </a:lnB>
                    <a:solidFill>
                      <a:srgbClr val="DBC06F"/>
                    </a:solidFill>
                  </a:tcPr>
                </a:tc>
                <a:extLst>
                  <a:ext uri="{0D108BD9-81ED-4DB2-BD59-A6C34878D82A}">
                    <a16:rowId xmlns:a16="http://schemas.microsoft.com/office/drawing/2014/main" val="566314132"/>
                  </a:ext>
                </a:extLst>
              </a:tr>
              <a:tr h="130558">
                <a:tc>
                  <a:txBody>
                    <a:bodyPr/>
                    <a:lstStyle/>
                    <a:p>
                      <a:pPr algn="ctr" fontAlgn="b"/>
                      <a:r>
                        <a:rPr lang="en-US" sz="700" b="0" i="0" u="none" strike="noStrike">
                          <a:solidFill>
                            <a:srgbClr val="000000"/>
                          </a:solidFill>
                          <a:effectLst/>
                          <a:latin typeface="Calibri" panose="020F0502020204030204" pitchFamily="34" charset="0"/>
                        </a:rPr>
                        <a:t>CACNA1C-215</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6,568</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838745984"/>
                  </a:ext>
                </a:extLst>
              </a:tr>
              <a:tr h="130558">
                <a:tc>
                  <a:txBody>
                    <a:bodyPr/>
                    <a:lstStyle/>
                    <a:p>
                      <a:pPr algn="ctr" fontAlgn="b"/>
                      <a:r>
                        <a:rPr lang="en-US" sz="700" b="0" i="0" u="none" strike="noStrike">
                          <a:solidFill>
                            <a:srgbClr val="000000"/>
                          </a:solidFill>
                          <a:effectLst/>
                          <a:latin typeface="Calibri" panose="020F0502020204030204" pitchFamily="34" charset="0"/>
                        </a:rPr>
                        <a:t>CACNA1C-216</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6,595</a:t>
                      </a:r>
                    </a:p>
                  </a:txBody>
                  <a:tcPr marL="6528" marR="6528" marT="6528" marB="0" anchor="b">
                    <a:lnL>
                      <a:noFill/>
                    </a:lnL>
                    <a:lnR>
                      <a:noFill/>
                    </a:lnR>
                    <a:lnT>
                      <a:noFill/>
                    </a:lnT>
                    <a:lnB>
                      <a:noFill/>
                    </a:lnB>
                    <a:solidFill>
                      <a:srgbClr val="E0C982"/>
                    </a:solidFill>
                  </a:tcPr>
                </a:tc>
                <a:extLst>
                  <a:ext uri="{0D108BD9-81ED-4DB2-BD59-A6C34878D82A}">
                    <a16:rowId xmlns:a16="http://schemas.microsoft.com/office/drawing/2014/main" val="3181722580"/>
                  </a:ext>
                </a:extLst>
              </a:tr>
              <a:tr h="130558">
                <a:tc>
                  <a:txBody>
                    <a:bodyPr/>
                    <a:lstStyle/>
                    <a:p>
                      <a:pPr algn="ctr" fontAlgn="b"/>
                      <a:r>
                        <a:rPr lang="en-US" sz="700" b="0" i="0" u="none" strike="noStrike">
                          <a:solidFill>
                            <a:srgbClr val="000000"/>
                          </a:solidFill>
                          <a:effectLst/>
                          <a:latin typeface="Calibri" panose="020F0502020204030204" pitchFamily="34" charset="0"/>
                        </a:rPr>
                        <a:t>CACNA1C-217</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6,511</a:t>
                      </a:r>
                    </a:p>
                  </a:txBody>
                  <a:tcPr marL="6528" marR="6528" marT="6528" marB="0" anchor="b">
                    <a:lnL>
                      <a:noFill/>
                    </a:lnL>
                    <a:lnR>
                      <a:noFill/>
                    </a:lnR>
                    <a:lnT>
                      <a:noFill/>
                    </a:lnT>
                    <a:lnB>
                      <a:noFill/>
                    </a:lnB>
                    <a:solidFill>
                      <a:srgbClr val="E0C984"/>
                    </a:solidFill>
                  </a:tcPr>
                </a:tc>
                <a:extLst>
                  <a:ext uri="{0D108BD9-81ED-4DB2-BD59-A6C34878D82A}">
                    <a16:rowId xmlns:a16="http://schemas.microsoft.com/office/drawing/2014/main" val="1018252229"/>
                  </a:ext>
                </a:extLst>
              </a:tr>
              <a:tr h="130558">
                <a:tc>
                  <a:txBody>
                    <a:bodyPr/>
                    <a:lstStyle/>
                    <a:p>
                      <a:pPr algn="ctr" fontAlgn="b"/>
                      <a:r>
                        <a:rPr lang="en-US" sz="700" b="0" i="0" u="none" strike="noStrike">
                          <a:solidFill>
                            <a:srgbClr val="000000"/>
                          </a:solidFill>
                          <a:effectLst/>
                          <a:latin typeface="Calibri" panose="020F0502020204030204" pitchFamily="34" charset="0"/>
                        </a:rPr>
                        <a:t>CACNA1C-218</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6,511</a:t>
                      </a:r>
                    </a:p>
                  </a:txBody>
                  <a:tcPr marL="6528" marR="6528" marT="6528" marB="0" anchor="b">
                    <a:lnL>
                      <a:noFill/>
                    </a:lnL>
                    <a:lnR>
                      <a:noFill/>
                    </a:lnR>
                    <a:lnT>
                      <a:noFill/>
                    </a:lnT>
                    <a:lnB>
                      <a:noFill/>
                    </a:lnB>
                    <a:solidFill>
                      <a:srgbClr val="E0C984"/>
                    </a:solidFill>
                  </a:tcPr>
                </a:tc>
                <a:extLst>
                  <a:ext uri="{0D108BD9-81ED-4DB2-BD59-A6C34878D82A}">
                    <a16:rowId xmlns:a16="http://schemas.microsoft.com/office/drawing/2014/main" val="2734026035"/>
                  </a:ext>
                </a:extLst>
              </a:tr>
              <a:tr h="130558">
                <a:tc>
                  <a:txBody>
                    <a:bodyPr/>
                    <a:lstStyle/>
                    <a:p>
                      <a:pPr algn="ctr" fontAlgn="b"/>
                      <a:r>
                        <a:rPr lang="en-US" sz="700" b="0" i="0" u="none" strike="noStrike">
                          <a:solidFill>
                            <a:srgbClr val="000000"/>
                          </a:solidFill>
                          <a:effectLst/>
                          <a:latin typeface="Calibri" panose="020F0502020204030204" pitchFamily="34" charset="0"/>
                        </a:rPr>
                        <a:t>CACNA1C-219</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6,529</a:t>
                      </a:r>
                    </a:p>
                  </a:txBody>
                  <a:tcPr marL="6528" marR="6528" marT="6528" marB="0" anchor="b">
                    <a:lnL>
                      <a:noFill/>
                    </a:lnL>
                    <a:lnR>
                      <a:noFill/>
                    </a:lnR>
                    <a:lnT>
                      <a:noFill/>
                    </a:lnT>
                    <a:lnB>
                      <a:noFill/>
                    </a:lnB>
                    <a:solidFill>
                      <a:srgbClr val="E0C984"/>
                    </a:solidFill>
                  </a:tcPr>
                </a:tc>
                <a:extLst>
                  <a:ext uri="{0D108BD9-81ED-4DB2-BD59-A6C34878D82A}">
                    <a16:rowId xmlns:a16="http://schemas.microsoft.com/office/drawing/2014/main" val="1820146122"/>
                  </a:ext>
                </a:extLst>
              </a:tr>
              <a:tr h="130558">
                <a:tc>
                  <a:txBody>
                    <a:bodyPr/>
                    <a:lstStyle/>
                    <a:p>
                      <a:pPr algn="ctr" fontAlgn="b"/>
                      <a:r>
                        <a:rPr lang="en-US" sz="700" b="0" i="0" u="none" strike="noStrike">
                          <a:solidFill>
                            <a:srgbClr val="000000"/>
                          </a:solidFill>
                          <a:effectLst/>
                          <a:latin typeface="Calibri" panose="020F0502020204030204" pitchFamily="34" charset="0"/>
                        </a:rPr>
                        <a:t>CACNA1C-220</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13,433</a:t>
                      </a:r>
                    </a:p>
                  </a:txBody>
                  <a:tcPr marL="6528" marR="6528" marT="6528" marB="0" anchor="b">
                    <a:lnL>
                      <a:noFill/>
                    </a:lnL>
                    <a:lnR>
                      <a:noFill/>
                    </a:lnR>
                    <a:lnT>
                      <a:noFill/>
                    </a:lnT>
                    <a:lnB>
                      <a:noFill/>
                    </a:lnB>
                    <a:solidFill>
                      <a:srgbClr val="BF8F00"/>
                    </a:solidFill>
                  </a:tcPr>
                </a:tc>
                <a:extLst>
                  <a:ext uri="{0D108BD9-81ED-4DB2-BD59-A6C34878D82A}">
                    <a16:rowId xmlns:a16="http://schemas.microsoft.com/office/drawing/2014/main" val="3759154632"/>
                  </a:ext>
                </a:extLst>
              </a:tr>
              <a:tr h="130558">
                <a:tc>
                  <a:txBody>
                    <a:bodyPr/>
                    <a:lstStyle/>
                    <a:p>
                      <a:pPr algn="ctr" fontAlgn="b"/>
                      <a:r>
                        <a:rPr lang="en-US" sz="700" b="0" i="0" u="none" strike="noStrike">
                          <a:solidFill>
                            <a:srgbClr val="000000"/>
                          </a:solidFill>
                          <a:effectLst/>
                          <a:latin typeface="Calibri" panose="020F0502020204030204" pitchFamily="34" charset="0"/>
                        </a:rPr>
                        <a:t>CACNA1C-221</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6,568</a:t>
                      </a:r>
                    </a:p>
                  </a:txBody>
                  <a:tcPr marL="6528" marR="6528" marT="6528" marB="0" anchor="b">
                    <a:lnL>
                      <a:noFill/>
                    </a:lnL>
                    <a:lnR>
                      <a:noFill/>
                    </a:lnR>
                    <a:lnT>
                      <a:noFill/>
                    </a:lnT>
                    <a:lnB>
                      <a:noFill/>
                    </a:lnB>
                    <a:solidFill>
                      <a:srgbClr val="E0C983"/>
                    </a:solidFill>
                  </a:tcPr>
                </a:tc>
                <a:extLst>
                  <a:ext uri="{0D108BD9-81ED-4DB2-BD59-A6C34878D82A}">
                    <a16:rowId xmlns:a16="http://schemas.microsoft.com/office/drawing/2014/main" val="1369050151"/>
                  </a:ext>
                </a:extLst>
              </a:tr>
              <a:tr h="130558">
                <a:tc>
                  <a:txBody>
                    <a:bodyPr/>
                    <a:lstStyle/>
                    <a:p>
                      <a:pPr algn="ctr" fontAlgn="b"/>
                      <a:r>
                        <a:rPr lang="en-US" sz="700" b="0" i="0" u="none" strike="noStrike">
                          <a:solidFill>
                            <a:srgbClr val="000000"/>
                          </a:solidFill>
                          <a:effectLst/>
                          <a:latin typeface="Calibri" panose="020F0502020204030204" pitchFamily="34" charset="0"/>
                        </a:rPr>
                        <a:t>CACNA1C-222</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7,590</a:t>
                      </a:r>
                    </a:p>
                  </a:txBody>
                  <a:tcPr marL="6528" marR="6528" marT="6528" marB="0" anchor="b">
                    <a:lnL>
                      <a:noFill/>
                    </a:lnL>
                    <a:lnR>
                      <a:noFill/>
                    </a:lnR>
                    <a:lnT>
                      <a:noFill/>
                    </a:lnT>
                    <a:lnB>
                      <a:noFill/>
                    </a:lnB>
                    <a:solidFill>
                      <a:srgbClr val="DBC06F"/>
                    </a:solidFill>
                  </a:tcPr>
                </a:tc>
                <a:extLst>
                  <a:ext uri="{0D108BD9-81ED-4DB2-BD59-A6C34878D82A}">
                    <a16:rowId xmlns:a16="http://schemas.microsoft.com/office/drawing/2014/main" val="81942280"/>
                  </a:ext>
                </a:extLst>
              </a:tr>
              <a:tr h="130558">
                <a:tc>
                  <a:txBody>
                    <a:bodyPr/>
                    <a:lstStyle/>
                    <a:p>
                      <a:pPr algn="ctr" fontAlgn="b"/>
                      <a:r>
                        <a:rPr lang="en-US" sz="700" b="0" i="0" u="none" strike="noStrike">
                          <a:solidFill>
                            <a:srgbClr val="000000"/>
                          </a:solidFill>
                          <a:effectLst/>
                          <a:latin typeface="Calibri" panose="020F0502020204030204" pitchFamily="34" charset="0"/>
                        </a:rPr>
                        <a:t>CACNA1C-223</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831</a:t>
                      </a:r>
                    </a:p>
                  </a:txBody>
                  <a:tcPr marL="6528" marR="6528" marT="6528" marB="0" anchor="b">
                    <a:lnL>
                      <a:noFill/>
                    </a:lnL>
                    <a:lnR>
                      <a:noFill/>
                    </a:lnR>
                    <a:lnT>
                      <a:noFill/>
                    </a:lnT>
                    <a:lnB>
                      <a:noFill/>
                    </a:lnB>
                    <a:solidFill>
                      <a:srgbClr val="FCF9F0"/>
                    </a:solidFill>
                  </a:tcPr>
                </a:tc>
                <a:extLst>
                  <a:ext uri="{0D108BD9-81ED-4DB2-BD59-A6C34878D82A}">
                    <a16:rowId xmlns:a16="http://schemas.microsoft.com/office/drawing/2014/main" val="3444020814"/>
                  </a:ext>
                </a:extLst>
              </a:tr>
              <a:tr h="130558">
                <a:tc>
                  <a:txBody>
                    <a:bodyPr/>
                    <a:lstStyle/>
                    <a:p>
                      <a:pPr algn="ctr" fontAlgn="b"/>
                      <a:r>
                        <a:rPr lang="en-US" sz="700" b="0" i="0" u="none" strike="noStrike">
                          <a:solidFill>
                            <a:srgbClr val="000000"/>
                          </a:solidFill>
                          <a:effectLst/>
                          <a:latin typeface="Calibri" panose="020F0502020204030204" pitchFamily="34" charset="0"/>
                        </a:rPr>
                        <a:t>CACNA1C-224</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581</a:t>
                      </a:r>
                    </a:p>
                  </a:txBody>
                  <a:tcPr marL="6528" marR="6528" marT="6528" marB="0" anchor="b">
                    <a:lnL>
                      <a:noFill/>
                    </a:lnL>
                    <a:lnR>
                      <a:noFill/>
                    </a:lnR>
                    <a:lnT>
                      <a:noFill/>
                    </a:lnT>
                    <a:lnB>
                      <a:noFill/>
                    </a:lnB>
                    <a:solidFill>
                      <a:srgbClr val="FDFBF4"/>
                    </a:solidFill>
                  </a:tcPr>
                </a:tc>
                <a:extLst>
                  <a:ext uri="{0D108BD9-81ED-4DB2-BD59-A6C34878D82A}">
                    <a16:rowId xmlns:a16="http://schemas.microsoft.com/office/drawing/2014/main" val="4143682554"/>
                  </a:ext>
                </a:extLst>
              </a:tr>
              <a:tr h="130558">
                <a:tc>
                  <a:txBody>
                    <a:bodyPr/>
                    <a:lstStyle/>
                    <a:p>
                      <a:pPr algn="ctr" fontAlgn="b"/>
                      <a:r>
                        <a:rPr lang="en-US" sz="700" b="0" i="0" u="none" strike="noStrike">
                          <a:solidFill>
                            <a:srgbClr val="000000"/>
                          </a:solidFill>
                          <a:effectLst/>
                          <a:latin typeface="Calibri" panose="020F0502020204030204" pitchFamily="34" charset="0"/>
                        </a:rPr>
                        <a:t>CACNA1C-225</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6,811</a:t>
                      </a:r>
                    </a:p>
                  </a:txBody>
                  <a:tcPr marL="6528" marR="6528" marT="6528" marB="0" anchor="b">
                    <a:lnL>
                      <a:noFill/>
                    </a:lnL>
                    <a:lnR>
                      <a:noFill/>
                    </a:lnR>
                    <a:lnT>
                      <a:noFill/>
                    </a:lnT>
                    <a:lnB>
                      <a:noFill/>
                    </a:lnB>
                    <a:solidFill>
                      <a:srgbClr val="DFC77E"/>
                    </a:solidFill>
                  </a:tcPr>
                </a:tc>
                <a:extLst>
                  <a:ext uri="{0D108BD9-81ED-4DB2-BD59-A6C34878D82A}">
                    <a16:rowId xmlns:a16="http://schemas.microsoft.com/office/drawing/2014/main" val="132685226"/>
                  </a:ext>
                </a:extLst>
              </a:tr>
              <a:tr h="130558">
                <a:tc>
                  <a:txBody>
                    <a:bodyPr/>
                    <a:lstStyle/>
                    <a:p>
                      <a:pPr algn="ctr" fontAlgn="b"/>
                      <a:r>
                        <a:rPr lang="en-US" sz="700" b="0" i="0" u="none" strike="noStrike">
                          <a:solidFill>
                            <a:srgbClr val="000000"/>
                          </a:solidFill>
                          <a:effectLst/>
                          <a:latin typeface="Calibri" panose="020F0502020204030204" pitchFamily="34" charset="0"/>
                        </a:rPr>
                        <a:t>CACNA1C-226</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592</a:t>
                      </a:r>
                    </a:p>
                  </a:txBody>
                  <a:tcPr marL="6528" marR="6528" marT="6528" marB="0" anchor="b">
                    <a:lnL>
                      <a:noFill/>
                    </a:lnL>
                    <a:lnR>
                      <a:noFill/>
                    </a:lnR>
                    <a:lnT>
                      <a:noFill/>
                    </a:lnT>
                    <a:lnB>
                      <a:noFill/>
                    </a:lnB>
                    <a:solidFill>
                      <a:srgbClr val="FDFBF4"/>
                    </a:solidFill>
                  </a:tcPr>
                </a:tc>
                <a:extLst>
                  <a:ext uri="{0D108BD9-81ED-4DB2-BD59-A6C34878D82A}">
                    <a16:rowId xmlns:a16="http://schemas.microsoft.com/office/drawing/2014/main" val="3841114833"/>
                  </a:ext>
                </a:extLst>
              </a:tr>
              <a:tr h="130558">
                <a:tc>
                  <a:txBody>
                    <a:bodyPr/>
                    <a:lstStyle/>
                    <a:p>
                      <a:pPr algn="ctr" fontAlgn="b"/>
                      <a:r>
                        <a:rPr lang="en-US" sz="700" b="0" i="0" u="none" strike="noStrike">
                          <a:solidFill>
                            <a:srgbClr val="000000"/>
                          </a:solidFill>
                          <a:effectLst/>
                          <a:latin typeface="Calibri" panose="020F0502020204030204" pitchFamily="34" charset="0"/>
                        </a:rPr>
                        <a:t>CACNA1C-227</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669</a:t>
                      </a:r>
                    </a:p>
                  </a:txBody>
                  <a:tcPr marL="6528" marR="6528" marT="6528" marB="0" anchor="b">
                    <a:lnL>
                      <a:noFill/>
                    </a:lnL>
                    <a:lnR>
                      <a:noFill/>
                    </a:lnR>
                    <a:lnT>
                      <a:noFill/>
                    </a:lnT>
                    <a:lnB>
                      <a:noFill/>
                    </a:lnB>
                    <a:solidFill>
                      <a:srgbClr val="FCFAF3"/>
                    </a:solidFill>
                  </a:tcPr>
                </a:tc>
                <a:extLst>
                  <a:ext uri="{0D108BD9-81ED-4DB2-BD59-A6C34878D82A}">
                    <a16:rowId xmlns:a16="http://schemas.microsoft.com/office/drawing/2014/main" val="1734218190"/>
                  </a:ext>
                </a:extLst>
              </a:tr>
              <a:tr h="130558">
                <a:tc>
                  <a:txBody>
                    <a:bodyPr/>
                    <a:lstStyle/>
                    <a:p>
                      <a:pPr algn="ctr" fontAlgn="b"/>
                      <a:r>
                        <a:rPr lang="en-US" sz="700" b="0" i="0" u="none" strike="noStrike">
                          <a:solidFill>
                            <a:srgbClr val="000000"/>
                          </a:solidFill>
                          <a:effectLst/>
                          <a:latin typeface="Calibri" panose="020F0502020204030204" pitchFamily="34" charset="0"/>
                        </a:rPr>
                        <a:t>CACNA1C-228</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819</a:t>
                      </a:r>
                    </a:p>
                  </a:txBody>
                  <a:tcPr marL="6528" marR="6528" marT="6528" marB="0" anchor="b">
                    <a:lnL>
                      <a:noFill/>
                    </a:lnL>
                    <a:lnR>
                      <a:noFill/>
                    </a:lnR>
                    <a:lnT>
                      <a:noFill/>
                    </a:lnT>
                    <a:lnB>
                      <a:noFill/>
                    </a:lnB>
                    <a:solidFill>
                      <a:srgbClr val="FCF9F0"/>
                    </a:solidFill>
                  </a:tcPr>
                </a:tc>
                <a:extLst>
                  <a:ext uri="{0D108BD9-81ED-4DB2-BD59-A6C34878D82A}">
                    <a16:rowId xmlns:a16="http://schemas.microsoft.com/office/drawing/2014/main" val="1120371642"/>
                  </a:ext>
                </a:extLst>
              </a:tr>
              <a:tr h="130558">
                <a:tc>
                  <a:txBody>
                    <a:bodyPr/>
                    <a:lstStyle/>
                    <a:p>
                      <a:pPr algn="ctr" fontAlgn="b"/>
                      <a:r>
                        <a:rPr lang="en-US" sz="700" b="0" i="0" u="none" strike="noStrike">
                          <a:solidFill>
                            <a:srgbClr val="000000"/>
                          </a:solidFill>
                          <a:effectLst/>
                          <a:latin typeface="Calibri" panose="020F0502020204030204" pitchFamily="34" charset="0"/>
                        </a:rPr>
                        <a:t>CACNA1C-229</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545</a:t>
                      </a:r>
                    </a:p>
                  </a:txBody>
                  <a:tcPr marL="6528" marR="6528" marT="6528" marB="0" anchor="b">
                    <a:lnL>
                      <a:noFill/>
                    </a:lnL>
                    <a:lnR>
                      <a:noFill/>
                    </a:lnR>
                    <a:lnT>
                      <a:noFill/>
                    </a:lnT>
                    <a:lnB>
                      <a:noFill/>
                    </a:lnB>
                    <a:solidFill>
                      <a:srgbClr val="FDFBF5"/>
                    </a:solidFill>
                  </a:tcPr>
                </a:tc>
                <a:extLst>
                  <a:ext uri="{0D108BD9-81ED-4DB2-BD59-A6C34878D82A}">
                    <a16:rowId xmlns:a16="http://schemas.microsoft.com/office/drawing/2014/main" val="2194024064"/>
                  </a:ext>
                </a:extLst>
              </a:tr>
              <a:tr h="130558">
                <a:tc>
                  <a:txBody>
                    <a:bodyPr/>
                    <a:lstStyle/>
                    <a:p>
                      <a:pPr algn="ctr" fontAlgn="b"/>
                      <a:r>
                        <a:rPr lang="en-US" sz="700" b="0" i="0" u="none" strike="noStrike">
                          <a:solidFill>
                            <a:srgbClr val="000000"/>
                          </a:solidFill>
                          <a:effectLst/>
                          <a:latin typeface="Calibri" panose="020F0502020204030204" pitchFamily="34" charset="0"/>
                        </a:rPr>
                        <a:t>CACNA1C-230</a:t>
                      </a:r>
                    </a:p>
                  </a:txBody>
                  <a:tcPr marL="6528" marR="6528" marT="6528" marB="0" anchor="b">
                    <a:lnL>
                      <a:noFill/>
                    </a:lnL>
                    <a:lnR>
                      <a:noFill/>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577</a:t>
                      </a:r>
                    </a:p>
                  </a:txBody>
                  <a:tcPr marL="6528" marR="6528" marT="6528" marB="0" anchor="b">
                    <a:lnL>
                      <a:noFill/>
                    </a:lnL>
                    <a:lnR>
                      <a:noFill/>
                    </a:lnR>
                    <a:lnT>
                      <a:noFill/>
                    </a:lnT>
                    <a:lnB>
                      <a:noFill/>
                    </a:lnB>
                    <a:solidFill>
                      <a:srgbClr val="FDFBF5"/>
                    </a:solidFill>
                  </a:tcPr>
                </a:tc>
                <a:extLst>
                  <a:ext uri="{0D108BD9-81ED-4DB2-BD59-A6C34878D82A}">
                    <a16:rowId xmlns:a16="http://schemas.microsoft.com/office/drawing/2014/main" val="3439100898"/>
                  </a:ext>
                </a:extLst>
              </a:tr>
              <a:tr h="130558">
                <a:tc>
                  <a:txBody>
                    <a:bodyPr/>
                    <a:lstStyle/>
                    <a:p>
                      <a:pPr algn="ctr" fontAlgn="b"/>
                      <a:r>
                        <a:rPr lang="en-US" sz="700" b="0" i="0" u="none" strike="noStrike">
                          <a:solidFill>
                            <a:srgbClr val="000000"/>
                          </a:solidFill>
                          <a:effectLst/>
                          <a:latin typeface="Calibri" panose="020F0502020204030204" pitchFamily="34" charset="0"/>
                        </a:rPr>
                        <a:t>CACNA1C-231</a:t>
                      </a:r>
                    </a:p>
                  </a:txBody>
                  <a:tcPr marL="6528" marR="6528" marT="6528" marB="0" anchor="b">
                    <a:lnL>
                      <a:noFill/>
                    </a:lnL>
                    <a:lnR>
                      <a:noFill/>
                    </a:lnR>
                    <a:lnT>
                      <a:noFill/>
                    </a:lnT>
                    <a:lnB>
                      <a:noFill/>
                    </a:lnB>
                  </a:tcPr>
                </a:tc>
                <a:tc>
                  <a:txBody>
                    <a:bodyPr/>
                    <a:lstStyle/>
                    <a:p>
                      <a:pPr algn="ctr" fontAlgn="b"/>
                      <a:r>
                        <a:rPr lang="en-US" sz="700" b="0" i="0" u="none" strike="noStrike" dirty="0">
                          <a:solidFill>
                            <a:srgbClr val="000000"/>
                          </a:solidFill>
                          <a:effectLst/>
                          <a:latin typeface="Calibri" panose="020F0502020204030204" pitchFamily="34" charset="0"/>
                        </a:rPr>
                        <a:t>2,833</a:t>
                      </a:r>
                    </a:p>
                  </a:txBody>
                  <a:tcPr marL="6528" marR="6528" marT="6528" marB="0" anchor="b">
                    <a:lnL>
                      <a:noFill/>
                    </a:lnL>
                    <a:lnR>
                      <a:noFill/>
                    </a:lnR>
                    <a:lnT>
                      <a:noFill/>
                    </a:lnT>
                    <a:lnB>
                      <a:noFill/>
                    </a:lnB>
                    <a:solidFill>
                      <a:srgbClr val="F2E8CA"/>
                    </a:solidFill>
                  </a:tcPr>
                </a:tc>
                <a:extLst>
                  <a:ext uri="{0D108BD9-81ED-4DB2-BD59-A6C34878D82A}">
                    <a16:rowId xmlns:a16="http://schemas.microsoft.com/office/drawing/2014/main" val="266264853"/>
                  </a:ext>
                </a:extLst>
              </a:tr>
            </a:tbl>
          </a:graphicData>
        </a:graphic>
      </p:graphicFrame>
    </p:spTree>
    <p:extLst>
      <p:ext uri="{BB962C8B-B14F-4D97-AF65-F5344CB8AC3E}">
        <p14:creationId xmlns:p14="http://schemas.microsoft.com/office/powerpoint/2010/main" val="4129021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FF4B4B"/>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76939</TotalTime>
  <Words>1455</Words>
  <Application>Microsoft Office PowerPoint</Application>
  <PresentationFormat>On-screen Show (16:9)</PresentationFormat>
  <Paragraphs>982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Compacta Blk BT</vt:lpstr>
      <vt:lpstr>Franklin Gothic Book</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 MARINOV</dc:title>
  <dc:creator>Georgi</dc:creator>
  <cp:lastModifiedBy>Georgi Kolev Marinov</cp:lastModifiedBy>
  <cp:revision>1999</cp:revision>
  <dcterms:created xsi:type="dcterms:W3CDTF">2009-02-17T08:29:48Z</dcterms:created>
  <dcterms:modified xsi:type="dcterms:W3CDTF">2022-12-12T16:49:46Z</dcterms:modified>
</cp:coreProperties>
</file>