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36"/>
  </p:notesMasterIdLst>
  <p:sldIdLst>
    <p:sldId id="1004" r:id="rId2"/>
    <p:sldId id="1720" r:id="rId3"/>
    <p:sldId id="1726" r:id="rId4"/>
    <p:sldId id="1727" r:id="rId5"/>
    <p:sldId id="1728" r:id="rId6"/>
    <p:sldId id="1729" r:id="rId7"/>
    <p:sldId id="1730" r:id="rId8"/>
    <p:sldId id="1731" r:id="rId9"/>
    <p:sldId id="1732" r:id="rId10"/>
    <p:sldId id="1735" r:id="rId11"/>
    <p:sldId id="1736" r:id="rId12"/>
    <p:sldId id="1737" r:id="rId13"/>
    <p:sldId id="1738" r:id="rId14"/>
    <p:sldId id="1734" r:id="rId15"/>
    <p:sldId id="1721" r:id="rId16"/>
    <p:sldId id="1722" r:id="rId17"/>
    <p:sldId id="1723" r:id="rId18"/>
    <p:sldId id="1724" r:id="rId19"/>
    <p:sldId id="1725" r:id="rId20"/>
    <p:sldId id="1739" r:id="rId21"/>
    <p:sldId id="1740" r:id="rId22"/>
    <p:sldId id="1741" r:id="rId23"/>
    <p:sldId id="1742" r:id="rId24"/>
    <p:sldId id="1743" r:id="rId25"/>
    <p:sldId id="1744" r:id="rId26"/>
    <p:sldId id="1745" r:id="rId27"/>
    <p:sldId id="1746" r:id="rId28"/>
    <p:sldId id="1747" r:id="rId29"/>
    <p:sldId id="1748" r:id="rId30"/>
    <p:sldId id="1749" r:id="rId31"/>
    <p:sldId id="1751" r:id="rId32"/>
    <p:sldId id="1752" r:id="rId33"/>
    <p:sldId id="1753" r:id="rId34"/>
    <p:sldId id="1750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97E4FF"/>
    <a:srgbClr val="FFFF93"/>
    <a:srgbClr val="FFCCCC"/>
    <a:srgbClr val="FFCC99"/>
    <a:srgbClr val="99FFCC"/>
    <a:srgbClr val="FFFFCC"/>
    <a:srgbClr val="FFFF81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9" autoAdjust="0"/>
    <p:restoredTop sz="86429" autoAdjust="0"/>
  </p:normalViewPr>
  <p:slideViewPr>
    <p:cSldViewPr>
      <p:cViewPr varScale="1">
        <p:scale>
          <a:sx n="143" d="100"/>
          <a:sy n="143" d="100"/>
        </p:scale>
        <p:origin x="270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05F3-DAB6-4034-B7BA-181631FF0764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A96DE-1578-4FF1-BDBD-52F7D246A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8AA2-7003-417C-8B52-B9741F1CEEA6}" type="datetime1">
              <a:rPr lang="en-US" smtClean="0"/>
              <a:t>5/3/2022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6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6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6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5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968-4C13-4672-B696-C86B33EBDCC0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D46-71A9-412E-A238-5B184B55797B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24A4-B8A8-472A-8553-B0DBFBACCD64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5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7E32-4A38-408C-BF5B-83F52F99E1A5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7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50" y="1756109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10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49B8-F8B2-4B5B-A3FD-AD27FC015899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83D6-20D7-4BF8-8A66-A88D3F4DF2AE}" type="datetime1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C541-C3FF-4A09-836D-F81A90E687C2}" type="datetime1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CB01-03A0-4F3A-A9F0-5A24292E124D}" type="datetime1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7B22-A398-44D2-9521-3EF4326379E7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B6C4-030C-4656-B16D-2A9C585F0231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3" y="3487858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5" y="3579921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3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5CF98C-1BE5-491C-BD73-AE659352CF89}" type="datetime1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PROCEDURE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C2A4F-9490-AB02-D4B9-7F2C52E99E1B}"/>
              </a:ext>
            </a:extLst>
          </p:cNvPr>
          <p:cNvSpPr txBox="1"/>
          <p:nvPr/>
        </p:nvSpPr>
        <p:spPr>
          <a:xfrm>
            <a:off x="381000" y="533221"/>
            <a:ext cx="8628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Identified TERT orthologs using </a:t>
            </a:r>
            <a:r>
              <a:rPr lang="en-US" dirty="0" err="1"/>
              <a:t>tblastn</a:t>
            </a:r>
            <a:r>
              <a:rPr lang="en-US" dirty="0"/>
              <a:t> against the available genomes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Found it in 234 genomes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Took the 1000bp around the start. Which is not the real TSS, but fortunately the gene has a short 5’UTR in humans and mice, so hopefully it is similar in other mammals</a:t>
            </a:r>
          </a:p>
          <a:p>
            <a:pPr marL="285750" indent="-285750">
              <a:buFontTx/>
              <a:buChar char="-"/>
            </a:pPr>
            <a:r>
              <a:rPr lang="en-US" dirty="0"/>
              <a:t>Did MSA with MUSCLE for each mammalian order including mm10 and hg38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91C77-CB25-AE97-DA26-E8BA4DECF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2" y="2114550"/>
            <a:ext cx="8875076" cy="1153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5706A-A49C-AB9F-0162-26EFC8891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7" y="3638550"/>
            <a:ext cx="8963827" cy="5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6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34290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ARTIODACTYLA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E2BB0-DACA-C760-5E09-D14C12220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71" y="50674"/>
            <a:ext cx="5063540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7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0C0AB-4F7F-E3C9-5846-26AE0E619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23" y="75635"/>
            <a:ext cx="4984352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1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56D49-B786-5FDB-0136-00F9E8AA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992" y="75635"/>
            <a:ext cx="5016016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5F753-B5C8-5AC7-F0BE-8D6ADD9C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07" y="149046"/>
            <a:ext cx="7324187" cy="48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1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36576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CARNIVORA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DB4F8-8FD3-D345-D803-E1ABCEB42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698" y="50674"/>
            <a:ext cx="4205502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91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D1726-3DC0-2DB1-8337-EF0D8E6C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012" y="100349"/>
            <a:ext cx="4163976" cy="49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74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F3282-6D6B-B481-5A4E-371BB9D0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95" y="75635"/>
            <a:ext cx="4168611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75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5B6F29-65B3-2159-4B09-AE0749F05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164" y="50674"/>
            <a:ext cx="4247672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7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0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A435A5-1FCA-BE75-C2DA-3CE1C116BD33}"/>
              </a:ext>
            </a:extLst>
          </p:cNvPr>
          <p:cNvSpPr/>
          <p:nvPr/>
        </p:nvSpPr>
        <p:spPr>
          <a:xfrm>
            <a:off x="152400" y="114300"/>
            <a:ext cx="2590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PRIMATES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9B8D7-3667-CD06-7ADB-8BE68A69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460" y="50674"/>
            <a:ext cx="6488140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3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TUBULIDENTATA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291CE843-021B-A5CB-99C9-CBFE67084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0" y="445554"/>
            <a:ext cx="7795113" cy="45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41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D23D9-1D54-A441-5BD1-99680FF7A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40" y="75635"/>
            <a:ext cx="6454119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79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9F307-4073-6458-8752-26929789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22" y="50674"/>
            <a:ext cx="6479354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8F519-6345-C399-4975-C9881CA0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2" y="296868"/>
            <a:ext cx="8875076" cy="4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7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76D629-30FF-5726-055B-5FEEFD0191D4}"/>
              </a:ext>
            </a:extLst>
          </p:cNvPr>
          <p:cNvSpPr/>
          <p:nvPr/>
        </p:nvSpPr>
        <p:spPr>
          <a:xfrm>
            <a:off x="152400" y="114300"/>
            <a:ext cx="2590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CHIROPTERA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630FB-BB64-AE51-9E46-11A0F0DFC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567" y="50674"/>
            <a:ext cx="4847633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13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AFA7A-60EA-EBB9-E74A-B9EF1D43D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06" y="50674"/>
            <a:ext cx="4929989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28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44113-FF93-E71D-9BB9-E246DD7DE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19" y="50674"/>
            <a:ext cx="4806562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7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95367-47AF-2AC3-BBF7-C2F96EC4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93" y="75635"/>
            <a:ext cx="4820615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63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6E151-9BEC-C5BF-78E3-45A07B6A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66" y="50674"/>
            <a:ext cx="4830469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96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43C45-08D2-BC55-9B9C-113B1C26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137" y="75635"/>
            <a:ext cx="4841725" cy="49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6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2486A0-648C-746D-5D2D-A59B73553C4E}"/>
              </a:ext>
            </a:extLst>
          </p:cNvPr>
          <p:cNvSpPr/>
          <p:nvPr/>
        </p:nvSpPr>
        <p:spPr>
          <a:xfrm>
            <a:off x="152400" y="114300"/>
            <a:ext cx="15240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RODENTS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11F4A-6C4B-7A3F-0BFA-BD513617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55" y="233796"/>
            <a:ext cx="6977045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SIRENIA</a:t>
            </a:r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D09546A-C9FC-71E8-9F58-0AC1623E8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9" y="489474"/>
            <a:ext cx="8700202" cy="416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9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81610-4D00-1C21-F4C9-8864262F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80" y="124819"/>
            <a:ext cx="7401238" cy="48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61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2E5F3-23B2-E31F-B812-492B3D3F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49" y="100349"/>
            <a:ext cx="7451500" cy="49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9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B6EDF-8D98-A56C-52B7-C1D0A543E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15" y="138865"/>
            <a:ext cx="7335368" cy="486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11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3137B-4922-C2FE-79C0-C5E3CE9E6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58" y="100349"/>
            <a:ext cx="7439682" cy="49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1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6E01D-15B8-C52D-7022-398712A4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25" y="50674"/>
            <a:ext cx="7670551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7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PROBOSCIDEA</a:t>
            </a: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A28DC80-0900-D490-7765-1934A5418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08" y="452598"/>
            <a:ext cx="6962383" cy="45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0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PHOLIDOTA</a:t>
            </a:r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109E94F-A814-968F-A2B8-4B127314C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8" y="468651"/>
            <a:ext cx="8787204" cy="42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3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HYRACOIDEA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DEDFF7D-5B7B-8E32-0E3C-8E9C9DBD0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" y="924370"/>
            <a:ext cx="8963827" cy="329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LAGOMORPHA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05E3C1F7-7F3F-F6F9-CA49-BE6423449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0" y="454989"/>
            <a:ext cx="8614061" cy="46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8686800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CINGULATA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1BE4AAEB-8D8E-CD61-E9D9-97C019A37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" y="609490"/>
            <a:ext cx="8875076" cy="42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4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B480A-44A5-B82E-0048-7CD065FB005A}"/>
              </a:ext>
            </a:extLst>
          </p:cNvPr>
          <p:cNvSpPr/>
          <p:nvPr/>
        </p:nvSpPr>
        <p:spPr>
          <a:xfrm>
            <a:off x="152400" y="114300"/>
            <a:ext cx="3135308" cy="3238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pacta Blk BT" panose="020B0904040702060204" pitchFamily="34" charset="0"/>
              </a:rPr>
              <a:t>PERISSODACTYLA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80C121-B594-B9E6-4FDA-746EA06F5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08" y="0"/>
            <a:ext cx="53228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53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CB424"/>
      </a:accent1>
      <a:accent2>
        <a:srgbClr val="000000"/>
      </a:accent2>
      <a:accent3>
        <a:srgbClr val="000000"/>
      </a:accent3>
      <a:accent4>
        <a:srgbClr val="000000"/>
      </a:accent4>
      <a:accent5>
        <a:srgbClr val="FFFFFF"/>
      </a:accent5>
      <a:accent6>
        <a:srgbClr val="000000"/>
      </a:accent6>
      <a:hlink>
        <a:srgbClr val="000000"/>
      </a:hlink>
      <a:folHlink>
        <a:srgbClr val="FFC42F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32950</TotalTime>
  <Words>109</Words>
  <Application>Microsoft Office PowerPoint</Application>
  <PresentationFormat>On-screen Show (16:9)</PresentationFormat>
  <Paragraphs>52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Compacta Blk BT</vt:lpstr>
      <vt:lpstr>Franklin Gothic Book</vt:lpstr>
      <vt:lpstr>Perpetua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 MARINOV</dc:title>
  <dc:creator>Georgi</dc:creator>
  <cp:lastModifiedBy>Georgi Kolev Marinov</cp:lastModifiedBy>
  <cp:revision>3068</cp:revision>
  <dcterms:created xsi:type="dcterms:W3CDTF">2009-02-17T08:29:48Z</dcterms:created>
  <dcterms:modified xsi:type="dcterms:W3CDTF">2022-05-03T15:03:38Z</dcterms:modified>
</cp:coreProperties>
</file>