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32"/>
  </p:notesMasterIdLst>
  <p:sldIdLst>
    <p:sldId id="1566" r:id="rId2"/>
    <p:sldId id="1790" r:id="rId3"/>
    <p:sldId id="2050" r:id="rId4"/>
    <p:sldId id="1982" r:id="rId5"/>
    <p:sldId id="1983" r:id="rId6"/>
    <p:sldId id="1984" r:id="rId7"/>
    <p:sldId id="2001" r:id="rId8"/>
    <p:sldId id="1985" r:id="rId9"/>
    <p:sldId id="2051" r:id="rId10"/>
    <p:sldId id="1986" r:id="rId11"/>
    <p:sldId id="1987" r:id="rId12"/>
    <p:sldId id="1837" r:id="rId13"/>
    <p:sldId id="1838" r:id="rId14"/>
    <p:sldId id="1839" r:id="rId15"/>
    <p:sldId id="1841" r:id="rId16"/>
    <p:sldId id="1842" r:id="rId17"/>
    <p:sldId id="1843" r:id="rId18"/>
    <p:sldId id="1844" r:id="rId19"/>
    <p:sldId id="1849" r:id="rId20"/>
    <p:sldId id="1850" r:id="rId21"/>
    <p:sldId id="1988" r:id="rId22"/>
    <p:sldId id="1852" r:id="rId23"/>
    <p:sldId id="1851" r:id="rId24"/>
    <p:sldId id="1993" r:id="rId25"/>
    <p:sldId id="1989" r:id="rId26"/>
    <p:sldId id="1992" r:id="rId27"/>
    <p:sldId id="1991" r:id="rId28"/>
    <p:sldId id="2016" r:id="rId29"/>
    <p:sldId id="1994" r:id="rId30"/>
    <p:sldId id="205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97E4FF"/>
    <a:srgbClr val="FFFF93"/>
    <a:srgbClr val="FFCCCC"/>
    <a:srgbClr val="FFCC99"/>
    <a:srgbClr val="99FFCC"/>
    <a:srgbClr val="FFFFCC"/>
    <a:srgbClr val="FFFF81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9" autoAdjust="0"/>
    <p:restoredTop sz="86429" autoAdjust="0"/>
  </p:normalViewPr>
  <p:slideViewPr>
    <p:cSldViewPr>
      <p:cViewPr varScale="1">
        <p:scale>
          <a:sx n="149" d="100"/>
          <a:sy n="149" d="100"/>
        </p:scale>
        <p:origin x="126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05F3-DAB6-4034-B7BA-181631FF0764}" type="datetimeFigureOut">
              <a:rPr lang="en-US" smtClean="0"/>
              <a:pPr/>
              <a:t>2020-04-27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8AA2-7003-417C-8B52-B9741F1CEEA6}" type="datetime1">
              <a:rPr lang="en-US" smtClean="0"/>
              <a:t>2020-04-27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6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6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6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968-4C13-4672-B696-C86B33EBDCC0}" type="datetime1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D46-71A9-412E-A238-5B184B55797B}" type="datetime1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24A4-B8A8-472A-8553-B0DBFBACCD64}" type="datetime1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5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7E32-4A38-408C-BF5B-83F52F99E1A5}" type="datetime1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7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50" y="1756109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10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49B8-F8B2-4B5B-A3FD-AD27FC015899}" type="datetime1">
              <a:rPr lang="en-US" smtClean="0"/>
              <a:t>2020-04-27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83D6-20D7-4BF8-8A66-A88D3F4DF2AE}" type="datetime1">
              <a:rPr lang="en-US" smtClean="0"/>
              <a:t>2020-04-27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C541-C3FF-4A09-836D-F81A90E687C2}" type="datetime1">
              <a:rPr lang="en-US" smtClean="0"/>
              <a:t>2020-04-27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CB01-03A0-4F3A-A9F0-5A24292E124D}" type="datetime1">
              <a:rPr lang="en-US" smtClean="0"/>
              <a:t>2020-04-27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B22-A398-44D2-9521-3EF4326379E7}" type="datetime1">
              <a:rPr lang="en-US" smtClean="0"/>
              <a:t>2020-04-27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B6C4-030C-4656-B16D-2A9C585F0231}" type="datetime1">
              <a:rPr lang="en-US" smtClean="0"/>
              <a:t>2020-04-27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3" y="3487858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5" y="3579921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3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5CF98C-1BE5-491C-BD73-AE659352CF89}" type="datetime1">
              <a:rPr lang="en-US" smtClean="0"/>
              <a:t>2020-04-27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PHYSICAL GENOME ACRROSS EVOLUTION</a:t>
            </a:r>
            <a:endParaRPr lang="en-US" sz="4400" b="1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https://i.pinimg.com/originals/89/73/8e/89738e4f93a9502de07d4a8a1c132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05" y="753620"/>
            <a:ext cx="5972495" cy="42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76200"/>
            <a:ext cx="83058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CORAL SYMBIOSIS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0" name="Picture 2" descr="https://newsroom.unsw.edu.au/sites/default/files/styles/half_width/public/thumbnails/image_uncropped/15_coralimage1_1.jpg?itok=zRimiD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47" y="1066289"/>
            <a:ext cx="4431880" cy="235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76200"/>
            <a:ext cx="83058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CORAL BLEACHING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33600" y="933450"/>
          <a:ext cx="4953001" cy="1524000"/>
        </p:xfrm>
        <a:graphic>
          <a:graphicData uri="http://schemas.openxmlformats.org/drawingml/2006/table">
            <a:tbl>
              <a:tblPr/>
              <a:tblGrid>
                <a:gridCol w="874618"/>
                <a:gridCol w="1359461"/>
                <a:gridCol w="1359461"/>
                <a:gridCol w="135946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length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kawagutii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microadriaticum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minutum_Clade_B1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149053" y="2762250"/>
          <a:ext cx="4953001" cy="571500"/>
        </p:xfrm>
        <a:graphic>
          <a:graphicData uri="http://schemas.openxmlformats.org/drawingml/2006/table">
            <a:tbl>
              <a:tblPr/>
              <a:tblGrid>
                <a:gridCol w="874618"/>
                <a:gridCol w="1359461"/>
                <a:gridCol w="1359461"/>
                <a:gridCol w="135946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kawagutii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microadriaticum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minutum_Clade_B1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573,512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380,908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145,806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109,232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SYMBIODINIUM GENOME ASSEMBLIES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15000" y="742950"/>
            <a:ext cx="1524000" cy="304800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HI-C SCAFFOLDING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795" y="471759"/>
            <a:ext cx="4402409" cy="45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HI-C SCAFFOLDING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87" y="818148"/>
            <a:ext cx="3466626" cy="39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BROAD STRUCTURE: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2" y="399908"/>
            <a:ext cx="4226055" cy="46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8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DOMAIN STRUCTURE: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675" y="452690"/>
            <a:ext cx="5112649" cy="4557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35" y="88030"/>
            <a:ext cx="5534128" cy="49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14" y="100349"/>
            <a:ext cx="5487370" cy="49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7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9" y="361950"/>
            <a:ext cx="8230423" cy="38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14300"/>
            <a:ext cx="24384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EUKARYOTE TREE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0" y="75635"/>
            <a:ext cx="4235640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DOMAIN BOUNDARIES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653" y="438150"/>
            <a:ext cx="1864694" cy="45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1347855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FIGURE 1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57" y="75635"/>
            <a:ext cx="5691143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WHAT IS THE MECHANISM?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145" y="390123"/>
            <a:ext cx="4797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Transcription-induced supercoiling is one possibility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42" y="878326"/>
            <a:ext cx="5919914" cy="39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99" y="315582"/>
            <a:ext cx="6122600" cy="45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PREDICTION: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3" y="514350"/>
            <a:ext cx="4844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transcription is blocked, domains should disappear</a:t>
            </a:r>
          </a:p>
        </p:txBody>
      </p:sp>
    </p:spTree>
    <p:extLst>
      <p:ext uri="{BB962C8B-B14F-4D97-AF65-F5344CB8AC3E}">
        <p14:creationId xmlns:p14="http://schemas.microsoft.com/office/powerpoint/2010/main" val="16582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1347855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FIGURE 2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76" y="100349"/>
            <a:ext cx="6373824" cy="49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1957455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Compacta Blk BT" panose="020B0904040702060204" pitchFamily="34" charset="0"/>
              </a:rPr>
              <a:t>Caulobacter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4" y="100349"/>
            <a:ext cx="5001346" cy="4942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21" y="558284"/>
            <a:ext cx="122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prokaryote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1957455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Trypanosoma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5675" y="452690"/>
            <a:ext cx="194125" cy="29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61544"/>
            <a:ext cx="609600" cy="454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2" y="399384"/>
            <a:ext cx="7978338" cy="4344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42862"/>
            <a:ext cx="441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eukaryote with gene arrays but also with histones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BRIEF REVIEW OF FOLDING MECHANISMS IN EUKARYOTES: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683" y="666750"/>
            <a:ext cx="8816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There are two main mechanisms driving folding in eukaryotes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main one appears to be compartments, driven by associating between similar chromatin states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Topological insulation on loop extrusion of the CTCF kind operates as an orthogonal mechanism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After the </a:t>
            </a:r>
            <a:r>
              <a:rPr lang="en-US" i="1" dirty="0" smtClean="0"/>
              <a:t>Symbiodinium</a:t>
            </a:r>
            <a:r>
              <a:rPr lang="en-US" dirty="0" smtClean="0"/>
              <a:t> </a:t>
            </a:r>
            <a:r>
              <a:rPr lang="en-US" dirty="0" smtClean="0"/>
              <a:t>Hi-C it appears that supercoiling </a:t>
            </a:r>
            <a:r>
              <a:rPr lang="en-US" dirty="0" smtClean="0"/>
              <a:t>is also a fundamental topological force, but its effects are largely masked in other clades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CONCLUSIONS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2" y="514350"/>
            <a:ext cx="8684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Str</a:t>
            </a:r>
            <a:r>
              <a:rPr lang="en-US" sz="1600" dirty="0">
                <a:cs typeface="Calibri" panose="020F0502020204030204" pitchFamily="34" charset="0"/>
              </a:rPr>
              <a:t>o</a:t>
            </a:r>
            <a:r>
              <a:rPr lang="en-US" sz="1600" dirty="0" smtClean="0">
                <a:cs typeface="Calibri" panose="020F0502020204030204" pitchFamily="34" charset="0"/>
              </a:rPr>
              <a:t>ng insulation domains are observed in the </a:t>
            </a:r>
            <a:r>
              <a:rPr lang="en-US" sz="1600" i="1" dirty="0" smtClean="0">
                <a:cs typeface="Calibri" panose="020F0502020204030204" pitchFamily="34" charset="0"/>
              </a:rPr>
              <a:t>Symbiodinium</a:t>
            </a:r>
            <a:r>
              <a:rPr lang="en-US" sz="1600" dirty="0" smtClean="0">
                <a:cs typeface="Calibri" panose="020F0502020204030204" pitchFamily="34" charset="0"/>
              </a:rPr>
              <a:t> genome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These appear to correspond to pairs of divergent </a:t>
            </a:r>
            <a:r>
              <a:rPr lang="en-US" sz="1600" dirty="0" err="1" smtClean="0">
                <a:cs typeface="Calibri" panose="020F0502020204030204" pitchFamily="34" charset="0"/>
              </a:rPr>
              <a:t>multicistronic</a:t>
            </a:r>
            <a:r>
              <a:rPr lang="en-US" sz="1600" dirty="0" smtClean="0">
                <a:cs typeface="Calibri" panose="020F0502020204030204" pitchFamily="34" charset="0"/>
              </a:rPr>
              <a:t> gene arrays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Clear loop contacts are not immediately obvious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cs typeface="Calibri" panose="020F0502020204030204" pitchFamily="34" charset="0"/>
              </a:rPr>
              <a:t>Transcription-induced supercoiling </a:t>
            </a:r>
            <a:r>
              <a:rPr lang="en-US" sz="1600" dirty="0" smtClean="0">
                <a:cs typeface="Calibri" panose="020F0502020204030204" pitchFamily="34" charset="0"/>
              </a:rPr>
              <a:t>appears to be the mechanism driving their formation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Supercoiling emerges as another fundamental topological force shaping genome folding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Its effects are masked in most eukaryotes by the presence of nucleosomes – interactions between histones block the formation of </a:t>
            </a:r>
            <a:r>
              <a:rPr lang="en-US" sz="1600" dirty="0" err="1" smtClean="0">
                <a:cs typeface="Calibri" panose="020F0502020204030204" pitchFamily="34" charset="0"/>
              </a:rPr>
              <a:t>plectonemes</a:t>
            </a:r>
            <a:endParaRPr lang="en-US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GENERAL QUESTIONS: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145" y="666750"/>
            <a:ext cx="88392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What are the deepest principles of chromatin organization and gene expression? Studying its extremes can make apparent previously obscured features</a:t>
            </a:r>
            <a:r>
              <a:rPr lang="en-US" sz="1400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Such deviations from the norm are known, but have generally not been studied at all with modern tools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How did the regulatory apparatus and mechanisms evolve across the eukaryotic tree of life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How many times did distal enhancers originate? Why and how?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What are the conserved and derived chromatin states across different lineages?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What is the relationship between genome organization and organismal complexity?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What does all of that tells us about mammalian genomes?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Finally, some things are just too cool on their own to not be studied.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88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OPEN QUESTIONS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2" y="514350"/>
            <a:ext cx="8684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What is the mechanism establishing boundaries?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It is not immediately obvious why a collision of positive supercoiling trends should form a sharp boundary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It is possible that there are specific boundary elements with a distinct chromatin state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smtClean="0">
                <a:cs typeface="Calibri" panose="020F0502020204030204" pitchFamily="34" charset="0"/>
              </a:rPr>
              <a:t>e.g. perhaps that is where the histones are</a:t>
            </a:r>
          </a:p>
          <a:p>
            <a:pPr marL="285750" indent="-285750">
              <a:buFontTx/>
              <a:buChar char="-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cs typeface="Calibri" panose="020F0502020204030204" pitchFamily="34" charset="0"/>
              </a:rPr>
              <a:t>As it is at present not possible to answer that question without extensive additional experiments involving raising antibodies, ChIP-seq, mass-spectrometry, etc., we hope to use computational modelling to gain insights into the possible mechanisms</a:t>
            </a:r>
            <a:endParaRPr lang="en-US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2" descr="E:\WoldLab\papers\unpublished\2014 PZ ENCODE\Fig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19" y="40478"/>
            <a:ext cx="4183984" cy="504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2400" y="152400"/>
            <a:ext cx="2369216" cy="4381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DINOFLAGELLATES</a:t>
            </a:r>
            <a:endParaRPr lang="en-US" sz="14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9800" y="532076"/>
            <a:ext cx="685800" cy="287074"/>
          </a:xfrm>
          <a:prstGeom prst="roundRect">
            <a:avLst/>
          </a:prstGeom>
          <a:solidFill>
            <a:srgbClr val="FF5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DINOFLAGELLATES AND THEIR SPECIAL FEATURES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145" y="819150"/>
            <a:ext cx="8839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Permanently condensed </a:t>
            </a:r>
            <a:r>
              <a:rPr lang="en-US" sz="1400" dirty="0" err="1" smtClean="0"/>
              <a:t>fibrilar</a:t>
            </a:r>
            <a:r>
              <a:rPr lang="en-US" sz="1400" dirty="0" smtClean="0"/>
              <a:t> chromosomes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Very low protein-to-DNA ratio (~1/10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the usual)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Histones are in low abundance, long thought to be completely absent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High percentage of 5-hydroxymethyluracile (up to 40%)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Huge genomes, often with tandem arrays of the same gene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Extremely intron rich (19 introns per gene on average); unique splice sites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Few transcription factors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Gene regulation is hypothesized to happen either at the </a:t>
            </a:r>
            <a:r>
              <a:rPr lang="en-US" sz="1400" dirty="0" err="1" smtClean="0"/>
              <a:t>posttrascriptional</a:t>
            </a:r>
            <a:r>
              <a:rPr lang="en-US" sz="1400" dirty="0" smtClean="0"/>
              <a:t> level or at the level of the control of chromatin looping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55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152400"/>
            <a:ext cx="83820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DINOFLAGELLATE CHROMOSOMES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1026" name="Picture 2" descr="https://media.springernature.com/lw900/springer-static/image/art%3A10.1038%2Fs41598-018-35785-7/MediaObjects/41598_2018_35785_Fig1_HTM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7" y="586272"/>
            <a:ext cx="5855133" cy="44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3304" y="4580751"/>
            <a:ext cx="1480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Cuadrado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2019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9647" y="819150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Note: these are interphase chromosomes!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67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285750"/>
            <a:ext cx="8312727" cy="4127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3304" y="4580751"/>
            <a:ext cx="1884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Livoland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Bouligand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1978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6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GENERAL DINOFLAGELLATE QUESTIONS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145" y="666750"/>
            <a:ext cx="8839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How is chromatin organized in 3D space in permanently condensed chromosomes mostly without histones?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How is transcriptional regulation (if it exists) accomplished in such an environment?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How has the transcriptional machinery adapted to transcribing through DVNPs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What is the role of the very divergent histones?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What is the role of </a:t>
            </a:r>
            <a:r>
              <a:rPr lang="en-US" sz="1400" dirty="0" err="1" smtClean="0"/>
              <a:t>dhmU</a:t>
            </a:r>
            <a:r>
              <a:rPr lang="en-US" sz="1400" dirty="0" smtClean="0"/>
              <a:t>?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and many others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36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SYMBIODINIUM </a:t>
            </a:r>
            <a:r>
              <a:rPr lang="en-US" sz="24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HI-C</a:t>
            </a:r>
            <a:endParaRPr lang="en-US" sz="4400" b="1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CB424"/>
      </a:accent1>
      <a:accent2>
        <a:srgbClr val="000000"/>
      </a:accent2>
      <a:accent3>
        <a:srgbClr val="000000"/>
      </a:accent3>
      <a:accent4>
        <a:srgbClr val="000000"/>
      </a:accent4>
      <a:accent5>
        <a:srgbClr val="FFFFFF"/>
      </a:accent5>
      <a:accent6>
        <a:srgbClr val="000000"/>
      </a:accent6>
      <a:hlink>
        <a:srgbClr val="000000"/>
      </a:hlink>
      <a:folHlink>
        <a:srgbClr val="FFC42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33060</TotalTime>
  <Words>670</Words>
  <Application>Microsoft Office PowerPoint</Application>
  <PresentationFormat>On-screen Show (16:9)</PresentationFormat>
  <Paragraphs>169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Compacta Blk BT</vt:lpstr>
      <vt:lpstr>Franklin Gothic Book</vt:lpstr>
      <vt:lpstr>Perpetua</vt:lpstr>
      <vt:lpstr>Wingdings 2</vt:lpstr>
      <vt:lpstr>Equity</vt:lpstr>
      <vt:lpstr>THE PHYSICAL GENOME ACRROSS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SYMBIODINIUM HI-C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User</cp:lastModifiedBy>
  <cp:revision>3095</cp:revision>
  <dcterms:created xsi:type="dcterms:W3CDTF">2009-02-17T08:29:48Z</dcterms:created>
  <dcterms:modified xsi:type="dcterms:W3CDTF">2020-04-27T22:49:45Z</dcterms:modified>
</cp:coreProperties>
</file>