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32" r:id="rId1"/>
  </p:sldMasterIdLst>
  <p:notesMasterIdLst>
    <p:notesMasterId r:id="rId40"/>
  </p:notesMasterIdLst>
  <p:sldIdLst>
    <p:sldId id="305" r:id="rId2"/>
    <p:sldId id="1025" r:id="rId3"/>
    <p:sldId id="884" r:id="rId4"/>
    <p:sldId id="929" r:id="rId5"/>
    <p:sldId id="1026" r:id="rId6"/>
    <p:sldId id="937" r:id="rId7"/>
    <p:sldId id="930" r:id="rId8"/>
    <p:sldId id="1022" r:id="rId9"/>
    <p:sldId id="993" r:id="rId10"/>
    <p:sldId id="998" r:id="rId11"/>
    <p:sldId id="936" r:id="rId12"/>
    <p:sldId id="994" r:id="rId13"/>
    <p:sldId id="1027" r:id="rId14"/>
    <p:sldId id="1021" r:id="rId15"/>
    <p:sldId id="1000" r:id="rId16"/>
    <p:sldId id="1024" r:id="rId17"/>
    <p:sldId id="1013" r:id="rId18"/>
    <p:sldId id="990" r:id="rId19"/>
    <p:sldId id="984" r:id="rId20"/>
    <p:sldId id="1029" r:id="rId21"/>
    <p:sldId id="1030" r:id="rId22"/>
    <p:sldId id="1028" r:id="rId23"/>
    <p:sldId id="1031" r:id="rId24"/>
    <p:sldId id="1032" r:id="rId25"/>
    <p:sldId id="1033" r:id="rId26"/>
    <p:sldId id="1018" r:id="rId27"/>
    <p:sldId id="1034" r:id="rId28"/>
    <p:sldId id="1038" r:id="rId29"/>
    <p:sldId id="1035" r:id="rId30"/>
    <p:sldId id="1036" r:id="rId31"/>
    <p:sldId id="1037" r:id="rId32"/>
    <p:sldId id="1045" r:id="rId33"/>
    <p:sldId id="1039" r:id="rId34"/>
    <p:sldId id="1047" r:id="rId35"/>
    <p:sldId id="1046" r:id="rId36"/>
    <p:sldId id="1040" r:id="rId37"/>
    <p:sldId id="1041" r:id="rId38"/>
    <p:sldId id="1043" r:id="rId3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3"/>
    <a:srgbClr val="FCB424"/>
    <a:srgbClr val="FF5050"/>
    <a:srgbClr val="97E4FF"/>
    <a:srgbClr val="FFCCCC"/>
    <a:srgbClr val="FFCC99"/>
    <a:srgbClr val="99FFCC"/>
    <a:srgbClr val="FFFFCC"/>
    <a:srgbClr val="FFFF8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89" autoAdjust="0"/>
    <p:restoredTop sz="86429" autoAdjust="0"/>
  </p:normalViewPr>
  <p:slideViewPr>
    <p:cSldViewPr>
      <p:cViewPr varScale="1">
        <p:scale>
          <a:sx n="149" d="100"/>
          <a:sy n="149" d="100"/>
        </p:scale>
        <p:origin x="126" y="13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8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E605F3-DAB6-4034-B7BA-181631FF0764}" type="datetimeFigureOut">
              <a:rPr lang="en-US" smtClean="0"/>
              <a:pPr/>
              <a:t>2021-01-25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A96DE-1578-4FF1-BDBD-52F7D246A1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91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52318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2400300"/>
            <a:ext cx="6400800" cy="120015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8AA2-7003-417C-8B52-B9741F1CEEA6}" type="datetime1">
              <a:rPr lang="en-US" smtClean="0"/>
              <a:t>2021-01-25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6" y="1086978"/>
            <a:ext cx="9021537" cy="11455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6" y="1047542"/>
            <a:ext cx="9021537" cy="9043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6" y="2232488"/>
            <a:ext cx="9021537" cy="82899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129450"/>
            <a:ext cx="8229600" cy="1102519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968-4C13-4672-B696-C86B33EBDCC0}" type="datetime1">
              <a:rPr lang="en-US" smtClean="0"/>
              <a:t>2021-01-25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11680" cy="4388644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05980"/>
            <a:ext cx="5562600" cy="438864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1CD46-71A9-412E-A238-5B184B55797B}" type="datetime1">
              <a:rPr lang="en-US" smtClean="0"/>
              <a:t>2021-01-25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124A4-B8A8-472A-8553-B0DBFBACCD64}" type="datetime1">
              <a:rPr lang="en-US" smtClean="0"/>
              <a:t>2021-01-25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7772400" cy="3429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52318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714376"/>
            <a:ext cx="7772400" cy="1021556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910955"/>
            <a:ext cx="7772400" cy="1003697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7E32-4A38-408C-BF5B-83F52F99E1A5}" type="datetime1">
              <a:rPr lang="en-US" smtClean="0"/>
              <a:t>2021-01-25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4629150"/>
            <a:ext cx="4000500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7" y="1782623"/>
            <a:ext cx="9013515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50" y="1756109"/>
            <a:ext cx="9013781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10" y="1851660"/>
            <a:ext cx="9014621" cy="3429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49B8-F8B2-4B5B-A3FD-AD27FC015899}" type="datetime1">
              <a:rPr lang="en-US" smtClean="0"/>
              <a:t>2021-01-25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F83D6-20D7-4BF8-8A66-A88D3F4DF2AE}" type="datetime1">
              <a:rPr lang="en-US" smtClean="0"/>
              <a:t>2021-01-25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C541-C3FF-4A09-836D-F81A90E687C2}" type="datetime1">
              <a:rPr lang="en-US" smtClean="0"/>
              <a:t>2021-01-25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BCB01-03A0-4F3A-A9F0-5A24292E124D}" type="datetime1">
              <a:rPr lang="en-US" smtClean="0"/>
              <a:t>2021-01-25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200150"/>
            <a:ext cx="1905000" cy="337185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47B22-A398-44D2-9521-3EF4326379E7}" type="datetime1">
              <a:rPr lang="en-US" smtClean="0"/>
              <a:t>2021-01-25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200150"/>
            <a:ext cx="5715000" cy="337185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75413"/>
            <a:ext cx="7315200" cy="391716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84369"/>
            <a:ext cx="7315200" cy="51435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B6C4-030C-4656-B16D-2A9C585F0231}" type="datetime1">
              <a:rPr lang="en-US" smtClean="0"/>
              <a:t>2021-01-25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886200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3512666"/>
            <a:ext cx="9006840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13" y="3487858"/>
            <a:ext cx="9006639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5" y="3579921"/>
            <a:ext cx="9006637" cy="3660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13" y="50007"/>
            <a:ext cx="9001873" cy="3436144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8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05978"/>
            <a:ext cx="7772400" cy="85725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7772400" cy="3429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4643437"/>
            <a:ext cx="2476500" cy="357188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25CF98C-1BE5-491C-BD73-AE659352CF89}" type="datetime1">
              <a:rPr lang="en-US" smtClean="0"/>
              <a:t>2021-01-25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4657725"/>
            <a:ext cx="457200" cy="3429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FA86EB-35EC-40E6-A7C4-CCDA32F5A95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129450"/>
            <a:ext cx="8991600" cy="1102519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  <a:latin typeface="Compacta Blk BT" pitchFamily="34" charset="0"/>
              </a:rPr>
              <a:t>MINI GROUP MEETING</a:t>
            </a:r>
            <a:endParaRPr lang="en-US" sz="5400" b="1" dirty="0">
              <a:solidFill>
                <a:schemeClr val="tx1"/>
              </a:solidFill>
              <a:latin typeface="Compacta Blk BT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295400" y="2400300"/>
            <a:ext cx="6400800" cy="1200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70"/>
              </a:spcBef>
              <a:buClr>
                <a:schemeClr val="accent3"/>
              </a:buClr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70"/>
              </a:spcBef>
              <a:buClr>
                <a:schemeClr val="accent2"/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accent1"/>
                </a:solidFill>
                <a:latin typeface="Compacta Blk BT" pitchFamily="34" charset="0"/>
              </a:rPr>
              <a:t>GEORGI K. MARINOV</a:t>
            </a:r>
          </a:p>
          <a:p>
            <a:r>
              <a:rPr lang="en-US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March 6th 2019</a:t>
            </a:r>
            <a:endParaRPr lang="en-US" sz="2400" b="1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46304" y="4657725"/>
            <a:ext cx="457200" cy="342900"/>
          </a:xfrm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9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343400" y="2571750"/>
            <a:ext cx="4504621" cy="1905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E:\WoldLab\papers\2015_dinoflagellate_histones\Fig14-FAC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860" y="544186"/>
            <a:ext cx="5677705" cy="454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28600" y="74452"/>
            <a:ext cx="8305800" cy="28749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THE FACT COMPLEX IN DINOFLAGELLATES</a:t>
            </a:r>
            <a:endParaRPr lang="en-US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7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04800" y="76200"/>
            <a:ext cx="8305800" cy="2857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WHAT WE WANT TO DO</a:t>
            </a:r>
            <a:endParaRPr lang="en-US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590550"/>
            <a:ext cx="8686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Profile chromatin accessibility (ATAC-</a:t>
            </a:r>
            <a:r>
              <a:rPr lang="en-US" dirty="0" err="1" smtClean="0"/>
              <a:t>seq</a:t>
            </a:r>
            <a:r>
              <a:rPr lang="en-US" dirty="0" smtClean="0"/>
              <a:t>)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 smtClean="0"/>
              <a:t>Genome 3D structure (Hi-C)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ChIP-seq against histones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 smtClean="0"/>
              <a:t>5mC and 5hmU profiling</a:t>
            </a:r>
          </a:p>
        </p:txBody>
      </p:sp>
    </p:spTree>
    <p:extLst>
      <p:ext uri="{BB962C8B-B14F-4D97-AF65-F5344CB8AC3E}">
        <p14:creationId xmlns:p14="http://schemas.microsoft.com/office/powerpoint/2010/main" val="406703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26" name="Picture 2" descr="https://i.pinimg.com/originals/89/73/8e/89738e4f93a9502de07d4a8a1c13207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505" y="753620"/>
            <a:ext cx="5972495" cy="425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04800" y="76200"/>
            <a:ext cx="8305800" cy="2857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CORAL SYMBIOSIS</a:t>
            </a:r>
            <a:endParaRPr lang="en-US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69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170" name="Picture 2" descr="https://newsroom.unsw.edu.au/sites/default/files/styles/half_width/public/thumbnails/image_uncropped/15_coralimage1_1.jpg?itok=zRimiDS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147" y="1066289"/>
            <a:ext cx="4431880" cy="235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04800" y="76200"/>
            <a:ext cx="8305800" cy="2857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CORAL BLEACHING</a:t>
            </a:r>
            <a:endParaRPr lang="en-US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08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050" name="Picture 2" descr="http://biologie.ens-lyon.fr/ressources/bibliographies/m1-12-13-biosci-reviews-fournier-a-1c-m.xml/Pictures/m1-12-13-biosci-reviews-fournier-a-1c-fig2.png?lang=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3350"/>
            <a:ext cx="5060104" cy="487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3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004112"/>
              </p:ext>
            </p:extLst>
          </p:nvPr>
        </p:nvGraphicFramePr>
        <p:xfrm>
          <a:off x="2133600" y="933450"/>
          <a:ext cx="4953001" cy="1524000"/>
        </p:xfrm>
        <a:graphic>
          <a:graphicData uri="http://schemas.openxmlformats.org/drawingml/2006/table">
            <a:tbl>
              <a:tblPr/>
              <a:tblGrid>
                <a:gridCol w="874618"/>
                <a:gridCol w="1359461"/>
                <a:gridCol w="1359461"/>
                <a:gridCol w="1359461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Contig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length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kawagutii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 microadriaticum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 minutum_Clade_B1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1,000,000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10,000,000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100,000,000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445590"/>
              </p:ext>
            </p:extLst>
          </p:nvPr>
        </p:nvGraphicFramePr>
        <p:xfrm>
          <a:off x="2149053" y="2762250"/>
          <a:ext cx="4953001" cy="571500"/>
        </p:xfrm>
        <a:graphic>
          <a:graphicData uri="http://schemas.openxmlformats.org/drawingml/2006/table">
            <a:tbl>
              <a:tblPr/>
              <a:tblGrid>
                <a:gridCol w="874618"/>
                <a:gridCol w="1359461"/>
                <a:gridCol w="1359461"/>
                <a:gridCol w="1359461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 kawagutii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 microadriaticum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 minutum_Clade_B1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125,226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573,512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380,908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N90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31,482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145,806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109,232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176145" y="1693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SYMBIODINIUM GENOME ASSEMBLIES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15000" y="742950"/>
            <a:ext cx="1524000" cy="3048000"/>
          </a:xfrm>
          <a:prstGeom prst="round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7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76145" y="1693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SYMBIODINIUM HI-C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185" y="554320"/>
            <a:ext cx="4379630" cy="43796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819150"/>
            <a:ext cx="1387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5kb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93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578" y="1025504"/>
            <a:ext cx="3964822" cy="39648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57150"/>
            <a:ext cx="3960419" cy="9448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60607" y="24140"/>
            <a:ext cx="11063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34C 8d RNA-</a:t>
            </a:r>
            <a:r>
              <a:rPr lang="en-US" sz="11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seq</a:t>
            </a:r>
            <a:endParaRPr lang="en-US" sz="11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60607" y="252740"/>
            <a:ext cx="11063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CB4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34C 0d RNA-</a:t>
            </a:r>
            <a:r>
              <a:rPr lang="en-US" sz="1100" dirty="0" err="1" smtClean="0">
                <a:solidFill>
                  <a:srgbClr val="FCB4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seq</a:t>
            </a:r>
            <a:endParaRPr lang="en-US" sz="1100" dirty="0">
              <a:solidFill>
                <a:srgbClr val="FCB42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60607" y="481340"/>
            <a:ext cx="10198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+ strand genes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70969" y="786140"/>
            <a:ext cx="10198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- strand genes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83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60607" y="24140"/>
            <a:ext cx="11063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34C 8d RNA-</a:t>
            </a:r>
            <a:r>
              <a:rPr lang="en-US" sz="11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seq</a:t>
            </a:r>
            <a:endParaRPr lang="en-US" sz="11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60607" y="252740"/>
            <a:ext cx="11063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CB4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34C 0d RNA-</a:t>
            </a:r>
            <a:r>
              <a:rPr lang="en-US" sz="1100" dirty="0" err="1" smtClean="0">
                <a:solidFill>
                  <a:srgbClr val="FCB4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seq</a:t>
            </a:r>
            <a:endParaRPr lang="en-US" sz="1100" dirty="0">
              <a:solidFill>
                <a:srgbClr val="FCB42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60607" y="481340"/>
            <a:ext cx="10198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+ strand genes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70969" y="786140"/>
            <a:ext cx="10198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- strand genes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0" y="819150"/>
            <a:ext cx="4250826" cy="42508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169" y="34809"/>
            <a:ext cx="4016831" cy="95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2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60607" y="24140"/>
            <a:ext cx="11063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34C 8d RNA-</a:t>
            </a:r>
            <a:r>
              <a:rPr lang="en-US" sz="11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seq</a:t>
            </a:r>
            <a:endParaRPr lang="en-US" sz="11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60607" y="252740"/>
            <a:ext cx="11063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CB4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34C 0d RNA-</a:t>
            </a:r>
            <a:r>
              <a:rPr lang="en-US" sz="1100" dirty="0" err="1" smtClean="0">
                <a:solidFill>
                  <a:srgbClr val="FCB4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seq</a:t>
            </a:r>
            <a:endParaRPr lang="en-US" sz="1100" dirty="0">
              <a:solidFill>
                <a:srgbClr val="FCB42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60607" y="481340"/>
            <a:ext cx="10198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+ strand genes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0969" y="786140"/>
            <a:ext cx="10198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- strand genes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085" y="1041835"/>
            <a:ext cx="4044515" cy="40445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577" y="57150"/>
            <a:ext cx="4040023" cy="96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129450"/>
            <a:ext cx="8991600" cy="1102519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Compacta Blk BT" pitchFamily="34" charset="0"/>
              </a:rPr>
              <a:t>I. GENOME ORGANIZATION IN DINOFLAGELLATES</a:t>
            </a:r>
            <a:endParaRPr lang="en-US" sz="4400" b="1" dirty="0">
              <a:solidFill>
                <a:schemeClr val="tx1"/>
              </a:solidFill>
              <a:latin typeface="Compacta Blk BT" pitchFamily="34" charset="0"/>
            </a:endParaRP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46304" y="4657725"/>
            <a:ext cx="457200" cy="342900"/>
          </a:xfrm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01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60607" y="24140"/>
            <a:ext cx="11063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34C 8d RNA-</a:t>
            </a:r>
            <a:r>
              <a:rPr lang="en-US" sz="11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seq</a:t>
            </a:r>
            <a:endParaRPr lang="en-US" sz="11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60607" y="252740"/>
            <a:ext cx="11063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CB4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34C 0d RNA-</a:t>
            </a:r>
            <a:r>
              <a:rPr lang="en-US" sz="1100" dirty="0" err="1" smtClean="0">
                <a:solidFill>
                  <a:srgbClr val="FCB4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seq</a:t>
            </a:r>
            <a:endParaRPr lang="en-US" sz="1100" dirty="0">
              <a:solidFill>
                <a:srgbClr val="FCB42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60607" y="481340"/>
            <a:ext cx="10198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+ strand genes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0969" y="786140"/>
            <a:ext cx="10198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- strand genes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312" y="361950"/>
            <a:ext cx="4675909" cy="4675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777" y="57150"/>
            <a:ext cx="4000023" cy="95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4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60607" y="24140"/>
            <a:ext cx="11063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34C 8d RNA-</a:t>
            </a:r>
            <a:r>
              <a:rPr lang="en-US" sz="11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seq</a:t>
            </a:r>
            <a:endParaRPr lang="en-US" sz="11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60607" y="252740"/>
            <a:ext cx="11063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CB4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34C 0d RNA-</a:t>
            </a:r>
            <a:r>
              <a:rPr lang="en-US" sz="1100" dirty="0" err="1" smtClean="0">
                <a:solidFill>
                  <a:srgbClr val="FCB4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seq</a:t>
            </a:r>
            <a:endParaRPr lang="en-US" sz="1100" dirty="0">
              <a:solidFill>
                <a:srgbClr val="FCB42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60607" y="481340"/>
            <a:ext cx="10198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+ strand genes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0969" y="786140"/>
            <a:ext cx="10198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- strand genes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819150"/>
            <a:ext cx="4250826" cy="42508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92" y="57150"/>
            <a:ext cx="4033708" cy="96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8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76145" y="931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COMPARISON WITH OTHER EUKARYOTES: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975" y="895243"/>
            <a:ext cx="7557025" cy="38863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514350"/>
            <a:ext cx="1908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Rawley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et al. 2017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3131" y="514350"/>
            <a:ext cx="2037736" cy="222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0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76145" y="931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CONCLUSIONS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443" y="514350"/>
            <a:ext cx="80515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Str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ng insulation domains are observed in the </a:t>
            </a:r>
            <a:r>
              <a:rPr lang="en-US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Symbiodinium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genome</a:t>
            </a:r>
          </a:p>
          <a:p>
            <a:pPr marL="285750" indent="-285750">
              <a:buFontTx/>
              <a:buChar char="-"/>
            </a:pP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These appear to correspond to individual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multicistronic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gene arrays (with some exceptions)</a:t>
            </a:r>
          </a:p>
          <a:p>
            <a:pPr marL="285750" indent="-285750">
              <a:buFontTx/>
              <a:buChar char="-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Clear loop contacts are not immediately obvious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52400" y="2038350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TO DO: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2495550"/>
            <a:ext cx="599991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Relationship to epigenetic marks (5mC and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dhmU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)?</a:t>
            </a:r>
          </a:p>
          <a:p>
            <a:pPr marL="285750" indent="-285750">
              <a:buFontTx/>
              <a:buChar char="-"/>
            </a:pP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Properly assemble genome with the Hi-C data and nanopore reads</a:t>
            </a:r>
          </a:p>
          <a:p>
            <a:pPr marL="285750" indent="-285750">
              <a:buFontTx/>
              <a:buChar char="-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Polymer simulations and chromosome structure modelling</a:t>
            </a:r>
          </a:p>
          <a:p>
            <a:pPr marL="285750" indent="-285750">
              <a:buFontTx/>
              <a:buChar char="-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27C vs 34C?</a:t>
            </a:r>
          </a:p>
        </p:txBody>
      </p:sp>
    </p:spTree>
    <p:extLst>
      <p:ext uri="{BB962C8B-B14F-4D97-AF65-F5344CB8AC3E}">
        <p14:creationId xmlns:p14="http://schemas.microsoft.com/office/powerpoint/2010/main" val="79137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76145" y="1693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34C VS 27C RNA-SEQ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24" y="615015"/>
            <a:ext cx="7557025" cy="416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7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76145" y="1693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34C VS 27C RNA-SEQ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71" y="591806"/>
            <a:ext cx="7201859" cy="395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9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76145" y="931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ACKNOWLEDGEMENTS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32" y="666750"/>
            <a:ext cx="19029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Tingting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Xiang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Arthur Grossman</a:t>
            </a:r>
          </a:p>
          <a:p>
            <a:pPr marL="285750" indent="-285750">
              <a:buFontTx/>
              <a:buChar char="-"/>
            </a:pP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Phillip Cleves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John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Pringle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42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129450"/>
            <a:ext cx="8991600" cy="1102519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Compacta Blk BT" pitchFamily="34" charset="0"/>
              </a:rPr>
              <a:t>II. CLAPP-</a:t>
            </a:r>
            <a:r>
              <a:rPr lang="en-US" sz="2400" b="1" dirty="0" err="1" smtClean="0">
                <a:solidFill>
                  <a:schemeClr val="tx1"/>
                </a:solidFill>
                <a:latin typeface="Compacta Blk BT" pitchFamily="34" charset="0"/>
              </a:rPr>
              <a:t>seq</a:t>
            </a:r>
            <a:endParaRPr lang="en-US" sz="4400" b="1" dirty="0">
              <a:solidFill>
                <a:schemeClr val="tx1"/>
              </a:solidFill>
              <a:latin typeface="Compacta Blk BT" pitchFamily="34" charset="0"/>
            </a:endParaRP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46304" y="4657725"/>
            <a:ext cx="457200" cy="342900"/>
          </a:xfrm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9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76145" y="133350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IDEA AND GOALS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443" y="514350"/>
            <a:ext cx="87609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Cross-linking creates a chemical bond between amine groups on proteins and DNA</a:t>
            </a:r>
          </a:p>
          <a:p>
            <a:pPr marL="285750" indent="-285750">
              <a:buFontTx/>
              <a:buChar char="-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It is not a peptide bond, so even complete proteinase K digestion should leave a residue on DNA</a:t>
            </a:r>
          </a:p>
          <a:p>
            <a:pPr marL="285750" indent="-285750">
              <a:buFontTx/>
              <a:buChar char="-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In principle we should be able to read that residue using nanopore sequencing</a:t>
            </a:r>
          </a:p>
          <a:p>
            <a:pPr marL="285750" indent="-285750">
              <a:buFontTx/>
              <a:buChar char="-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This will tell us the exact sites of protein-DNA contacts</a:t>
            </a:r>
          </a:p>
          <a:p>
            <a:pPr marL="285750" indent="-285750">
              <a:buFontTx/>
              <a:buChar char="-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Longer-term vision: combine with ChIP and SMAC-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seq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to get simultaneous measures of contact sites, accessibility, and endogenous methylation on single molecules</a:t>
            </a:r>
          </a:p>
        </p:txBody>
      </p:sp>
    </p:spTree>
    <p:extLst>
      <p:ext uri="{BB962C8B-B14F-4D97-AF65-F5344CB8AC3E}">
        <p14:creationId xmlns:p14="http://schemas.microsoft.com/office/powerpoint/2010/main" val="46848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76145" y="133350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T7 CROSSLINKING TO A PLASMID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53" y="438150"/>
            <a:ext cx="7599329" cy="462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2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" name="Picture 2" descr="E:\WoldLab\papers\unpublished\2014 PZ ENCODE\Fig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219" y="40478"/>
            <a:ext cx="4183984" cy="504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52400" y="152400"/>
            <a:ext cx="1905000" cy="77390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EUKARYOTE DIVERSITY, SHORT VERSION</a:t>
            </a:r>
            <a:endParaRPr lang="en-US" sz="14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019800" y="532076"/>
            <a:ext cx="685800" cy="287074"/>
          </a:xfrm>
          <a:prstGeom prst="roundRect">
            <a:avLst/>
          </a:prstGeom>
          <a:solidFill>
            <a:srgbClr val="FF5050">
              <a:alpha val="5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4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39" y="233796"/>
            <a:ext cx="7675322" cy="467590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438400" y="1657350"/>
            <a:ext cx="304800" cy="3048000"/>
          </a:xfrm>
          <a:prstGeom prst="roundRect">
            <a:avLst/>
          </a:prstGeom>
          <a:solidFill>
            <a:schemeClr val="accent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36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76145" y="133350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ompacta Blk BT" panose="020B0904040702060204" pitchFamily="34" charset="0"/>
              </a:rPr>
              <a:t>IN ARCHAEA (HALOFERAX)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300" y="675620"/>
            <a:ext cx="3783100" cy="37922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75620"/>
            <a:ext cx="3783100" cy="379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8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20" y="675620"/>
            <a:ext cx="3741880" cy="3792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675620"/>
            <a:ext cx="3735010" cy="379226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76145" y="133350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COMPLICATION: ENDOGENOUS METHYLATION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21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70" y="3181350"/>
            <a:ext cx="8614061" cy="10415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70" y="209550"/>
            <a:ext cx="8614061" cy="276487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905000" y="4400550"/>
            <a:ext cx="2362200" cy="304800"/>
          </a:xfrm>
          <a:prstGeom prst="roundRect">
            <a:avLst/>
          </a:prstGeom>
          <a:solidFill>
            <a:srgbClr val="FFFF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pacta Blk BT" panose="020B0904040702060204" pitchFamily="34" charset="0"/>
                <a:cs typeface="Calibri" panose="020F0502020204030204" pitchFamily="34" charset="0"/>
              </a:rPr>
              <a:t>TRANSPOSON</a:t>
            </a:r>
            <a:endParaRPr lang="en-US" dirty="0">
              <a:solidFill>
                <a:schemeClr val="tx1"/>
              </a:solidFill>
              <a:latin typeface="Compacta Blk BT" panose="020B090404070206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49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98" y="209550"/>
            <a:ext cx="8787205" cy="2815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98" y="3181350"/>
            <a:ext cx="8787204" cy="39723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33400" y="3714750"/>
            <a:ext cx="2362200" cy="304800"/>
          </a:xfrm>
          <a:prstGeom prst="roundRect">
            <a:avLst/>
          </a:prstGeom>
          <a:solidFill>
            <a:srgbClr val="FFFF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pacta Blk BT" panose="020B0904040702060204" pitchFamily="34" charset="0"/>
                <a:cs typeface="Calibri" panose="020F0502020204030204" pitchFamily="34" charset="0"/>
              </a:rPr>
              <a:t>TRANSPOSON</a:t>
            </a:r>
            <a:endParaRPr lang="en-US" dirty="0">
              <a:solidFill>
                <a:schemeClr val="tx1"/>
              </a:solidFill>
              <a:latin typeface="Compacta Blk BT" panose="020B090404070206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05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88" y="2876550"/>
            <a:ext cx="7557025" cy="18037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88" y="280175"/>
            <a:ext cx="7557025" cy="244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263" y="2419350"/>
            <a:ext cx="6245475" cy="25995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263" y="285750"/>
            <a:ext cx="6245475" cy="200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6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344" y="1778466"/>
            <a:ext cx="5141310" cy="3175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041" y="135011"/>
            <a:ext cx="5131918" cy="158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1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62" y="761169"/>
            <a:ext cx="8875076" cy="362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9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76145" y="169307"/>
            <a:ext cx="8839200" cy="26884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DINOFLAGELLATES AND THEIR SPECIAL FEATURES</a:t>
            </a:r>
            <a:endParaRPr lang="en-US" sz="1600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145" y="819150"/>
            <a:ext cx="88392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 smtClean="0"/>
              <a:t>Permanently condensed </a:t>
            </a:r>
            <a:r>
              <a:rPr lang="en-US" sz="1400" dirty="0" err="1" smtClean="0"/>
              <a:t>fibrilar</a:t>
            </a:r>
            <a:r>
              <a:rPr lang="en-US" sz="1400" dirty="0" smtClean="0"/>
              <a:t> chromosomes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Very low protein-to-DNA ratio (~1/10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of the usual)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Histones are in low abundance, long thought to be completely absent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High percentage of 5-hydroxymethyluracile (up to 40%)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Huge genomes, often with tandem arrays of the same gene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Extremely intron rich (19 introns per gene on average); unique splice sites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Few transcription factors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Gene regulation is hypothesized to happen either at the </a:t>
            </a:r>
            <a:r>
              <a:rPr lang="en-US" sz="1400" dirty="0" err="1" smtClean="0"/>
              <a:t>posttrascriptional</a:t>
            </a:r>
            <a:r>
              <a:rPr lang="en-US" sz="1400" dirty="0" smtClean="0"/>
              <a:t> level or at the level of the control of chromatin looping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2510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52400" y="152400"/>
            <a:ext cx="8382000" cy="2857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DINOFLAGELLATE CHROMOSOMES</a:t>
            </a:r>
            <a:endParaRPr lang="en-US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  <p:pic>
        <p:nvPicPr>
          <p:cNvPr id="1026" name="Picture 2" descr="https://media.springernature.com/lw900/springer-static/image/art%3A10.1038%2Fs41598-018-35785-7/MediaObjects/41598_2018_35785_Fig1_HTM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65664"/>
            <a:ext cx="5855133" cy="442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63304" y="4580751"/>
            <a:ext cx="14807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Cuadrado</a:t>
            </a: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et al. 2019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89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04" y="707344"/>
            <a:ext cx="6588542" cy="145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66950"/>
            <a:ext cx="723265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9875" y="57150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DVNPs (Dinoflagellate Viral Nucleoproteins, unrelated to histones) and HLPs (histone-like proteins) are thought to be the main packaging components</a:t>
            </a:r>
          </a:p>
        </p:txBody>
      </p:sp>
    </p:spTree>
    <p:extLst>
      <p:ext uri="{BB962C8B-B14F-4D97-AF65-F5344CB8AC3E}">
        <p14:creationId xmlns:p14="http://schemas.microsoft.com/office/powerpoint/2010/main" val="9656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2" descr="E:\WoldLab\papers\2015_dinoflagellate_histones\Fig1-detec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92" y="102399"/>
            <a:ext cx="5535608" cy="498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28600" y="74451"/>
            <a:ext cx="2362200" cy="82089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pacta Blk BT" panose="020B0904040702060204" pitchFamily="34" charset="0"/>
              </a:rPr>
              <a:t>BUT HISTONES ARE PRESENT</a:t>
            </a:r>
            <a:endParaRPr lang="en-US" dirty="0">
              <a:solidFill>
                <a:schemeClr val="tx1"/>
              </a:solidFill>
              <a:latin typeface="Compacta Blk BT" panose="020B09040407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10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074" name="Picture 2" descr="https://www.frontiersin.org/files/Articles/287461/fmicb-08-01594-HTML/image_m/fmicb-08-01594-g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752" y="258784"/>
            <a:ext cx="6898648" cy="452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53269" y="3409950"/>
            <a:ext cx="2004131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269" y="3446561"/>
            <a:ext cx="2024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LOSS OF NUCLEOSOMES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7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fld id="{72FA86EB-35EC-40E6-A7C4-CCDA32F5A95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2" descr="E:\WoldLab\papers\2015_dinoflagellate_histones\Fig9-H3-residues-N-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085" y="101759"/>
            <a:ext cx="3651830" cy="490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07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Custom 1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CB424"/>
      </a:accent1>
      <a:accent2>
        <a:srgbClr val="000000"/>
      </a:accent2>
      <a:accent3>
        <a:srgbClr val="000000"/>
      </a:accent3>
      <a:accent4>
        <a:srgbClr val="000000"/>
      </a:accent4>
      <a:accent5>
        <a:srgbClr val="FFFFFF"/>
      </a:accent5>
      <a:accent6>
        <a:srgbClr val="000000"/>
      </a:accent6>
      <a:hlink>
        <a:srgbClr val="000000"/>
      </a:hlink>
      <a:folHlink>
        <a:srgbClr val="FFC42F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31229</TotalTime>
  <Words>534</Words>
  <Application>Microsoft Office PowerPoint</Application>
  <PresentationFormat>On-screen Show (16:9)</PresentationFormat>
  <Paragraphs>181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Calibri</vt:lpstr>
      <vt:lpstr>Compacta Blk BT</vt:lpstr>
      <vt:lpstr>Franklin Gothic Book</vt:lpstr>
      <vt:lpstr>Perpetua</vt:lpstr>
      <vt:lpstr>Wingdings 2</vt:lpstr>
      <vt:lpstr>Equity</vt:lpstr>
      <vt:lpstr>MINI GROUP MEETING</vt:lpstr>
      <vt:lpstr>I. GENOME ORGANIZATION IN DINOFLAGELLATES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CLAPP-seq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GEORGI MARINOV</dc:title>
  <dc:creator>Georgi</dc:creator>
  <cp:lastModifiedBy>User</cp:lastModifiedBy>
  <cp:revision>2813</cp:revision>
  <dcterms:created xsi:type="dcterms:W3CDTF">2009-02-17T08:29:48Z</dcterms:created>
  <dcterms:modified xsi:type="dcterms:W3CDTF">2021-01-26T03:36:41Z</dcterms:modified>
</cp:coreProperties>
</file>