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32" r:id="rId1"/>
  </p:sldMasterIdLst>
  <p:notesMasterIdLst>
    <p:notesMasterId r:id="rId13"/>
  </p:notesMasterIdLst>
  <p:sldIdLst>
    <p:sldId id="1043" r:id="rId2"/>
    <p:sldId id="1042" r:id="rId3"/>
    <p:sldId id="1044" r:id="rId4"/>
    <p:sldId id="1045" r:id="rId5"/>
    <p:sldId id="1046" r:id="rId6"/>
    <p:sldId id="1047" r:id="rId7"/>
    <p:sldId id="1048" r:id="rId8"/>
    <p:sldId id="1049" r:id="rId9"/>
    <p:sldId id="1052" r:id="rId10"/>
    <p:sldId id="1054" r:id="rId11"/>
    <p:sldId id="1056" r:id="rId12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FF81"/>
    <a:srgbClr val="97E4FF"/>
    <a:srgbClr val="FFFF93"/>
    <a:srgbClr val="FFCCCC"/>
    <a:srgbClr val="FFCC99"/>
    <a:srgbClr val="99FFCC"/>
    <a:srgbClr val="FFFFCC"/>
    <a:srgbClr val="FFFFFF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34589" autoAdjust="0"/>
    <p:restoredTop sz="86429" autoAdjust="0"/>
  </p:normalViewPr>
  <p:slideViewPr>
    <p:cSldViewPr>
      <p:cViewPr varScale="1">
        <p:scale>
          <a:sx n="149" d="100"/>
          <a:sy n="149" d="100"/>
        </p:scale>
        <p:origin x="126" y="13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image" Target="../media/image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2018-12-13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2400300"/>
            <a:ext cx="6400800" cy="120015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288AA2-7003-417C-8B52-B9741F1CEEA6}" type="datetime1">
              <a:rPr lang="en-US" smtClean="0"/>
              <a:t>2018-12-13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6" y="1086978"/>
            <a:ext cx="9021537" cy="114551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6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6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50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D46968-4C13-4672-B696-C86B33EBDCC0}" type="datetime1">
              <a:rPr lang="en-US" smtClean="0"/>
              <a:t>2018-12-13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3"/>
            <a:ext cx="2011680" cy="4388644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05980"/>
            <a:ext cx="5562600" cy="438864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A1CD46-71A9-412E-A238-5B184B55797B}" type="datetime1">
              <a:rPr lang="en-US" smtClean="0"/>
              <a:t>2018-12-13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1124A4-B8A8-472A-8553-B0DBFBACCD64}" type="datetime1">
              <a:rPr lang="en-US" smtClean="0"/>
              <a:t>2018-12-13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52318"/>
            <a:ext cx="9013372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5"/>
            <a:ext cx="7772400" cy="1003697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6F7E32-4A38-408C-BF5B-83F52F99E1A5}" type="datetime1">
              <a:rPr lang="en-US" smtClean="0"/>
              <a:t>2018-12-13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4629150"/>
            <a:ext cx="40005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7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50" y="1756109"/>
            <a:ext cx="9013781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10" y="1851660"/>
            <a:ext cx="9014621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1A49B8-F8B2-4B5B-A3FD-AD27FC015899}" type="datetime1">
              <a:rPr lang="en-US" smtClean="0"/>
              <a:t>2018-12-13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085850"/>
            <a:ext cx="3733800" cy="5715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F83D6-20D7-4BF8-8A66-A88D3F4DF2AE}" type="datetime1">
              <a:rPr lang="en-US" smtClean="0"/>
              <a:t>2018-12-13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1685925"/>
            <a:ext cx="3733800" cy="29146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07C541-C3FF-4A09-836D-F81A90E687C2}" type="datetime1">
              <a:rPr lang="en-US" smtClean="0"/>
              <a:t>2018-12-13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BCB01-03A0-4F3A-A9F0-5A24292E124D}" type="datetime1">
              <a:rPr lang="en-US" smtClean="0"/>
              <a:t>2018-12-13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04788"/>
            <a:ext cx="7772400" cy="85725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200150"/>
            <a:ext cx="1905000" cy="337185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47B22-A398-44D2-9521-3EF4326379E7}" type="datetime1">
              <a:rPr lang="en-US" smtClean="0"/>
              <a:t>2018-12-13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0" cy="337185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B6C4-030C-4656-B16D-2A9C585F0231}" type="datetime1">
              <a:rPr lang="en-US" smtClean="0"/>
              <a:t>2018-12-13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4629150"/>
            <a:ext cx="3886200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3512666"/>
            <a:ext cx="9006840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3" y="3487858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5" y="3579921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3" y="50007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81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52316"/>
            <a:ext cx="9013372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05978"/>
            <a:ext cx="7772400" cy="85725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085850"/>
            <a:ext cx="7772400" cy="3429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4643437"/>
            <a:ext cx="2476500" cy="357188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25CF98C-1BE5-491C-BD73-AE659352CF89}" type="datetime1">
              <a:rPr lang="en-US" smtClean="0"/>
              <a:t>2018-12-13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5.emf"/><Relationship Id="rId5" Type="http://schemas.openxmlformats.org/officeDocument/2006/relationships/oleObject" Target="../embeddings/Microsoft_Excel_97-2003_Worksheet12.xls"/><Relationship Id="rId4" Type="http://schemas.openxmlformats.org/officeDocument/2006/relationships/image" Target="../media/image2.e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3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6.emf"/><Relationship Id="rId5" Type="http://schemas.openxmlformats.org/officeDocument/2006/relationships/oleObject" Target="../embeddings/Microsoft_Excel_97-2003_Worksheet14.xls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2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3.xls"/><Relationship Id="rId4" Type="http://schemas.openxmlformats.org/officeDocument/2006/relationships/image" Target="../media/image2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2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5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2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6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2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7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8.xls"/><Relationship Id="rId4" Type="http://schemas.openxmlformats.org/officeDocument/2006/relationships/image" Target="../media/image2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9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Microsoft_Excel_97-2003_Worksheet10.xls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58" name="TextBox 57"/>
          <p:cNvSpPr txBox="1"/>
          <p:nvPr/>
        </p:nvSpPr>
        <p:spPr>
          <a:xfrm>
            <a:off x="228600" y="209550"/>
            <a:ext cx="87630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What was done:</a:t>
            </a:r>
          </a:p>
          <a:p>
            <a:endParaRPr lang="en-US" sz="1600" dirty="0" smtClean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- 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The mitogenomes was tiled with reads of different lengths</a:t>
            </a:r>
          </a:p>
          <a:p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-  These reads were then aligned against the MAC genome (with </a:t>
            </a:r>
            <a:r>
              <a:rPr lang="en-US" sz="1600" dirty="0" err="1" smtClean="0">
                <a:latin typeface="Calibri" panose="020F0502020204030204" pitchFamily="34" charset="0"/>
                <a:cs typeface="Calibri" panose="020F0502020204030204" pitchFamily="34" charset="0"/>
              </a:rPr>
              <a:t>chrM</a:t>
            </a:r>
            <a:r>
              <a:rPr lang="en-US" sz="1600" dirty="0" smtClean="0">
                <a:latin typeface="Calibri" panose="020F0502020204030204" pitchFamily="34" charset="0"/>
                <a:cs typeface="Calibri" panose="020F0502020204030204" pitchFamily="34" charset="0"/>
              </a:rPr>
              <a:t> filtered out whenever present in the MAC assembly) with relaxed settings</a:t>
            </a:r>
            <a:endParaRPr lang="en-US" sz="16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68515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Paramecium_sexaurelia_AZ8-4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0289330"/>
              </p:ext>
            </p:extLst>
          </p:nvPr>
        </p:nvGraphicFramePr>
        <p:xfrm>
          <a:off x="2646875" y="511216"/>
          <a:ext cx="3850250" cy="31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46875" y="511216"/>
                        <a:ext cx="3850250" cy="31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8737"/>
              </p:ext>
            </p:extLst>
          </p:nvPr>
        </p:nvGraphicFramePr>
        <p:xfrm>
          <a:off x="2667000" y="902394"/>
          <a:ext cx="3808413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Worksheet" r:id="rId5" imgW="6686610" imgH="7134393" progId="Excel.Sheet.8">
                  <p:embed/>
                </p:oleObj>
              </mc:Choice>
              <mc:Fallback>
                <p:oleObj name="Worksheet" r:id="rId5" imgW="6686610" imgH="7134393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67000" y="902394"/>
                        <a:ext cx="3808413" cy="4064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4499201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Paramecium_tetraurelia.GCA_000165425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2187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20270878"/>
              </p:ext>
            </p:extLst>
          </p:nvPr>
        </p:nvGraphicFramePr>
        <p:xfrm>
          <a:off x="1228725" y="1047750"/>
          <a:ext cx="6686550" cy="195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Worksheet" r:id="rId5" imgW="6686610" imgH="1952616" progId="Excel.Sheet.8">
                  <p:embed/>
                </p:oleObj>
              </mc:Choice>
              <mc:Fallback>
                <p:oleObj name="Worksheet" r:id="rId5" imgW="6686610" imgH="195261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8725" y="1047750"/>
                        <a:ext cx="6686550" cy="195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53964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Paramecium_biaurelia_V1-4</a:t>
            </a:r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8537199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7031962"/>
              </p:ext>
            </p:extLst>
          </p:nvPr>
        </p:nvGraphicFramePr>
        <p:xfrm>
          <a:off x="1219200" y="1123950"/>
          <a:ext cx="6680200" cy="12954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Paramecium_biaurelia-Sample_379.mito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35,673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39,771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14B4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Paramecium_biaurelia-Sample_379.mito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36,416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39,835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484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Paramecium_biaurelia-Sample_379.mito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36,304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39,821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4846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Paramecium_biaurelia-Sample_379.mito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36,018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39,796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4A48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Paramecium_biaurelia-Sample_USBL-36I1.mito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35,595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39,265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A04947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Paramecium_biaurelia-Sample_USBL-36I1.mito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36,409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E454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Paramecium_biaurelia-Sample_USBL-36I1.mito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36,277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39,315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464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Paramecium_biaurelia-Sample_USBL-36I1.mito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35,967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39,290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0.92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9F474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5662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Paramecium_caudatum_43c3d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2356550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5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0132929"/>
              </p:ext>
            </p:extLst>
          </p:nvPr>
        </p:nvGraphicFramePr>
        <p:xfrm>
          <a:off x="1228725" y="1076325"/>
          <a:ext cx="6686550" cy="195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Worksheet" r:id="rId5" imgW="6686610" imgH="1952616" progId="Excel.Sheet.8">
                  <p:embed/>
                </p:oleObj>
              </mc:Choice>
              <mc:Fallback>
                <p:oleObj name="Worksheet" r:id="rId5" imgW="6686610" imgH="1952616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8725" y="1076325"/>
                        <a:ext cx="6686550" cy="19526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647551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Paramecium_decaurelia-223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53542488"/>
              </p:ext>
            </p:extLst>
          </p:nvPr>
        </p:nvGraphicFramePr>
        <p:xfrm>
          <a:off x="1228725" y="51435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0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51435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8647095"/>
              </p:ext>
            </p:extLst>
          </p:nvPr>
        </p:nvGraphicFramePr>
        <p:xfrm>
          <a:off x="1219200" y="1085850"/>
          <a:ext cx="6680200" cy="6477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Paramecium_decaurelia_223-10.Decaurelia.mito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42,643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Paramecium_decaurelia_223-10.Decaurelia.mito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42,707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Paramecium_decaurelia_223-10.Decaurelia.mito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42,693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Paramecium_decaurelia_223-10.Decaurelia.mito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42,668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1233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Paramecium_dodecaurelia-274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817826"/>
              </p:ext>
            </p:extLst>
          </p:nvPr>
        </p:nvGraphicFramePr>
        <p:xfrm>
          <a:off x="1219200" y="1123950"/>
          <a:ext cx="6680200" cy="6477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Paramecium_dodecaurelia_BL15-11.mito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40,236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Paramecium_dodecaurelia_BL15-11.mito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176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40,300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Paramecium_dodecaurelia_BL15-11.mito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40,286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Paramecium_dodecaurelia_BL15-11.mito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40,261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574519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37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873725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ompacta Blk BT" panose="020B0904040702060204" pitchFamily="34" charset="0"/>
              </a:rPr>
              <a:t>Paramecium_jenningsi</a:t>
            </a:r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-M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2187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66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292829"/>
              </p:ext>
            </p:extLst>
          </p:nvPr>
        </p:nvGraphicFramePr>
        <p:xfrm>
          <a:off x="1219200" y="1085850"/>
          <a:ext cx="6680200" cy="6477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Paramecium_jenningsi_M.mito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40,062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Paramecium_jenningsi_M.mito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40,126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Paramecium_jenningsi_M.mito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40,112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Paramecium_jenningsi_M.mito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40,087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022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Paramecium_multimicronucleatum_MO3c4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2187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2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87913521"/>
              </p:ext>
            </p:extLst>
          </p:nvPr>
        </p:nvGraphicFramePr>
        <p:xfrm>
          <a:off x="1228725" y="1047750"/>
          <a:ext cx="6686550" cy="1304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Worksheet" r:id="rId5" imgW="6686610" imgH="1304774" progId="Excel.Sheet.8">
                  <p:embed/>
                </p:oleObj>
              </mc:Choice>
              <mc:Fallback>
                <p:oleObj name="Worksheet" r:id="rId5" imgW="6686610" imgH="1304774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228725" y="1047750"/>
                        <a:ext cx="6686550" cy="13049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76400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>
                <a:solidFill>
                  <a:schemeClr val="tx1"/>
                </a:solidFill>
                <a:latin typeface="Compacta Blk BT" panose="020B0904040702060204" pitchFamily="34" charset="0"/>
              </a:rPr>
              <a:t>Paramecium_novaurelia</a:t>
            </a:r>
            <a:r>
              <a:rPr lang="en-US" dirty="0">
                <a:solidFill>
                  <a:schemeClr val="tx1"/>
                </a:solidFill>
                <a:latin typeface="Compacta Blk BT" panose="020B0904040702060204" pitchFamily="34" charset="0"/>
              </a:rPr>
              <a:t>-TE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2187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8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37340884"/>
              </p:ext>
            </p:extLst>
          </p:nvPr>
        </p:nvGraphicFramePr>
        <p:xfrm>
          <a:off x="1219200" y="1047750"/>
          <a:ext cx="6680200" cy="6477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Paramecium_novaurelia_TE-12.mito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1,746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58,903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CFAF9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Paramecium_novaurelia_TE-12.mito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4,505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58,967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7F0F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Paramecium_novaurelia_TE-12.mito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3,944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58,953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8F2F2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Paramecium_novaurelia_TE-12.mito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2,742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58,928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BF6F6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950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>
          <a:ln>
            <a:solidFill>
              <a:schemeClr val="tx1"/>
            </a:solidFill>
          </a:ln>
        </p:spPr>
        <p:txBody>
          <a:bodyPr/>
          <a:lstStyle/>
          <a:p>
            <a:fld id="{72FA86EB-35EC-40E6-A7C4-CCDA32F5A957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464" name="Rounded Rectangle 463"/>
          <p:cNvSpPr/>
          <p:nvPr/>
        </p:nvSpPr>
        <p:spPr>
          <a:xfrm>
            <a:off x="152400" y="114300"/>
            <a:ext cx="8763000" cy="323850"/>
          </a:xfrm>
          <a:prstGeom prst="round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pacta Blk BT" panose="020B0904040702060204" pitchFamily="34" charset="0"/>
              </a:rPr>
              <a:t>Paramecium_quadecaurelia-N1A</a:t>
            </a:r>
            <a:endParaRPr lang="en-US" dirty="0">
              <a:solidFill>
                <a:schemeClr val="tx1"/>
              </a:solidFill>
              <a:latin typeface="Compacta Blk BT" panose="020B0904040702060204" pitchFamily="34" charset="0"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93421878"/>
              </p:ext>
            </p:extLst>
          </p:nvPr>
        </p:nvGraphicFramePr>
        <p:xfrm>
          <a:off x="1228725" y="495300"/>
          <a:ext cx="6686550" cy="5524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" name="Worksheet" r:id="rId3" imgW="6686610" imgH="552627" progId="Excel.Sheet.8">
                  <p:embed/>
                </p:oleObj>
              </mc:Choice>
              <mc:Fallback>
                <p:oleObj name="Worksheet" r:id="rId3" imgW="6686610" imgH="552627" progId="Excel.Shee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28725" y="495300"/>
                        <a:ext cx="6686550" cy="5524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377823"/>
              </p:ext>
            </p:extLst>
          </p:nvPr>
        </p:nvGraphicFramePr>
        <p:xfrm>
          <a:off x="1219200" y="1047750"/>
          <a:ext cx="6680200" cy="647700"/>
        </p:xfrm>
        <a:graphic>
          <a:graphicData uri="http://schemas.openxmlformats.org/drawingml/2006/table">
            <a:tbl>
              <a:tblPr/>
              <a:tblGrid>
                <a:gridCol w="3186186"/>
                <a:gridCol w="485544"/>
                <a:gridCol w="875884"/>
                <a:gridCol w="647392"/>
                <a:gridCol w="799720"/>
                <a:gridCol w="685474"/>
              </a:tblGrid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Paramecium_quadecaurelia_N1A.mito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41,745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Paramecium_quadecaurelia_N1A.mito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37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41,809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Paramecium_quadecaurelia_N1A.mito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50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41,795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Paramecium_quadecaurelia_N1A.mito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75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>
                          <a:effectLst/>
                          <a:latin typeface="Arial" panose="020B0604020202020204" pitchFamily="34" charset="0"/>
                        </a:rPr>
                        <a:t>41,770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effectLst/>
                          <a:latin typeface="Arial" panose="020B0604020202020204" pitchFamily="34" charset="0"/>
                        </a:rPr>
                        <a:t>0.00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46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2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FCB424"/>
      </a:accent1>
      <a:accent2>
        <a:srgbClr val="000000"/>
      </a:accent2>
      <a:accent3>
        <a:srgbClr val="000000"/>
      </a:accent3>
      <a:accent4>
        <a:srgbClr val="000000"/>
      </a:accent4>
      <a:accent5>
        <a:srgbClr val="FFFFFF"/>
      </a:accent5>
      <a:accent6>
        <a:srgbClr val="000000"/>
      </a:accent6>
      <a:hlink>
        <a:srgbClr val="000000"/>
      </a:hlink>
      <a:folHlink>
        <a:srgbClr val="FFC42F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31503</TotalTime>
  <Words>229</Words>
  <Application>Microsoft Office PowerPoint</Application>
  <PresentationFormat>On-screen Show (16:9)</PresentationFormat>
  <Paragraphs>194</Paragraphs>
  <Slides>11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9" baseType="lpstr">
      <vt:lpstr>Arial</vt:lpstr>
      <vt:lpstr>Calibri</vt:lpstr>
      <vt:lpstr>Compacta Blk BT</vt:lpstr>
      <vt:lpstr>Franklin Gothic Book</vt:lpstr>
      <vt:lpstr>Perpetua</vt:lpstr>
      <vt:lpstr>Wingdings 2</vt:lpstr>
      <vt:lpstr>Equity</vt:lpstr>
      <vt:lpstr>Microsoft Excel 97-2003 Worksheet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User</cp:lastModifiedBy>
  <cp:revision>2900</cp:revision>
  <dcterms:created xsi:type="dcterms:W3CDTF">2009-02-17T08:29:48Z</dcterms:created>
  <dcterms:modified xsi:type="dcterms:W3CDTF">2018-12-13T18:43:19Z</dcterms:modified>
</cp:coreProperties>
</file>