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9"/>
  </p:notesMasterIdLst>
  <p:sldIdLst>
    <p:sldId id="1044" r:id="rId2"/>
    <p:sldId id="1130" r:id="rId3"/>
    <p:sldId id="1132" r:id="rId4"/>
    <p:sldId id="1133" r:id="rId5"/>
    <p:sldId id="1134" r:id="rId6"/>
    <p:sldId id="1135" r:id="rId7"/>
    <p:sldId id="1131"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81"/>
    <a:srgbClr val="97E4FF"/>
    <a:srgbClr val="FFFF93"/>
    <a:srgbClr val="FFCCCC"/>
    <a:srgbClr val="FFCC99"/>
    <a:srgbClr val="99FFCC"/>
    <a:srgbClr val="FFFFCC"/>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86429" autoAdjust="0"/>
  </p:normalViewPr>
  <p:slideViewPr>
    <p:cSldViewPr>
      <p:cViewPr varScale="1">
        <p:scale>
          <a:sx n="127" d="100"/>
          <a:sy n="127" d="100"/>
        </p:scale>
        <p:origin x="648" y="76"/>
      </p:cViewPr>
      <p:guideLst>
        <p:guide orient="horz" pos="1620"/>
        <p:guide pos="2880"/>
      </p:guideLst>
    </p:cSldViewPr>
  </p:slideViewPr>
  <p:outlineViewPr>
    <p:cViewPr>
      <p:scale>
        <a:sx n="33" d="100"/>
        <a:sy n="33" d="100"/>
      </p:scale>
      <p:origin x="0" y="18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605F3-DAB6-4034-B7BA-181631FF0764}" type="datetimeFigureOut">
              <a:rPr lang="en-US" smtClean="0"/>
              <a:pPr/>
              <a:t>2025-09-16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A96DE-1578-4FF1-BDBD-52F7D246A109}" type="slidenum">
              <a:rPr lang="en-US" smtClean="0"/>
              <a:pPr/>
              <a:t>‹#›</a:t>
            </a:fld>
            <a:endParaRPr lang="en-US"/>
          </a:p>
        </p:txBody>
      </p:sp>
    </p:spTree>
    <p:extLst>
      <p:ext uri="{BB962C8B-B14F-4D97-AF65-F5344CB8AC3E}">
        <p14:creationId xmlns:p14="http://schemas.microsoft.com/office/powerpoint/2010/main" val="343799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52318"/>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E288AA2-7003-417C-8B52-B9741F1CEEA6}" type="datetime1">
              <a:rPr lang="en-US" smtClean="0"/>
              <a:t>2025-09-16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2FA86EB-35EC-40E6-A7C4-CCDA32F5A957}" type="slidenum">
              <a:rPr lang="en-US" smtClean="0"/>
              <a:pPr/>
              <a:t>‹#›</a:t>
            </a:fld>
            <a:endParaRPr lang="en-US"/>
          </a:p>
        </p:txBody>
      </p:sp>
      <p:sp>
        <p:nvSpPr>
          <p:cNvPr id="7" name="Rectangle 6"/>
          <p:cNvSpPr/>
          <p:nvPr/>
        </p:nvSpPr>
        <p:spPr>
          <a:xfrm>
            <a:off x="62936"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6" y="1047542"/>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6" y="2232488"/>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129450"/>
            <a:ext cx="8229600" cy="1102519"/>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D46968-4C13-4672-B696-C86B33EBDCC0}" type="datetime1">
              <a:rPr lang="en-US" smtClean="0"/>
              <a:t>2025-09-16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1168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05980"/>
            <a:ext cx="55626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A1CD46-71A9-412E-A238-5B184B55797B}" type="datetime1">
              <a:rPr lang="en-US" smtClean="0"/>
              <a:t>2025-09-16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B1124A4-B8A8-472A-8553-B0DBFBACCD64}" type="datetime1">
              <a:rPr lang="en-US" smtClean="0"/>
              <a:t>2025-09-16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52318"/>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1910955"/>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C6F7E32-4A38-408C-BF5B-83F52F99E1A5}" type="datetime1">
              <a:rPr lang="en-US" smtClean="0"/>
              <a:t>2025-09-16</a:t>
            </a:fld>
            <a:endParaRPr lang="en-US"/>
          </a:p>
        </p:txBody>
      </p:sp>
      <p:sp>
        <p:nvSpPr>
          <p:cNvPr id="5" name="Footer Placeholder 4"/>
          <p:cNvSpPr>
            <a:spLocks noGrp="1"/>
          </p:cNvSpPr>
          <p:nvPr>
            <p:ph type="ftr" sz="quarter" idx="11"/>
          </p:nvPr>
        </p:nvSpPr>
        <p:spPr>
          <a:xfrm>
            <a:off x="800100" y="4629150"/>
            <a:ext cx="4000500" cy="342900"/>
          </a:xfrm>
        </p:spPr>
        <p:txBody>
          <a:bodyPr/>
          <a:lstStyle/>
          <a:p>
            <a:endParaRPr lang="en-US"/>
          </a:p>
        </p:txBody>
      </p:sp>
      <p:sp>
        <p:nvSpPr>
          <p:cNvPr id="7" name="Rectangle 6"/>
          <p:cNvSpPr/>
          <p:nvPr/>
        </p:nvSpPr>
        <p:spPr>
          <a:xfrm flipV="1">
            <a:off x="69417"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50" y="1756109"/>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10"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4656582"/>
            <a:ext cx="457200" cy="342900"/>
          </a:xfrm>
        </p:spPr>
        <p:txBody>
          <a:bodyPr/>
          <a:lstStyle/>
          <a:p>
            <a:fld id="{72FA86EB-35EC-40E6-A7C4-CCDA32F5A9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51A49B8-F8B2-4B5B-A3FD-AD27FC015899}" type="datetime1">
              <a:rPr lang="en-US" smtClean="0"/>
              <a:t>2025-09-16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86EB-35EC-40E6-A7C4-CCDA32F5A957}" type="slidenum">
              <a:rPr lang="en-US" smtClean="0"/>
              <a:pPr/>
              <a:t>‹#›</a:t>
            </a:fld>
            <a:endParaRPr lang="en-US"/>
          </a:p>
        </p:txBody>
      </p:sp>
      <p:sp>
        <p:nvSpPr>
          <p:cNvPr id="9" name="Content Placeholder 8"/>
          <p:cNvSpPr>
            <a:spLocks noGrp="1"/>
          </p:cNvSpPr>
          <p:nvPr>
            <p:ph sz="quarter" idx="1"/>
          </p:nvPr>
        </p:nvSpPr>
        <p:spPr>
          <a:xfrm>
            <a:off x="914400" y="1085850"/>
            <a:ext cx="374904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7772400" cy="85725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C9F83D6-20D7-4BF8-8A66-A88D3F4DF2AE}" type="datetime1">
              <a:rPr lang="en-US" smtClean="0"/>
              <a:t>2025-09-16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A86EB-35EC-40E6-A7C4-CCDA32F5A957}" type="slidenum">
              <a:rPr lang="en-US" smtClean="0"/>
              <a:pPr/>
              <a:t>‹#›</a:t>
            </a:fld>
            <a:endParaRPr lang="en-US"/>
          </a:p>
        </p:txBody>
      </p:sp>
      <p:sp>
        <p:nvSpPr>
          <p:cNvPr id="11" name="Content Placeholder 10"/>
          <p:cNvSpPr>
            <a:spLocks noGrp="1"/>
          </p:cNvSpPr>
          <p:nvPr>
            <p:ph sz="half" idx="2"/>
          </p:nvPr>
        </p:nvSpPr>
        <p:spPr>
          <a:xfrm>
            <a:off x="914400" y="1685925"/>
            <a:ext cx="3733800" cy="29146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1685925"/>
            <a:ext cx="3733800" cy="29146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807C541-C3FF-4A09-836D-F81A90E687C2}" type="datetime1">
              <a:rPr lang="en-US" smtClean="0"/>
              <a:t>2025-09-16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BCB01-03A0-4F3A-A9F0-5A24292E124D}" type="datetime1">
              <a:rPr lang="en-US" smtClean="0"/>
              <a:t>2025-09-16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04788"/>
            <a:ext cx="7772400" cy="85725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047B22-A398-44D2-9521-3EF4326379E7}" type="datetime1">
              <a:rPr lang="en-US" smtClean="0"/>
              <a:t>2025-09-16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86EB-35EC-40E6-A7C4-CCDA32F5A957}" type="slidenum">
              <a:rPr lang="en-US" smtClean="0"/>
              <a:pPr/>
              <a:t>‹#›</a:t>
            </a:fld>
            <a:endParaRPr lang="en-US"/>
          </a:p>
        </p:txBody>
      </p:sp>
      <p:sp>
        <p:nvSpPr>
          <p:cNvPr id="11" name="Content Placeholder 10"/>
          <p:cNvSpPr>
            <a:spLocks noGrp="1"/>
          </p:cNvSpPr>
          <p:nvPr>
            <p:ph sz="quarter" idx="1"/>
          </p:nvPr>
        </p:nvSpPr>
        <p:spPr>
          <a:xfrm>
            <a:off x="2971800" y="1200150"/>
            <a:ext cx="5715000" cy="33718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5B0B6C4-030C-4656-B16D-2A9C585F0231}" type="datetime1">
              <a:rPr lang="en-US" smtClean="0"/>
              <a:t>2025-09-16</a:t>
            </a:fld>
            <a:endParaRPr lang="en-US"/>
          </a:p>
        </p:txBody>
      </p:sp>
      <p:sp>
        <p:nvSpPr>
          <p:cNvPr id="6" name="Footer Placeholder 5"/>
          <p:cNvSpPr>
            <a:spLocks noGrp="1"/>
          </p:cNvSpPr>
          <p:nvPr>
            <p:ph type="ftr" sz="quarter" idx="11"/>
          </p:nvPr>
        </p:nvSpPr>
        <p:spPr>
          <a:xfrm>
            <a:off x="914400" y="4629150"/>
            <a:ext cx="3886200" cy="342900"/>
          </a:xfrm>
        </p:spPr>
        <p:txBody>
          <a:bodyPr/>
          <a:lstStyle/>
          <a:p>
            <a:endParaRPr lang="en-US"/>
          </a:p>
        </p:txBody>
      </p:sp>
      <p:sp>
        <p:nvSpPr>
          <p:cNvPr id="7" name="Slide Number Placeholder 6"/>
          <p:cNvSpPr>
            <a:spLocks noGrp="1"/>
          </p:cNvSpPr>
          <p:nvPr>
            <p:ph type="sldNum" sz="quarter" idx="12"/>
          </p:nvPr>
        </p:nvSpPr>
        <p:spPr>
          <a:xfrm>
            <a:off x="146304" y="4656582"/>
            <a:ext cx="457200" cy="342900"/>
          </a:xfrm>
        </p:spPr>
        <p:txBody>
          <a:bodyPr/>
          <a:lstStyle/>
          <a:p>
            <a:fld id="{72FA86EB-35EC-40E6-A7C4-CCDA32F5A957}" type="slidenum">
              <a:rPr lang="en-US" smtClean="0"/>
              <a:pPr/>
              <a:t>‹#›</a:t>
            </a:fld>
            <a:endParaRPr lang="en-US"/>
          </a:p>
        </p:txBody>
      </p:sp>
      <p:sp>
        <p:nvSpPr>
          <p:cNvPr id="11" name="Rectangle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3" y="3487858"/>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5" y="3579921"/>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13"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81">
            <a:alpha val="0"/>
          </a:srgb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05978"/>
            <a:ext cx="7772400" cy="85725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225CF98C-1BE5-491C-BD73-AE659352CF89}" type="datetime1">
              <a:rPr lang="en-US" smtClean="0"/>
              <a:t>2025-09-16</a:t>
            </a:fld>
            <a:endParaRPr lang="en-US"/>
          </a:p>
        </p:txBody>
      </p:sp>
      <p:sp>
        <p:nvSpPr>
          <p:cNvPr id="3" name="Footer Placeholder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FA86EB-35EC-40E6-A7C4-CCDA32F5A9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a:t>
            </a:fld>
            <a:endParaRPr lang="en-US"/>
          </a:p>
        </p:txBody>
      </p:sp>
      <p:sp>
        <p:nvSpPr>
          <p:cNvPr id="2" name="Rounded Rectangle 1"/>
          <p:cNvSpPr/>
          <p:nvPr/>
        </p:nvSpPr>
        <p:spPr>
          <a:xfrm>
            <a:off x="304800" y="57150"/>
            <a:ext cx="85344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solidFill>
                <a:latin typeface="Compacta Blk BT" panose="020B0904040702060204" pitchFamily="34" charset="0"/>
                <a:cs typeface="Calibri" panose="020F0502020204030204" pitchFamily="34" charset="0"/>
              </a:rPr>
              <a:t>MAPPING STATS</a:t>
            </a:r>
          </a:p>
        </p:txBody>
      </p:sp>
      <p:pic>
        <p:nvPicPr>
          <p:cNvPr id="4" name="Picture 3">
            <a:extLst>
              <a:ext uri="{FF2B5EF4-FFF2-40B4-BE49-F238E27FC236}">
                <a16:creationId xmlns:a16="http://schemas.microsoft.com/office/drawing/2014/main" id="{B5C7AE8F-E87A-A412-FE80-CF1108C34870}"/>
              </a:ext>
            </a:extLst>
          </p:cNvPr>
          <p:cNvPicPr>
            <a:picLocks noChangeAspect="1"/>
          </p:cNvPicPr>
          <p:nvPr/>
        </p:nvPicPr>
        <p:blipFill>
          <a:blip r:embed="rId2"/>
          <a:stretch>
            <a:fillRect/>
          </a:stretch>
        </p:blipFill>
        <p:spPr>
          <a:xfrm>
            <a:off x="1034863" y="336414"/>
            <a:ext cx="7074275" cy="4749936"/>
          </a:xfrm>
          <a:prstGeom prst="rect">
            <a:avLst/>
          </a:prstGeom>
        </p:spPr>
      </p:pic>
    </p:spTree>
    <p:extLst>
      <p:ext uri="{BB962C8B-B14F-4D97-AF65-F5344CB8AC3E}">
        <p14:creationId xmlns:p14="http://schemas.microsoft.com/office/powerpoint/2010/main" val="164755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0310-535F-A9FF-7FCA-6EF85EF15A3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035136-59B7-BA52-EFC8-7E0C6920BCDF}"/>
              </a:ext>
            </a:extLst>
          </p:cNvPr>
          <p:cNvSpPr>
            <a:spLocks noGrp="1"/>
          </p:cNvSpPr>
          <p:nvPr>
            <p:ph type="sldNum" sz="quarter" idx="12"/>
          </p:nvPr>
        </p:nvSpPr>
        <p:spPr>
          <a:ln>
            <a:solidFill>
              <a:schemeClr val="tx1"/>
            </a:solidFill>
          </a:ln>
        </p:spPr>
        <p:txBody>
          <a:bodyPr/>
          <a:lstStyle/>
          <a:p>
            <a:fld id="{72FA86EB-35EC-40E6-A7C4-CCDA32F5A957}" type="slidenum">
              <a:rPr lang="en-US" smtClean="0"/>
              <a:pPr/>
              <a:t>2</a:t>
            </a:fld>
            <a:endParaRPr lang="en-US"/>
          </a:p>
        </p:txBody>
      </p:sp>
      <p:sp>
        <p:nvSpPr>
          <p:cNvPr id="4" name="Rounded Rectangle 3">
            <a:extLst>
              <a:ext uri="{FF2B5EF4-FFF2-40B4-BE49-F238E27FC236}">
                <a16:creationId xmlns:a16="http://schemas.microsoft.com/office/drawing/2014/main" id="{60D88E21-3ED6-E6FF-01F5-F152358E5956}"/>
              </a:ext>
            </a:extLst>
          </p:cNvPr>
          <p:cNvSpPr/>
          <p:nvPr/>
        </p:nvSpPr>
        <p:spPr>
          <a:xfrm>
            <a:off x="304800" y="133350"/>
            <a:ext cx="85344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solidFill>
                <a:latin typeface="Compacta Blk BT" panose="020B0904040702060204" pitchFamily="34" charset="0"/>
                <a:cs typeface="Calibri" panose="020F0502020204030204" pitchFamily="34" charset="0"/>
              </a:rPr>
              <a:t>METAGENE PROFILES</a:t>
            </a:r>
          </a:p>
        </p:txBody>
      </p:sp>
      <p:pic>
        <p:nvPicPr>
          <p:cNvPr id="8" name="Picture 7" descr="A graph of a graph&#10;&#10;AI-generated content may be incorrect.">
            <a:extLst>
              <a:ext uri="{FF2B5EF4-FFF2-40B4-BE49-F238E27FC236}">
                <a16:creationId xmlns:a16="http://schemas.microsoft.com/office/drawing/2014/main" id="{BFC89F64-6FE9-5C3A-6004-8277C2704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770" y="438150"/>
            <a:ext cx="7318458" cy="4629613"/>
          </a:xfrm>
          <a:prstGeom prst="rect">
            <a:avLst/>
          </a:prstGeom>
        </p:spPr>
      </p:pic>
    </p:spTree>
    <p:extLst>
      <p:ext uri="{BB962C8B-B14F-4D97-AF65-F5344CB8AC3E}">
        <p14:creationId xmlns:p14="http://schemas.microsoft.com/office/powerpoint/2010/main" val="206034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983D-2B96-2F22-FB73-B46EB302DD1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2D9AE6-51D4-CCB9-1BBC-65A542857F56}"/>
              </a:ext>
            </a:extLst>
          </p:cNvPr>
          <p:cNvSpPr>
            <a:spLocks noGrp="1"/>
          </p:cNvSpPr>
          <p:nvPr>
            <p:ph type="sldNum" sz="quarter" idx="12"/>
          </p:nvPr>
        </p:nvSpPr>
        <p:spPr>
          <a:ln>
            <a:solidFill>
              <a:schemeClr val="tx1"/>
            </a:solidFill>
          </a:ln>
        </p:spPr>
        <p:txBody>
          <a:bodyPr/>
          <a:lstStyle/>
          <a:p>
            <a:fld id="{72FA86EB-35EC-40E6-A7C4-CCDA32F5A957}" type="slidenum">
              <a:rPr lang="en-US" smtClean="0"/>
              <a:pPr/>
              <a:t>3</a:t>
            </a:fld>
            <a:endParaRPr lang="en-US"/>
          </a:p>
        </p:txBody>
      </p:sp>
      <p:sp>
        <p:nvSpPr>
          <p:cNvPr id="4" name="Rounded Rectangle 3">
            <a:extLst>
              <a:ext uri="{FF2B5EF4-FFF2-40B4-BE49-F238E27FC236}">
                <a16:creationId xmlns:a16="http://schemas.microsoft.com/office/drawing/2014/main" id="{C4E6D341-887E-85E4-5182-91B56D8727B0}"/>
              </a:ext>
            </a:extLst>
          </p:cNvPr>
          <p:cNvSpPr/>
          <p:nvPr/>
        </p:nvSpPr>
        <p:spPr>
          <a:xfrm>
            <a:off x="304800" y="133350"/>
            <a:ext cx="85344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solidFill>
                <a:latin typeface="Compacta Blk BT" panose="020B0904040702060204" pitchFamily="34" charset="0"/>
                <a:cs typeface="Calibri" panose="020F0502020204030204" pitchFamily="34" charset="0"/>
              </a:rPr>
              <a:t>METAGENE PROFILES</a:t>
            </a:r>
          </a:p>
        </p:txBody>
      </p:sp>
      <p:pic>
        <p:nvPicPr>
          <p:cNvPr id="7" name="Picture 6" descr="A graph of a graph&#10;&#10;AI-generated content may be incorrect.">
            <a:extLst>
              <a:ext uri="{FF2B5EF4-FFF2-40B4-BE49-F238E27FC236}">
                <a16:creationId xmlns:a16="http://schemas.microsoft.com/office/drawing/2014/main" id="{39D6DB11-0652-0C19-6C08-D6727B492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020" y="456737"/>
            <a:ext cx="7255960" cy="4629613"/>
          </a:xfrm>
          <a:prstGeom prst="rect">
            <a:avLst/>
          </a:prstGeom>
        </p:spPr>
      </p:pic>
    </p:spTree>
    <p:extLst>
      <p:ext uri="{BB962C8B-B14F-4D97-AF65-F5344CB8AC3E}">
        <p14:creationId xmlns:p14="http://schemas.microsoft.com/office/powerpoint/2010/main" val="255799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0104-A1E4-BF64-54C5-1358951CF17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87C4B7-92EB-BE79-C2ED-CE40992D1BAF}"/>
              </a:ext>
            </a:extLst>
          </p:cNvPr>
          <p:cNvSpPr>
            <a:spLocks noGrp="1"/>
          </p:cNvSpPr>
          <p:nvPr>
            <p:ph type="sldNum" sz="quarter" idx="12"/>
          </p:nvPr>
        </p:nvSpPr>
        <p:spPr>
          <a:ln>
            <a:solidFill>
              <a:schemeClr val="tx1"/>
            </a:solidFill>
          </a:ln>
        </p:spPr>
        <p:txBody>
          <a:bodyPr/>
          <a:lstStyle/>
          <a:p>
            <a:fld id="{72FA86EB-35EC-40E6-A7C4-CCDA32F5A957}" type="slidenum">
              <a:rPr lang="en-US" smtClean="0"/>
              <a:pPr/>
              <a:t>4</a:t>
            </a:fld>
            <a:endParaRPr lang="en-US"/>
          </a:p>
        </p:txBody>
      </p:sp>
      <p:sp>
        <p:nvSpPr>
          <p:cNvPr id="4" name="Rounded Rectangle 3">
            <a:extLst>
              <a:ext uri="{FF2B5EF4-FFF2-40B4-BE49-F238E27FC236}">
                <a16:creationId xmlns:a16="http://schemas.microsoft.com/office/drawing/2014/main" id="{EE62DB49-316E-707F-F20E-CA8F145BEB8E}"/>
              </a:ext>
            </a:extLst>
          </p:cNvPr>
          <p:cNvSpPr/>
          <p:nvPr/>
        </p:nvSpPr>
        <p:spPr>
          <a:xfrm>
            <a:off x="304800" y="133350"/>
            <a:ext cx="85344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solidFill>
                <a:latin typeface="Compacta Blk BT" panose="020B0904040702060204" pitchFamily="34" charset="0"/>
                <a:cs typeface="Calibri" panose="020F0502020204030204" pitchFamily="34" charset="0"/>
              </a:rPr>
              <a:t>METAGENE PROFILES</a:t>
            </a:r>
          </a:p>
        </p:txBody>
      </p:sp>
      <p:pic>
        <p:nvPicPr>
          <p:cNvPr id="7" name="Picture 6" descr="A graph of a graph showing the number of numbers and the number of the number of the number of the number of the number of the number of the number of the number of the number of the&#10;&#10;AI-generated content may be incorrect.">
            <a:extLst>
              <a:ext uri="{FF2B5EF4-FFF2-40B4-BE49-F238E27FC236}">
                <a16:creationId xmlns:a16="http://schemas.microsoft.com/office/drawing/2014/main" id="{1D05DB24-C0D5-323B-0275-1377EF877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550" y="438150"/>
            <a:ext cx="7422899" cy="4629613"/>
          </a:xfrm>
          <a:prstGeom prst="rect">
            <a:avLst/>
          </a:prstGeom>
        </p:spPr>
      </p:pic>
    </p:spTree>
    <p:extLst>
      <p:ext uri="{BB962C8B-B14F-4D97-AF65-F5344CB8AC3E}">
        <p14:creationId xmlns:p14="http://schemas.microsoft.com/office/powerpoint/2010/main" val="212705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33679-A3FE-7264-0A0A-62ED42F4C4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CD1753-AF2C-18C4-63A0-8DB357BD0772}"/>
              </a:ext>
            </a:extLst>
          </p:cNvPr>
          <p:cNvSpPr>
            <a:spLocks noGrp="1"/>
          </p:cNvSpPr>
          <p:nvPr>
            <p:ph type="sldNum" sz="quarter" idx="12"/>
          </p:nvPr>
        </p:nvSpPr>
        <p:spPr>
          <a:ln>
            <a:solidFill>
              <a:schemeClr val="tx1"/>
            </a:solidFill>
          </a:ln>
        </p:spPr>
        <p:txBody>
          <a:bodyPr/>
          <a:lstStyle/>
          <a:p>
            <a:fld id="{72FA86EB-35EC-40E6-A7C4-CCDA32F5A957}" type="slidenum">
              <a:rPr lang="en-US" smtClean="0"/>
              <a:pPr/>
              <a:t>5</a:t>
            </a:fld>
            <a:endParaRPr lang="en-US"/>
          </a:p>
        </p:txBody>
      </p:sp>
      <p:sp>
        <p:nvSpPr>
          <p:cNvPr id="4" name="Rounded Rectangle 3">
            <a:extLst>
              <a:ext uri="{FF2B5EF4-FFF2-40B4-BE49-F238E27FC236}">
                <a16:creationId xmlns:a16="http://schemas.microsoft.com/office/drawing/2014/main" id="{775C166A-9AEF-6FD3-2E54-F061265E59E6}"/>
              </a:ext>
            </a:extLst>
          </p:cNvPr>
          <p:cNvSpPr/>
          <p:nvPr/>
        </p:nvSpPr>
        <p:spPr>
          <a:xfrm>
            <a:off x="304800" y="133350"/>
            <a:ext cx="85344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solidFill>
                <a:latin typeface="Compacta Blk BT" panose="020B0904040702060204" pitchFamily="34" charset="0"/>
                <a:cs typeface="Calibri" panose="020F0502020204030204" pitchFamily="34" charset="0"/>
              </a:rPr>
              <a:t>METAGENE PROFILES</a:t>
            </a:r>
          </a:p>
        </p:txBody>
      </p:sp>
      <p:pic>
        <p:nvPicPr>
          <p:cNvPr id="5" name="Picture 4" descr="A graph of a graph&#10;&#10;AI-generated content may be incorrect.">
            <a:extLst>
              <a:ext uri="{FF2B5EF4-FFF2-40B4-BE49-F238E27FC236}">
                <a16:creationId xmlns:a16="http://schemas.microsoft.com/office/drawing/2014/main" id="{92332AC9-175D-854B-1FA2-9C9968CB8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361" y="438150"/>
            <a:ext cx="7337278" cy="4629613"/>
          </a:xfrm>
          <a:prstGeom prst="rect">
            <a:avLst/>
          </a:prstGeom>
        </p:spPr>
      </p:pic>
    </p:spTree>
    <p:extLst>
      <p:ext uri="{BB962C8B-B14F-4D97-AF65-F5344CB8AC3E}">
        <p14:creationId xmlns:p14="http://schemas.microsoft.com/office/powerpoint/2010/main" val="263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C3DB5-5361-D0A1-C1AF-F1B7995FCE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B03AC2-86AE-7AAC-F9F0-85BE8EC3FECD}"/>
              </a:ext>
            </a:extLst>
          </p:cNvPr>
          <p:cNvSpPr>
            <a:spLocks noGrp="1"/>
          </p:cNvSpPr>
          <p:nvPr>
            <p:ph type="sldNum" sz="quarter" idx="12"/>
          </p:nvPr>
        </p:nvSpPr>
        <p:spPr>
          <a:ln>
            <a:solidFill>
              <a:schemeClr val="tx1"/>
            </a:solidFill>
          </a:ln>
        </p:spPr>
        <p:txBody>
          <a:bodyPr/>
          <a:lstStyle/>
          <a:p>
            <a:fld id="{72FA86EB-35EC-40E6-A7C4-CCDA32F5A957}" type="slidenum">
              <a:rPr lang="en-US" smtClean="0"/>
              <a:pPr/>
              <a:t>6</a:t>
            </a:fld>
            <a:endParaRPr lang="en-US"/>
          </a:p>
        </p:txBody>
      </p:sp>
      <p:sp>
        <p:nvSpPr>
          <p:cNvPr id="4" name="Rounded Rectangle 3">
            <a:extLst>
              <a:ext uri="{FF2B5EF4-FFF2-40B4-BE49-F238E27FC236}">
                <a16:creationId xmlns:a16="http://schemas.microsoft.com/office/drawing/2014/main" id="{465CA437-43C4-D9EB-B86A-A33689540CDF}"/>
              </a:ext>
            </a:extLst>
          </p:cNvPr>
          <p:cNvSpPr/>
          <p:nvPr/>
        </p:nvSpPr>
        <p:spPr>
          <a:xfrm>
            <a:off x="304800" y="133350"/>
            <a:ext cx="85344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solidFill>
                <a:latin typeface="Compacta Blk BT" panose="020B0904040702060204" pitchFamily="34" charset="0"/>
                <a:cs typeface="Calibri" panose="020F0502020204030204" pitchFamily="34" charset="0"/>
              </a:rPr>
              <a:t>METAGENE PROFILES</a:t>
            </a:r>
          </a:p>
        </p:txBody>
      </p:sp>
      <p:pic>
        <p:nvPicPr>
          <p:cNvPr id="5" name="Picture 4">
            <a:extLst>
              <a:ext uri="{FF2B5EF4-FFF2-40B4-BE49-F238E27FC236}">
                <a16:creationId xmlns:a16="http://schemas.microsoft.com/office/drawing/2014/main" id="{9DBA1405-17C7-608B-02DD-0E9C2EDB2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791" y="438150"/>
            <a:ext cx="7518417" cy="4629613"/>
          </a:xfrm>
          <a:prstGeom prst="rect">
            <a:avLst/>
          </a:prstGeom>
        </p:spPr>
      </p:pic>
    </p:spTree>
    <p:extLst>
      <p:ext uri="{BB962C8B-B14F-4D97-AF65-F5344CB8AC3E}">
        <p14:creationId xmlns:p14="http://schemas.microsoft.com/office/powerpoint/2010/main" val="344928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B9BFC-CA6F-D6EF-4251-E5548AC6A7D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82FB17-6535-24C0-B06D-52AC9C5D1F53}"/>
              </a:ext>
            </a:extLst>
          </p:cNvPr>
          <p:cNvSpPr>
            <a:spLocks noGrp="1"/>
          </p:cNvSpPr>
          <p:nvPr>
            <p:ph type="sldNum" sz="quarter" idx="12"/>
          </p:nvPr>
        </p:nvSpPr>
        <p:spPr>
          <a:ln>
            <a:solidFill>
              <a:schemeClr val="tx1"/>
            </a:solidFill>
          </a:ln>
        </p:spPr>
        <p:txBody>
          <a:bodyPr/>
          <a:lstStyle/>
          <a:p>
            <a:fld id="{72FA86EB-35EC-40E6-A7C4-CCDA32F5A957}" type="slidenum">
              <a:rPr lang="en-US" smtClean="0"/>
              <a:pPr/>
              <a:t>7</a:t>
            </a:fld>
            <a:endParaRPr lang="en-US"/>
          </a:p>
        </p:txBody>
      </p:sp>
      <p:sp>
        <p:nvSpPr>
          <p:cNvPr id="4" name="Rounded Rectangle 3">
            <a:extLst>
              <a:ext uri="{FF2B5EF4-FFF2-40B4-BE49-F238E27FC236}">
                <a16:creationId xmlns:a16="http://schemas.microsoft.com/office/drawing/2014/main" id="{5CFC8116-035A-4A6D-1FD8-C9E7D0295E40}"/>
              </a:ext>
            </a:extLst>
          </p:cNvPr>
          <p:cNvSpPr/>
          <p:nvPr/>
        </p:nvSpPr>
        <p:spPr>
          <a:xfrm>
            <a:off x="304800" y="133350"/>
            <a:ext cx="85344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solidFill>
                <a:latin typeface="Compacta Blk BT" panose="020B0904040702060204" pitchFamily="34" charset="0"/>
                <a:cs typeface="Calibri" panose="020F0502020204030204" pitchFamily="34" charset="0"/>
              </a:rPr>
              <a:t>METAGENE PROFILES</a:t>
            </a:r>
          </a:p>
        </p:txBody>
      </p:sp>
      <p:pic>
        <p:nvPicPr>
          <p:cNvPr id="6" name="Picture 5" descr="A graph of a graph showing the number of numbers and a graph&#10;&#10;AI-generated content may be incorrect.">
            <a:extLst>
              <a:ext uri="{FF2B5EF4-FFF2-40B4-BE49-F238E27FC236}">
                <a16:creationId xmlns:a16="http://schemas.microsoft.com/office/drawing/2014/main" id="{1D2182FB-DF65-8942-3ACE-5F6179FF2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33" y="380537"/>
            <a:ext cx="7581933" cy="4629613"/>
          </a:xfrm>
          <a:prstGeom prst="rect">
            <a:avLst/>
          </a:prstGeom>
        </p:spPr>
      </p:pic>
    </p:spTree>
    <p:extLst>
      <p:ext uri="{BB962C8B-B14F-4D97-AF65-F5344CB8AC3E}">
        <p14:creationId xmlns:p14="http://schemas.microsoft.com/office/powerpoint/2010/main" val="3410842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2">
      <a:dk1>
        <a:srgbClr val="000000"/>
      </a:dk1>
      <a:lt1>
        <a:srgbClr val="FFFFFF"/>
      </a:lt1>
      <a:dk2>
        <a:srgbClr val="000000"/>
      </a:dk2>
      <a:lt2>
        <a:srgbClr val="FFFFFF"/>
      </a:lt2>
      <a:accent1>
        <a:srgbClr val="FCB424"/>
      </a:accent1>
      <a:accent2>
        <a:srgbClr val="000000"/>
      </a:accent2>
      <a:accent3>
        <a:srgbClr val="000000"/>
      </a:accent3>
      <a:accent4>
        <a:srgbClr val="000000"/>
      </a:accent4>
      <a:accent5>
        <a:srgbClr val="FFFFFF"/>
      </a:accent5>
      <a:accent6>
        <a:srgbClr val="000000"/>
      </a:accent6>
      <a:hlink>
        <a:srgbClr val="000000"/>
      </a:hlink>
      <a:folHlink>
        <a:srgbClr val="FFC42F"/>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34754</TotalTime>
  <Words>21</Words>
  <Application>Microsoft Office PowerPoint</Application>
  <PresentationFormat>On-screen Show (16:9)</PresentationFormat>
  <Paragraphs>14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Compacta Blk BT</vt:lpstr>
      <vt:lpstr>Franklin Gothic Book</vt:lpstr>
      <vt:lpstr>Perpetua</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 MARINOV</dc:title>
  <dc:creator>Georgi</dc:creator>
  <cp:lastModifiedBy>Georgi Kolev Marinov</cp:lastModifiedBy>
  <cp:revision>3087</cp:revision>
  <dcterms:created xsi:type="dcterms:W3CDTF">2009-02-17T08:29:48Z</dcterms:created>
  <dcterms:modified xsi:type="dcterms:W3CDTF">2025-09-16T21:46:03Z</dcterms:modified>
</cp:coreProperties>
</file>