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6"/>
  </p:notesMasterIdLst>
  <p:sldIdLst>
    <p:sldId id="2071" r:id="rId2"/>
    <p:sldId id="801" r:id="rId3"/>
    <p:sldId id="812" r:id="rId4"/>
    <p:sldId id="802" r:id="rId5"/>
    <p:sldId id="811" r:id="rId6"/>
    <p:sldId id="813" r:id="rId7"/>
    <p:sldId id="814" r:id="rId8"/>
    <p:sldId id="2072" r:id="rId9"/>
    <p:sldId id="2073" r:id="rId10"/>
    <p:sldId id="2075" r:id="rId11"/>
    <p:sldId id="2076" r:id="rId12"/>
    <p:sldId id="2074" r:id="rId13"/>
    <p:sldId id="2077" r:id="rId14"/>
    <p:sldId id="2078" r:id="rId15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6433" autoAdjust="0"/>
  </p:normalViewPr>
  <p:slideViewPr>
    <p:cSldViewPr>
      <p:cViewPr varScale="1">
        <p:scale>
          <a:sx n="146" d="100"/>
          <a:sy n="146" d="100"/>
        </p:scale>
        <p:origin x="63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2023-07-12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2023-07-12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2023-07-12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2023-07-12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2023-07-12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2023-07-12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2023-07-12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2023-07-12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2023-07-12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2023-07-12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2023-07-12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2023-07-12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2023-07-12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129450"/>
            <a:ext cx="8991600" cy="1102519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PREVIOUS ASSEMBLIES</a:t>
            </a:r>
            <a:endParaRPr lang="en-US" sz="4400" b="1" dirty="0">
              <a:solidFill>
                <a:schemeClr val="bg1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827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ounded Rectangle 9">
            <a:extLst>
              <a:ext uri="{FF2B5EF4-FFF2-40B4-BE49-F238E27FC236}">
                <a16:creationId xmlns:a16="http://schemas.microsoft.com/office/drawing/2014/main" id="{58F55DC5-047B-61B6-5556-CA394D63F3D5}"/>
              </a:ext>
            </a:extLst>
          </p:cNvPr>
          <p:cNvSpPr/>
          <p:nvPr/>
        </p:nvSpPr>
        <p:spPr>
          <a:xfrm>
            <a:off x="228600" y="142059"/>
            <a:ext cx="3348009" cy="447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whole genome alignment against sacCer3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792D293-7760-E542-6081-92A9953D1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585" y="124819"/>
            <a:ext cx="4892353" cy="489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820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ounded Rectangle 9">
            <a:extLst>
              <a:ext uri="{FF2B5EF4-FFF2-40B4-BE49-F238E27FC236}">
                <a16:creationId xmlns:a16="http://schemas.microsoft.com/office/drawing/2014/main" id="{58F55DC5-047B-61B6-5556-CA394D63F3D5}"/>
              </a:ext>
            </a:extLst>
          </p:cNvPr>
          <p:cNvSpPr/>
          <p:nvPr/>
        </p:nvSpPr>
        <p:spPr>
          <a:xfrm>
            <a:off x="228600" y="142059"/>
            <a:ext cx="3348009" cy="447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whole genome alignment against the NECAT assembly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9B186BFC-7E01-4D7D-0DDA-02F683FF6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75635"/>
            <a:ext cx="4716425" cy="4992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296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423B0D9-2C32-F1B2-518A-DB487679B746}"/>
              </a:ext>
            </a:extLst>
          </p:cNvPr>
          <p:cNvSpPr/>
          <p:nvPr/>
        </p:nvSpPr>
        <p:spPr>
          <a:xfrm>
            <a:off x="2667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SPAdes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assembly Illumina only: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4D7CA1-C99B-CF34-911B-32EEA4D7E231}"/>
              </a:ext>
            </a:extLst>
          </p:cNvPr>
          <p:cNvSpPr txBox="1"/>
          <p:nvPr/>
        </p:nvSpPr>
        <p:spPr>
          <a:xfrm>
            <a:off x="163722" y="375557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Consolas" panose="020B0609020204030204" pitchFamily="49" charset="0"/>
              </a:rPr>
              <a:t>N50	34,470</a:t>
            </a:r>
          </a:p>
          <a:p>
            <a:endParaRPr lang="en-US" sz="1050" dirty="0">
              <a:latin typeface="Consolas" panose="020B0609020204030204" pitchFamily="49" charset="0"/>
            </a:endParaRPr>
          </a:p>
          <a:p>
            <a:r>
              <a:rPr lang="en-US" sz="1050" dirty="0">
                <a:latin typeface="Consolas" panose="020B0609020204030204" pitchFamily="49" charset="0"/>
              </a:rPr>
              <a:t>NODE_1_length_125259_cov_264.502819     125259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NODE_2_length_124980_cov_278.791355     124980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NODE_3_length_121603_cov_269.775266     121603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NODE_4_length_112055_cov_339.881679     112055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NODE_5_length_110676_cov_244.957739     110676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NODE_6_length_107579_cov_260.590715     107579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NODE_7_length_102685_cov_251.435847     102685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NODE_8_length_96069_cov_264.200669      96069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NODE_9_length_95322_cov_265.567815      95322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NODE_10_length_94610_cov_259.480429     94610</a:t>
            </a:r>
          </a:p>
        </p:txBody>
      </p:sp>
    </p:spTree>
    <p:extLst>
      <p:ext uri="{BB962C8B-B14F-4D97-AF65-F5344CB8AC3E}">
        <p14:creationId xmlns:p14="http://schemas.microsoft.com/office/powerpoint/2010/main" val="3086645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371FBC67-48ED-FA6A-76DA-02C5927170BA}"/>
              </a:ext>
            </a:extLst>
          </p:cNvPr>
          <p:cNvSpPr/>
          <p:nvPr/>
        </p:nvSpPr>
        <p:spPr>
          <a:xfrm>
            <a:off x="304800" y="571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SPAdes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assembly Illumina + ONT + NECAT as trusted contigs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C87FE6-19EE-4984-84E1-333A4D909254}"/>
              </a:ext>
            </a:extLst>
          </p:cNvPr>
          <p:cNvSpPr txBox="1"/>
          <p:nvPr/>
        </p:nvSpPr>
        <p:spPr>
          <a:xfrm>
            <a:off x="272143" y="438150"/>
            <a:ext cx="4572000" cy="39549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Consolas" panose="020B0609020204030204" pitchFamily="49" charset="0"/>
              </a:rPr>
              <a:t>N50	361,639 bp</a:t>
            </a:r>
          </a:p>
          <a:p>
            <a:endParaRPr lang="en-US" sz="1050" dirty="0">
              <a:latin typeface="Consolas" panose="020B0609020204030204" pitchFamily="49" charset="0"/>
            </a:endParaRPr>
          </a:p>
          <a:p>
            <a:r>
              <a:rPr lang="en-US" sz="1000" dirty="0">
                <a:latin typeface="Consolas" panose="020B0609020204030204" pitchFamily="49" charset="0"/>
              </a:rPr>
              <a:t>NODE_1_length_635429_cov_535.230310	635429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NODE_2_length_591528_cov_339.146962	591528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NODE_3_length_578907_cov_567.743736	578907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NODE_4_length_577267_cov_388.173784	577267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NODE_5_length_519707_cov_493.958617	519707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NODE_6_length_518279_cov_313.443229	518279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NODE_7_length_491309_cov_276.163712	491309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NODE_8_length_471186_cov_277.625418	471186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NODE_9_length_427514_cov_309.102679	427514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NODE_10_length_412351_cov_326.292513	412351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NODE_11_length_397030_cov_285.063425	397030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NODE_12_length_375451_cov_279.093658	375451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NODE_13_length_369321_cov_267.150369	369321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NODE_14_length_361639_cov_274.243166	361639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NODE_15_length_345757_cov_310.453605	345757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NODE_16_length_330076_cov_292.666961	330076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NODE_17_length_261094_cov_285.504495	261094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NODE_18_length_260115_cov_256.453688	260115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NODE_19_length_251113_cov_310.335341	251113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NODE_20_length_244809_cov_310.965181	244809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NODE_21_length_238063_cov_3534.724950	238063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NODE_22_length_236756_cov_308.451781	236756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NODE_23_length_219415_cov_550.835467	219415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C64749-0115-9ECD-E262-E415E2A3E110}"/>
              </a:ext>
            </a:extLst>
          </p:cNvPr>
          <p:cNvSpPr txBox="1"/>
          <p:nvPr/>
        </p:nvSpPr>
        <p:spPr>
          <a:xfrm>
            <a:off x="3505200" y="590550"/>
            <a:ext cx="45720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000" dirty="0">
              <a:latin typeface="Consolas" panose="020B0609020204030204" pitchFamily="49" charset="0"/>
            </a:endParaRPr>
          </a:p>
          <a:p>
            <a:r>
              <a:rPr lang="en-US" sz="1000" dirty="0">
                <a:latin typeface="Consolas" panose="020B0609020204030204" pitchFamily="49" charset="0"/>
              </a:rPr>
              <a:t>NODE_24_length_196329_cov_437.542537	196329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NODE_25_length_184719_cov_286.156338	184719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NODE_26_length_176762_cov_495.501933	176762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NODE_27_length_167174_cov_685.479766	167174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NODE_28_length_164348_cov_444.778779	164348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NODE_29_length_135708_cov_1625.830199	135708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NODE_30_length_133388_cov_336.071850	133388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NODE_31_length_133295_cov_332.682625	133295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NODE_32_length_133288_cov_475.670307	133288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NODE_33_length_128538_cov_472.769152	128538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NODE_34_length_115653_cov_1009.856736	115653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NODE_35_length_114725_cov_323.455080	114725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NODE_36_length_103550_cov_274.350674	103550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NODE_37_length_102633_cov_373.677757	102633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AD062B-F441-CBA6-FA53-38D88E62D138}"/>
              </a:ext>
            </a:extLst>
          </p:cNvPr>
          <p:cNvSpPr txBox="1"/>
          <p:nvPr/>
        </p:nvSpPr>
        <p:spPr>
          <a:xfrm>
            <a:off x="4632319" y="3741807"/>
            <a:ext cx="3749681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seems to actually break the contiguity…</a:t>
            </a:r>
          </a:p>
        </p:txBody>
      </p:sp>
    </p:spTree>
    <p:extLst>
      <p:ext uri="{BB962C8B-B14F-4D97-AF65-F5344CB8AC3E}">
        <p14:creationId xmlns:p14="http://schemas.microsoft.com/office/powerpoint/2010/main" val="3366988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371FBC67-48ED-FA6A-76DA-02C5927170BA}"/>
              </a:ext>
            </a:extLst>
          </p:cNvPr>
          <p:cNvSpPr/>
          <p:nvPr/>
        </p:nvSpPr>
        <p:spPr>
          <a:xfrm>
            <a:off x="304800" y="57150"/>
            <a:ext cx="36576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SPAdes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assembly Illumina + ONT + NECAT as trusted contigs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864F974-3A63-DB29-D288-8197340E5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671" y="50674"/>
            <a:ext cx="4673329" cy="5042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69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9">
            <a:extLst>
              <a:ext uri="{FF2B5EF4-FFF2-40B4-BE49-F238E27FC236}">
                <a16:creationId xmlns:a16="http://schemas.microsoft.com/office/drawing/2014/main" id="{B664781A-775D-4298-D582-FC31C8C4715B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MinION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read length distribution</a:t>
            </a:r>
          </a:p>
        </p:txBody>
      </p:sp>
      <p:pic>
        <p:nvPicPr>
          <p:cNvPr id="8" name="Picture 7" descr="Chart, histogram&#10;&#10;Description automatically generated">
            <a:extLst>
              <a:ext uri="{FF2B5EF4-FFF2-40B4-BE49-F238E27FC236}">
                <a16:creationId xmlns:a16="http://schemas.microsoft.com/office/drawing/2014/main" id="{C8F9152D-9BA5-70DB-EB39-1B4671FD95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239" y="361950"/>
            <a:ext cx="5783523" cy="46296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EF4C1A3-B3C7-C2E9-AC7A-CC5940883B5D}"/>
              </a:ext>
            </a:extLst>
          </p:cNvPr>
          <p:cNvSpPr txBox="1"/>
          <p:nvPr/>
        </p:nvSpPr>
        <p:spPr>
          <a:xfrm>
            <a:off x="228600" y="666750"/>
            <a:ext cx="81945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~7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Gbp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2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Rounded Rectangle 9">
            <a:extLst>
              <a:ext uri="{FF2B5EF4-FFF2-40B4-BE49-F238E27FC236}">
                <a16:creationId xmlns:a16="http://schemas.microsoft.com/office/drawing/2014/main" id="{B664781A-775D-4298-D582-FC31C8C4715B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Flongle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read length distribution</a:t>
            </a:r>
          </a:p>
        </p:txBody>
      </p:sp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6CDDB623-7C4E-89F2-20F3-57204AE31B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124" y="456737"/>
            <a:ext cx="5657750" cy="46296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55BD44-5474-7417-F6C7-3E52EDB5BC41}"/>
              </a:ext>
            </a:extLst>
          </p:cNvPr>
          <p:cNvSpPr txBox="1"/>
          <p:nvPr/>
        </p:nvSpPr>
        <p:spPr>
          <a:xfrm>
            <a:off x="228600" y="666750"/>
            <a:ext cx="978153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~60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Mbp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592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Rounded Rectangle 9">
            <a:extLst>
              <a:ext uri="{FF2B5EF4-FFF2-40B4-BE49-F238E27FC236}">
                <a16:creationId xmlns:a16="http://schemas.microsoft.com/office/drawing/2014/main" id="{B664781A-775D-4298-D582-FC31C8C4715B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Short read data: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372AD67-2D73-931C-32C4-6EDE56EE1C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950235"/>
              </p:ext>
            </p:extLst>
          </p:nvPr>
        </p:nvGraphicFramePr>
        <p:xfrm>
          <a:off x="298269" y="514350"/>
          <a:ext cx="4584700" cy="323850"/>
        </p:xfrm>
        <a:graphic>
          <a:graphicData uri="http://schemas.openxmlformats.org/drawingml/2006/table">
            <a:tbl>
              <a:tblPr/>
              <a:tblGrid>
                <a:gridCol w="520340">
                  <a:extLst>
                    <a:ext uri="{9D8B030D-6E8A-4147-A177-3AD203B41FA5}">
                      <a16:colId xmlns:a16="http://schemas.microsoft.com/office/drawing/2014/main" val="205623261"/>
                    </a:ext>
                  </a:extLst>
                </a:gridCol>
                <a:gridCol w="4064360">
                  <a:extLst>
                    <a:ext uri="{9D8B030D-6E8A-4147-A177-3AD203B41FA5}">
                      <a16:colId xmlns:a16="http://schemas.microsoft.com/office/drawing/2014/main" val="19455868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L2789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yeast_YAC_Matt_1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98428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L2790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yeast_YAC_Matt_1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4114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D70000C-9854-FB00-3C1F-8B1D7070D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597817"/>
              </p:ext>
            </p:extLst>
          </p:nvPr>
        </p:nvGraphicFramePr>
        <p:xfrm>
          <a:off x="4882969" y="514350"/>
          <a:ext cx="3759201" cy="323850"/>
        </p:xfrm>
        <a:graphic>
          <a:graphicData uri="http://schemas.openxmlformats.org/drawingml/2006/table">
            <a:tbl>
              <a:tblPr/>
              <a:tblGrid>
                <a:gridCol w="2449032">
                  <a:extLst>
                    <a:ext uri="{9D8B030D-6E8A-4147-A177-3AD203B41FA5}">
                      <a16:colId xmlns:a16="http://schemas.microsoft.com/office/drawing/2014/main" val="2165212258"/>
                    </a:ext>
                  </a:extLst>
                </a:gridCol>
                <a:gridCol w="482193">
                  <a:extLst>
                    <a:ext uri="{9D8B030D-6E8A-4147-A177-3AD203B41FA5}">
                      <a16:colId xmlns:a16="http://schemas.microsoft.com/office/drawing/2014/main" val="3370008543"/>
                    </a:ext>
                  </a:extLst>
                </a:gridCol>
                <a:gridCol w="827976">
                  <a:extLst>
                    <a:ext uri="{9D8B030D-6E8A-4147-A177-3AD203B41FA5}">
                      <a16:colId xmlns:a16="http://schemas.microsoft.com/office/drawing/2014/main" val="197547139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230522_NB551514_0056_AHNC33BGXN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2x38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3,736,315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72109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230522_NB551514_0056_AHNC33BGXN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2x38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3,194,013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600137"/>
                  </a:ext>
                </a:extLst>
              </a:tr>
            </a:tbl>
          </a:graphicData>
        </a:graphic>
      </p:graphicFrame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371FBC67-48ED-FA6A-76DA-02C5927170BA}"/>
              </a:ext>
            </a:extLst>
          </p:cNvPr>
          <p:cNvSpPr/>
          <p:nvPr/>
        </p:nvSpPr>
        <p:spPr>
          <a:xfrm>
            <a:off x="304800" y="1276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SPAdes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assembly Illumina + ONT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C87FE6-19EE-4984-84E1-333A4D909254}"/>
              </a:ext>
            </a:extLst>
          </p:cNvPr>
          <p:cNvSpPr txBox="1"/>
          <p:nvPr/>
        </p:nvSpPr>
        <p:spPr>
          <a:xfrm>
            <a:off x="272143" y="1630561"/>
            <a:ext cx="4572000" cy="2192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Consolas" panose="020B0609020204030204" pitchFamily="49" charset="0"/>
              </a:rPr>
              <a:t>N50	11,250 bp</a:t>
            </a:r>
          </a:p>
          <a:p>
            <a:endParaRPr lang="en-US" sz="1050" dirty="0">
              <a:latin typeface="Consolas" panose="020B0609020204030204" pitchFamily="49" charset="0"/>
            </a:endParaRPr>
          </a:p>
          <a:p>
            <a:r>
              <a:rPr lang="en-US" sz="1050" dirty="0">
                <a:latin typeface="Consolas" panose="020B0609020204030204" pitchFamily="49" charset="0"/>
              </a:rPr>
              <a:t>NODE_1_length_58913_cov_3.402649	58913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NODE_2_length_55548_cov_3.600666	55548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NODE_3_length_43828_cov_3.742916	43828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NODE_4_length_42124_cov_3.727020	42124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NODE_5_length_41786_cov_3.544105	41786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NODE_6_length_39554_cov_2.970320	39554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NODE_7_length_39293_cov_2.902369	39293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NODE_8_length_38432_cov_3.002448	38432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NODE_9_length_38014_cov_3.463258	38014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NODE_10_length_36870_cov_2.472840	36870</a:t>
            </a:r>
          </a:p>
          <a:p>
            <a:endParaRPr lang="en-US" sz="1050" dirty="0"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F57B5E-DAF2-36BC-276A-BD956A9C8988}"/>
              </a:ext>
            </a:extLst>
          </p:cNvPr>
          <p:cNvSpPr txBox="1"/>
          <p:nvPr/>
        </p:nvSpPr>
        <p:spPr>
          <a:xfrm>
            <a:off x="4267200" y="1809750"/>
            <a:ext cx="4036105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weird – there is so much nanopore data…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423B0D9-2C32-F1B2-518A-DB487679B746}"/>
              </a:ext>
            </a:extLst>
          </p:cNvPr>
          <p:cNvSpPr/>
          <p:nvPr/>
        </p:nvSpPr>
        <p:spPr>
          <a:xfrm>
            <a:off x="304800" y="37909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SPAdes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assembly Illumina only: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4D7CA1-C99B-CF34-911B-32EEA4D7E231}"/>
              </a:ext>
            </a:extLst>
          </p:cNvPr>
          <p:cNvSpPr txBox="1"/>
          <p:nvPr/>
        </p:nvSpPr>
        <p:spPr>
          <a:xfrm>
            <a:off x="762000" y="4109904"/>
            <a:ext cx="4572000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Consolas" panose="020B0609020204030204" pitchFamily="49" charset="0"/>
              </a:rPr>
              <a:t>N50	3,068 bp</a:t>
            </a:r>
          </a:p>
          <a:p>
            <a:endParaRPr lang="en-US" sz="1050" dirty="0">
              <a:latin typeface="Consolas" panose="020B0609020204030204" pitchFamily="49" charset="0"/>
            </a:endParaRPr>
          </a:p>
          <a:p>
            <a:r>
              <a:rPr lang="en-US" sz="1050" dirty="0">
                <a:latin typeface="Consolas" panose="020B0609020204030204" pitchFamily="49" charset="0"/>
              </a:rPr>
              <a:t>NODE_1_length_21614_cov_6.438580	21614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NODE_2_length_16447_cov_5.123797	16447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NODE_3_length_14171_cov_4.914274	14171</a:t>
            </a:r>
          </a:p>
        </p:txBody>
      </p:sp>
    </p:spTree>
    <p:extLst>
      <p:ext uri="{BB962C8B-B14F-4D97-AF65-F5344CB8AC3E}">
        <p14:creationId xmlns:p14="http://schemas.microsoft.com/office/powerpoint/2010/main" val="3739526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Rounded Rectangle 9">
            <a:extLst>
              <a:ext uri="{FF2B5EF4-FFF2-40B4-BE49-F238E27FC236}">
                <a16:creationId xmlns:a16="http://schemas.microsoft.com/office/drawing/2014/main" id="{63387F1D-8AEA-2C26-F024-70B186FE46F1}"/>
              </a:ext>
            </a:extLst>
          </p:cNvPr>
          <p:cNvSpPr/>
          <p:nvPr/>
        </p:nvSpPr>
        <p:spPr>
          <a:xfrm>
            <a:off x="304800" y="126819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Shasta 0.10.1 assembly, ONT only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66F5C0-15B1-6C3D-D0F4-EF893E0A2C6B}"/>
              </a:ext>
            </a:extLst>
          </p:cNvPr>
          <p:cNvSpPr txBox="1"/>
          <p:nvPr/>
        </p:nvSpPr>
        <p:spPr>
          <a:xfrm>
            <a:off x="304800" y="514350"/>
            <a:ext cx="457200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Consolas" panose="020B0609020204030204" pitchFamily="49" charset="0"/>
              </a:rPr>
              <a:t>N50	4,167 bp</a:t>
            </a:r>
          </a:p>
          <a:p>
            <a:endParaRPr lang="en-US" sz="1050" dirty="0">
              <a:latin typeface="Consolas" panose="020B0609020204030204" pitchFamily="49" charset="0"/>
            </a:endParaRPr>
          </a:p>
        </p:txBody>
      </p:sp>
      <p:sp>
        <p:nvSpPr>
          <p:cNvPr id="5" name="Rounded Rectangle 9">
            <a:extLst>
              <a:ext uri="{FF2B5EF4-FFF2-40B4-BE49-F238E27FC236}">
                <a16:creationId xmlns:a16="http://schemas.microsoft.com/office/drawing/2014/main" id="{BA6E5F67-ACF9-014D-F2AA-04F01E22C55F}"/>
              </a:ext>
            </a:extLst>
          </p:cNvPr>
          <p:cNvSpPr/>
          <p:nvPr/>
        </p:nvSpPr>
        <p:spPr>
          <a:xfrm>
            <a:off x="304800" y="974479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wtdbg-2.5 assembly, ONT only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44F7B0-3321-9040-27F1-25FF9499D989}"/>
              </a:ext>
            </a:extLst>
          </p:cNvPr>
          <p:cNvSpPr txBox="1"/>
          <p:nvPr/>
        </p:nvSpPr>
        <p:spPr>
          <a:xfrm>
            <a:off x="330926" y="1400654"/>
            <a:ext cx="457200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Consolas" panose="020B0609020204030204" pitchFamily="49" charset="0"/>
              </a:rPr>
              <a:t>N50	31,354 bp</a:t>
            </a:r>
          </a:p>
          <a:p>
            <a:endParaRPr lang="en-US" sz="1050" dirty="0">
              <a:latin typeface="Consolas" panose="020B0609020204030204" pitchFamily="49" charset="0"/>
            </a:endParaRPr>
          </a:p>
        </p:txBody>
      </p:sp>
      <p:sp>
        <p:nvSpPr>
          <p:cNvPr id="7" name="Rounded Rectangle 9">
            <a:extLst>
              <a:ext uri="{FF2B5EF4-FFF2-40B4-BE49-F238E27FC236}">
                <a16:creationId xmlns:a16="http://schemas.microsoft.com/office/drawing/2014/main" id="{58F55DC5-047B-61B6-5556-CA394D63F3D5}"/>
              </a:ext>
            </a:extLst>
          </p:cNvPr>
          <p:cNvSpPr/>
          <p:nvPr/>
        </p:nvSpPr>
        <p:spPr>
          <a:xfrm>
            <a:off x="304800" y="1777171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NECAT assembly, ONT only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00D109-6A6C-9150-6F52-C8AE7BAD375C}"/>
              </a:ext>
            </a:extLst>
          </p:cNvPr>
          <p:cNvSpPr txBox="1"/>
          <p:nvPr/>
        </p:nvSpPr>
        <p:spPr>
          <a:xfrm>
            <a:off x="533400" y="2060129"/>
            <a:ext cx="4572000" cy="3054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Consolas" panose="020B0609020204030204" pitchFamily="49" charset="0"/>
              </a:rPr>
              <a:t>N50	954,962 bp</a:t>
            </a:r>
          </a:p>
          <a:p>
            <a:endParaRPr lang="en-US" sz="1050" dirty="0">
              <a:latin typeface="Consolas" panose="020B0609020204030204" pitchFamily="49" charset="0"/>
            </a:endParaRPr>
          </a:p>
          <a:p>
            <a:r>
              <a:rPr lang="en-US" sz="700" dirty="0">
                <a:latin typeface="Consolas" panose="020B0609020204030204" pitchFamily="49" charset="0"/>
              </a:rPr>
              <a:t>bctg00000019    30247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bctg00000020    25288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bctg00000021    13832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bctg00000022    968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bctg00000018    111478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bctg00000016    271877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bctg00000017    217462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bctg00000015    277415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bctg00000012    401330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bctg00000014    331861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bctg00000013    399974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bctg00000011    429026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bctg00000009    524798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bctg00000010    477224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bctg00000008    579349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bctg00000007    679205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bctg00000006    779327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bctg00000004    954962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bctg00000005    939887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bctg00000002    1085228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bctg00000003    1053385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bctg00000001    1529316</a:t>
            </a:r>
          </a:p>
          <a:p>
            <a:r>
              <a:rPr lang="en-US" sz="700" dirty="0">
                <a:latin typeface="Consolas" panose="020B0609020204030204" pitchFamily="49" charset="0"/>
              </a:rPr>
              <a:t>bctg00000000    1873469</a:t>
            </a:r>
          </a:p>
          <a:p>
            <a:endParaRPr lang="en-US" sz="105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7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Rounded Rectangle 9">
            <a:extLst>
              <a:ext uri="{FF2B5EF4-FFF2-40B4-BE49-F238E27FC236}">
                <a16:creationId xmlns:a16="http://schemas.microsoft.com/office/drawing/2014/main" id="{58F55DC5-047B-61B6-5556-CA394D63F3D5}"/>
              </a:ext>
            </a:extLst>
          </p:cNvPr>
          <p:cNvSpPr/>
          <p:nvPr/>
        </p:nvSpPr>
        <p:spPr>
          <a:xfrm>
            <a:off x="385791" y="142875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NECAT assembly, ONT only; BLAST results: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E1B667-0F97-0D76-7803-1494B60C46E3}"/>
              </a:ext>
            </a:extLst>
          </p:cNvPr>
          <p:cNvSpPr txBox="1"/>
          <p:nvPr/>
        </p:nvSpPr>
        <p:spPr>
          <a:xfrm>
            <a:off x="603504" y="514350"/>
            <a:ext cx="701649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bctg00000019	30247	mitochondrion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bctg00000020	25288	Expression vector pSB229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bctg00000021	13832	mitochondrion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bctg00000022	968	</a:t>
            </a:r>
            <a:r>
              <a:rPr lang="en-US" sz="1400" dirty="0" err="1">
                <a:latin typeface="Consolas" panose="020B0609020204030204" pitchFamily="49" charset="0"/>
              </a:rPr>
              <a:t>chrIV</a:t>
            </a:r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bctg00000018	111478	mitochondrion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BF994D-4E15-81FF-463C-BC01DBB22431}"/>
              </a:ext>
            </a:extLst>
          </p:cNvPr>
          <p:cNvSpPr txBox="1"/>
          <p:nvPr/>
        </p:nvSpPr>
        <p:spPr>
          <a:xfrm>
            <a:off x="457200" y="2217807"/>
            <a:ext cx="4519314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rest is too large to run with the online BLAST tool</a:t>
            </a:r>
          </a:p>
        </p:txBody>
      </p:sp>
    </p:spTree>
    <p:extLst>
      <p:ext uri="{BB962C8B-B14F-4D97-AF65-F5344CB8AC3E}">
        <p14:creationId xmlns:p14="http://schemas.microsoft.com/office/powerpoint/2010/main" val="2116524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Rounded Rectangle 9">
            <a:extLst>
              <a:ext uri="{FF2B5EF4-FFF2-40B4-BE49-F238E27FC236}">
                <a16:creationId xmlns:a16="http://schemas.microsoft.com/office/drawing/2014/main" id="{58F55DC5-047B-61B6-5556-CA394D63F3D5}"/>
              </a:ext>
            </a:extLst>
          </p:cNvPr>
          <p:cNvSpPr/>
          <p:nvPr/>
        </p:nvSpPr>
        <p:spPr>
          <a:xfrm>
            <a:off x="228600" y="142059"/>
            <a:ext cx="3348009" cy="447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NECAT assembly, ONT only; whole genome alignment against sacCer3</a:t>
            </a:r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FF2B2AE9-2293-B447-96C5-A1A6D6CC13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481" y="288915"/>
            <a:ext cx="4492319" cy="47974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7C53666-EA15-C6B9-36E1-8D34319FD7AF}"/>
              </a:ext>
            </a:extLst>
          </p:cNvPr>
          <p:cNvSpPr txBox="1"/>
          <p:nvPr/>
        </p:nvSpPr>
        <p:spPr>
          <a:xfrm>
            <a:off x="4114800" y="64226"/>
            <a:ext cx="45448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I     II    III      IV        IXM V VI     VII   VIII    X     XI      XII      XIII    XIV     XV     XVI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9AC84B-30C5-B4EB-B136-0FF877819537}"/>
              </a:ext>
            </a:extLst>
          </p:cNvPr>
          <p:cNvSpPr txBox="1"/>
          <p:nvPr/>
        </p:nvSpPr>
        <p:spPr>
          <a:xfrm rot="5400000">
            <a:off x="1661477" y="2785427"/>
            <a:ext cx="47974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atin typeface="Calibri" panose="020F0502020204030204" pitchFamily="34" charset="0"/>
                <a:cs typeface="Calibri" panose="020F0502020204030204" pitchFamily="34" charset="0"/>
              </a:rPr>
              <a:t>0                    1             2          3           4          5        6      7      8     9  10 11 </a:t>
            </a:r>
            <a:r>
              <a:rPr lang="en-US" sz="600" b="1" dirty="0">
                <a:latin typeface="Calibri" panose="020F0502020204030204" pitchFamily="34" charset="0"/>
                <a:cs typeface="Calibri" panose="020F0502020204030204" pitchFamily="34" charset="0"/>
              </a:rPr>
              <a:t>12    13    14  15  16  17</a:t>
            </a:r>
            <a:endParaRPr lang="en-US" sz="10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253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129450"/>
            <a:ext cx="8991600" cy="1102519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WITH UPDATED NOVASEQ DATA</a:t>
            </a:r>
            <a:endParaRPr lang="en-US" sz="4400" b="1" dirty="0">
              <a:solidFill>
                <a:schemeClr val="tx1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211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Rounded Rectangle 9">
            <a:extLst>
              <a:ext uri="{FF2B5EF4-FFF2-40B4-BE49-F238E27FC236}">
                <a16:creationId xmlns:a16="http://schemas.microsoft.com/office/drawing/2014/main" id="{B664781A-775D-4298-D582-FC31C8C4715B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Short read data: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372AD67-2D73-931C-32C4-6EDE56EE1C88}"/>
              </a:ext>
            </a:extLst>
          </p:cNvPr>
          <p:cNvGraphicFramePr>
            <a:graphicFrameLocks noGrp="1"/>
          </p:cNvGraphicFramePr>
          <p:nvPr/>
        </p:nvGraphicFramePr>
        <p:xfrm>
          <a:off x="298269" y="514350"/>
          <a:ext cx="4584700" cy="323850"/>
        </p:xfrm>
        <a:graphic>
          <a:graphicData uri="http://schemas.openxmlformats.org/drawingml/2006/table">
            <a:tbl>
              <a:tblPr/>
              <a:tblGrid>
                <a:gridCol w="520340">
                  <a:extLst>
                    <a:ext uri="{9D8B030D-6E8A-4147-A177-3AD203B41FA5}">
                      <a16:colId xmlns:a16="http://schemas.microsoft.com/office/drawing/2014/main" val="205623261"/>
                    </a:ext>
                  </a:extLst>
                </a:gridCol>
                <a:gridCol w="4064360">
                  <a:extLst>
                    <a:ext uri="{9D8B030D-6E8A-4147-A177-3AD203B41FA5}">
                      <a16:colId xmlns:a16="http://schemas.microsoft.com/office/drawing/2014/main" val="1945586814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L2789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yeast_YAC_Matt_1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98428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L2790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yeast_YAC_Matt_1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4114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D70000C-9854-FB00-3C1F-8B1D7070D53B}"/>
              </a:ext>
            </a:extLst>
          </p:cNvPr>
          <p:cNvGraphicFramePr>
            <a:graphicFrameLocks noGrp="1"/>
          </p:cNvGraphicFramePr>
          <p:nvPr/>
        </p:nvGraphicFramePr>
        <p:xfrm>
          <a:off x="4882969" y="514350"/>
          <a:ext cx="3759201" cy="323850"/>
        </p:xfrm>
        <a:graphic>
          <a:graphicData uri="http://schemas.openxmlformats.org/drawingml/2006/table">
            <a:tbl>
              <a:tblPr/>
              <a:tblGrid>
                <a:gridCol w="2449032">
                  <a:extLst>
                    <a:ext uri="{9D8B030D-6E8A-4147-A177-3AD203B41FA5}">
                      <a16:colId xmlns:a16="http://schemas.microsoft.com/office/drawing/2014/main" val="2165212258"/>
                    </a:ext>
                  </a:extLst>
                </a:gridCol>
                <a:gridCol w="482193">
                  <a:extLst>
                    <a:ext uri="{9D8B030D-6E8A-4147-A177-3AD203B41FA5}">
                      <a16:colId xmlns:a16="http://schemas.microsoft.com/office/drawing/2014/main" val="3370008543"/>
                    </a:ext>
                  </a:extLst>
                </a:gridCol>
                <a:gridCol w="827976">
                  <a:extLst>
                    <a:ext uri="{9D8B030D-6E8A-4147-A177-3AD203B41FA5}">
                      <a16:colId xmlns:a16="http://schemas.microsoft.com/office/drawing/2014/main" val="1975471391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230522_NB551514_0056_AHNC33BGXN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2x38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3,736,315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72109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230522_NB551514_0056_AHNC33BGXN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2x38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3,194,013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600137"/>
                  </a:ext>
                </a:extLst>
              </a:tr>
            </a:tbl>
          </a:graphicData>
        </a:graphic>
      </p:graphicFrame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371FBC67-48ED-FA6A-76DA-02C5927170BA}"/>
              </a:ext>
            </a:extLst>
          </p:cNvPr>
          <p:cNvSpPr/>
          <p:nvPr/>
        </p:nvSpPr>
        <p:spPr>
          <a:xfrm>
            <a:off x="304800" y="1276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SPAdes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assembly Illumina + ONT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C87FE6-19EE-4984-84E1-333A4D909254}"/>
              </a:ext>
            </a:extLst>
          </p:cNvPr>
          <p:cNvSpPr txBox="1"/>
          <p:nvPr/>
        </p:nvSpPr>
        <p:spPr>
          <a:xfrm>
            <a:off x="272143" y="1630561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latin typeface="Consolas" panose="020B0609020204030204" pitchFamily="49" charset="0"/>
              </a:rPr>
              <a:t>N50	141,094 bp</a:t>
            </a:r>
          </a:p>
          <a:p>
            <a:endParaRPr lang="en-US" sz="1050" dirty="0">
              <a:latin typeface="Consolas" panose="020B0609020204030204" pitchFamily="49" charset="0"/>
            </a:endParaRPr>
          </a:p>
          <a:p>
            <a:r>
              <a:rPr lang="en-US" sz="1050" dirty="0">
                <a:latin typeface="Consolas" panose="020B0609020204030204" pitchFamily="49" charset="0"/>
              </a:rPr>
              <a:t>NODE_1_length_485139_cov_304.603745	485139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NODE_2_length_416600_cov_271.966767	416600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NODE_3_length_369332_cov_266.547291	369332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NODE_4_length_323787_cov_274.668778	323787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NODE_5_length_260118_cov_255.803113	260118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NODE_6_length_255486_cov_267.614961	255486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NODE_7_length_250130_cov_272.256015	250130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NODE_8_length_248254_cov_322.828513	248254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NODE_9_length_239762_cov_268.664903	239762</a:t>
            </a:r>
          </a:p>
          <a:p>
            <a:r>
              <a:rPr lang="en-US" sz="1050" dirty="0">
                <a:latin typeface="Consolas" panose="020B0609020204030204" pitchFamily="49" charset="0"/>
              </a:rPr>
              <a:t>NODE_10_length_235827_cov_706.113321	235827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9901B0-EB3E-15E6-BCA1-EA03758B9F9B}"/>
              </a:ext>
            </a:extLst>
          </p:cNvPr>
          <p:cNvSpPr txBox="1"/>
          <p:nvPr/>
        </p:nvSpPr>
        <p:spPr>
          <a:xfrm>
            <a:off x="4800600" y="833006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0" i="0" u="none" strike="noStrike" dirty="0">
                <a:effectLst/>
                <a:latin typeface="Ariel"/>
              </a:rPr>
              <a:t>CKDL230018741-1A_225KKJLT3_L2</a:t>
            </a:r>
            <a:r>
              <a:rPr lang="en-US" sz="1100" dirty="0">
                <a:latin typeface="Ariel"/>
              </a:rPr>
              <a:t>                </a:t>
            </a:r>
            <a:r>
              <a:rPr lang="en-US" sz="1100" b="0" i="0" u="none" strike="noStrike" dirty="0">
                <a:effectLst/>
                <a:latin typeface="Ariel"/>
              </a:rPr>
              <a:t>2x150</a:t>
            </a:r>
            <a:r>
              <a:rPr lang="en-US" sz="1100" dirty="0">
                <a:latin typeface="Ariel"/>
              </a:rPr>
              <a:t>      </a:t>
            </a:r>
            <a:r>
              <a:rPr lang="en-US" sz="1100" b="0" i="0" u="none" strike="noStrike" dirty="0">
                <a:effectLst/>
                <a:latin typeface="Ariel"/>
              </a:rPr>
              <a:t>80,916,164</a:t>
            </a:r>
            <a:r>
              <a:rPr lang="en-US" sz="1100" dirty="0">
                <a:latin typeface="Ariel"/>
              </a:rPr>
              <a:t> </a:t>
            </a:r>
          </a:p>
        </p:txBody>
      </p:sp>
      <p:pic>
        <p:nvPicPr>
          <p:cNvPr id="14" name="Picture 13" descr="Chart&#10;&#10;Description automatically generated">
            <a:extLst>
              <a:ext uri="{FF2B5EF4-FFF2-40B4-BE49-F238E27FC236}">
                <a16:creationId xmlns:a16="http://schemas.microsoft.com/office/drawing/2014/main" id="{C00D1C71-3FB6-EDC7-D066-A9F71E4B3F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181" y="1592393"/>
            <a:ext cx="4937958" cy="3323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001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84417</TotalTime>
  <Words>1264</Words>
  <Application>Microsoft Office PowerPoint</Application>
  <PresentationFormat>On-screen Show (16:9)</PresentationFormat>
  <Paragraphs>172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Ariel</vt:lpstr>
      <vt:lpstr>Calibri</vt:lpstr>
      <vt:lpstr>Compacta Blk BT</vt:lpstr>
      <vt:lpstr>Consolas</vt:lpstr>
      <vt:lpstr>Franklin Gothic Book</vt:lpstr>
      <vt:lpstr>Perpetua</vt:lpstr>
      <vt:lpstr>Wingdings 2</vt:lpstr>
      <vt:lpstr>Equity</vt:lpstr>
      <vt:lpstr>PREVIOUS ASSEMBLIES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WITH UPDATED NOVASEQ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2542</cp:revision>
  <dcterms:created xsi:type="dcterms:W3CDTF">2009-02-17T08:29:48Z</dcterms:created>
  <dcterms:modified xsi:type="dcterms:W3CDTF">2023-07-12T15:52:48Z</dcterms:modified>
</cp:coreProperties>
</file>