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0"/>
  </p:notesMasterIdLst>
  <p:sldIdLst>
    <p:sldId id="1044" r:id="rId2"/>
    <p:sldId id="1045" r:id="rId3"/>
    <p:sldId id="1076" r:id="rId4"/>
    <p:sldId id="1077" r:id="rId5"/>
    <p:sldId id="1080" r:id="rId6"/>
    <p:sldId id="1081" r:id="rId7"/>
    <p:sldId id="1082" r:id="rId8"/>
    <p:sldId id="1083" r:id="rId9"/>
    <p:sldId id="1078" r:id="rId10"/>
    <p:sldId id="1079" r:id="rId11"/>
    <p:sldId id="1089" r:id="rId12"/>
    <p:sldId id="1056" r:id="rId13"/>
    <p:sldId id="1057" r:id="rId14"/>
    <p:sldId id="1084" r:id="rId15"/>
    <p:sldId id="1085" r:id="rId16"/>
    <p:sldId id="1086" r:id="rId17"/>
    <p:sldId id="1087" r:id="rId18"/>
    <p:sldId id="1088" r:id="rId19"/>
    <p:sldId id="1058" r:id="rId20"/>
    <p:sldId id="1059" r:id="rId21"/>
    <p:sldId id="1046" r:id="rId22"/>
    <p:sldId id="1047" r:id="rId23"/>
    <p:sldId id="1048" r:id="rId24"/>
    <p:sldId id="1049" r:id="rId25"/>
    <p:sldId id="1060" r:id="rId26"/>
    <p:sldId id="1061" r:id="rId27"/>
    <p:sldId id="1062" r:id="rId28"/>
    <p:sldId id="106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9" d="100"/>
          <a:sy n="149" d="100"/>
        </p:scale>
        <p:origin x="12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2019-10-26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2019-10-26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2019-10-26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2019-10-26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2019-10-26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2019-10-26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2019-10-26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2019-10-26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2019-10-26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2019-10-26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2019-10-26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2019-10-26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2019-10-26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977412"/>
              </p:ext>
            </p:extLst>
          </p:nvPr>
        </p:nvGraphicFramePr>
        <p:xfrm>
          <a:off x="838200" y="514350"/>
          <a:ext cx="7772398" cy="3306277"/>
        </p:xfrm>
        <a:graphic>
          <a:graphicData uri="http://schemas.openxmlformats.org/drawingml/2006/table">
            <a:tbl>
              <a:tblPr/>
              <a:tblGrid>
                <a:gridCol w="2242438"/>
                <a:gridCol w="433722"/>
                <a:gridCol w="775164"/>
                <a:gridCol w="629821"/>
                <a:gridCol w="546767"/>
                <a:gridCol w="546767"/>
                <a:gridCol w="590601"/>
                <a:gridCol w="507547"/>
                <a:gridCol w="516775"/>
                <a:gridCol w="491398"/>
                <a:gridCol w="491398"/>
              </a:tblGrid>
              <a:tr h="3950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Library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Read Length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Mapping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Raw fragments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Complexity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Unique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Unique Splices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Multi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Multi Splices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Fraction mapped</a:t>
                      </a:r>
                    </a:p>
                  </a:txBody>
                  <a:tcPr marL="6931" marR="6931" marT="69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A3-G2M_1_rep3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20,645,522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18,294,361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1,400,891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C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687,712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62,208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AC7EB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A3-G2M_1_rep3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20,645,522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17,837,669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445,645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1,312,408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36,108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9EC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A4-G2M_1_rep4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23,997,134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9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28,786,499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9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2,191,879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A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868,904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3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121,016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4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0.67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4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A4-G2M_1_rep4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23,997,134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8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13,448,727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E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332,285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803,642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24,704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F3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B3-G2M_2_rep3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23,178,118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B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8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21,251,024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B1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1,599,314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637,663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81,937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D7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C6EA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B3-G2M_2_rep3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23,178,118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19,521,932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476,820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1,185,524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39,502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EC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B4-G2M_2_rep4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25,616,710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9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25,179,892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A2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1,990,418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6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1,132,011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104,183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C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0C0E8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B4-G2M_2_rep4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25,616,710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18,866,978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478,722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1,512,259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38,049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1EE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C3-G2M_3_rep3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20,985,562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1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86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16,183,734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4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1,276,704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D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582,672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53,400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5CEED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C3-G2M_3_rep3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20,985,562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1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20,236,001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504,279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1,469,083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37,003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3E9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C4-G2M_3_rep4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20,505,903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18,736,090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A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1,494,362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C8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619,400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70,028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D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8C5EA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C4-G2M_3_rep4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20,505,903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3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8F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17,183,709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436,745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1,171,704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28,536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EC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D3-G2M_4_rep3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24,494,003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7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8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16,109,676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4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1,253,840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D1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574,940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59,322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D6F0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D3-G2M_4_rep3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24,494,003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5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26,031,540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610,526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2,106,464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51,836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6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CE7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D4-G2M_4_rep4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19,666,415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9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18,344,599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C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1,531,463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7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605,727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75,597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DA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C4EA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D4-G2M_4_rep4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19,666,415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15,884,050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5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425,788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1,081,076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31,262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DED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E3-input_rep3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20,650,841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7A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9,822,901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DB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779,481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3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299,996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B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30,274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0.26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1F4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E3-input_rep3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20,650,841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2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92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26,426,754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E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668,470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1,661,261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51,051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0.70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B0E2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E4-input_rep4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19,972,687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0.75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E4-input_rep4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19,972,687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4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35,335,012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D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934,818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2,002,649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78,387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9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92D7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F3-unstained_input_rep3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21,576,320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0.40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89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12,204,541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D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946,213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D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228,915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43,529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DCF2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F3-unstained_input_rep3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21,576,320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0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9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26,059,578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F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705,002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5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1,366,491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58,541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0.65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5E4"/>
                    </a:solidFill>
                  </a:tcPr>
                </a:tc>
              </a:tr>
              <a:tr h="117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F4-unstained_input_rep4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S_pombe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19,679,198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C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0.54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1,499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139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0.00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4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F4-unstained_input_rep4</a:t>
                      </a:r>
                    </a:p>
                  </a:txBody>
                  <a:tcPr marL="6931" marR="6931" marT="69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2x150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STAR-2.5.3a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sacCer3</a:t>
                      </a:r>
                    </a:p>
                  </a:txBody>
                  <a:tcPr marL="6931" marR="6931" marT="69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19,679,198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5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0.31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4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34,720,986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F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898,718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E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1,944,200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effectLst/>
                          <a:latin typeface="Arial" panose="020B0604020202020204" pitchFamily="34" charset="0"/>
                        </a:rPr>
                        <a:t>80,382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8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effectLst/>
                          <a:latin typeface="Arial" panose="020B0604020202020204" pitchFamily="34" charset="0"/>
                        </a:rPr>
                        <a:t>0.96</a:t>
                      </a:r>
                    </a:p>
                  </a:txBody>
                  <a:tcPr marL="6931" marR="6931" marT="693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2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51060"/>
              </p:ext>
            </p:extLst>
          </p:nvPr>
        </p:nvGraphicFramePr>
        <p:xfrm>
          <a:off x="1041399" y="666750"/>
          <a:ext cx="7518401" cy="3429000"/>
        </p:xfrm>
        <a:graphic>
          <a:graphicData uri="http://schemas.openxmlformats.org/drawingml/2006/table">
            <a:tbl>
              <a:tblPr/>
              <a:tblGrid>
                <a:gridCol w="1765107"/>
                <a:gridCol w="1898682"/>
                <a:gridCol w="963653"/>
                <a:gridCol w="963653"/>
                <a:gridCol w="963653"/>
                <a:gridCol w="963653"/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differential genes, S. pombe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9" y="100349"/>
            <a:ext cx="6876182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83" y="285750"/>
            <a:ext cx="7729635" cy="406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83" y="666750"/>
            <a:ext cx="7729635" cy="43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46" y="399908"/>
            <a:ext cx="3589177" cy="46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56" y="472517"/>
            <a:ext cx="8043488" cy="422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6" y="941250"/>
            <a:ext cx="8043488" cy="27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25656"/>
              </p:ext>
            </p:extLst>
          </p:nvPr>
        </p:nvGraphicFramePr>
        <p:xfrm>
          <a:off x="2743200" y="819150"/>
          <a:ext cx="3968496" cy="3429000"/>
        </p:xfrm>
        <a:graphic>
          <a:graphicData uri="http://schemas.openxmlformats.org/drawingml/2006/table">
            <a:tbl>
              <a:tblPr/>
              <a:tblGrid>
                <a:gridCol w="2267712"/>
                <a:gridCol w="566928"/>
                <a:gridCol w="566928"/>
                <a:gridCol w="566928"/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2019-10-25-A3-G2M_1_rep3.S_pombe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2019-10-25-A3-G2M_1_rep3.sacCer3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2019-10-25-A4-G2M_1_rep4.S_pombe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2019-10-25-A4-G2M_1_rep4.sacCer3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2019-10-25-B3-G2M_2_rep3.S_pombe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2019-10-25-B3-G2M_2_rep3.sacCer3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2019-10-25-B4-G2M_2_rep4.S_pombe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2019-10-25-B4-G2M_2_rep4.sacCer3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2019-10-25-C3-G2M_3_rep3.S_pombe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2019-10-25-C3-G2M_3_rep3.sacCer3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2019-10-25-C4-G2M_3_rep4.S_pombe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2019-10-25-C4-G2M_3_rep4.sacCer3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2019-10-25-D3-G2M_4_rep3.S_pombe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2019-10-25-D3-G2M_4_rep3.sacCer3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2019-10-25-D4-G2M_4_rep4.S_pombe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2019-10-25-D4-G2M_4_rep4.sacCer3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2019-10-25-E3-input_rep3.S_pombe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2019-10-25-E3-input_rep3.sacCer3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2019-10-25-E4-input_rep4.S_pombe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2019-10-25-E4-input_rep4.sacCer3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2019-10-25-F3-unstained_input_rep3.S_pombe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D1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2019-10-25-F3-unstained_input_rep3.sacCer3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1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2019-10-25-F4-unstained_input_rep4.S_pombe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5A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2019-10-25-F4-unstained_input_rep4.sacCer3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READ DISTRIBUTION</a:t>
            </a:r>
            <a:endParaRPr lang="en-US" sz="1600" dirty="0">
              <a:solidFill>
                <a:schemeClr val="accent6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43809" y="1085850"/>
          <a:ext cx="4313582" cy="3429001"/>
        </p:xfrm>
        <a:graphic>
          <a:graphicData uri="http://schemas.openxmlformats.org/drawingml/2006/table">
            <a:tbl>
              <a:tblPr/>
              <a:tblGrid>
                <a:gridCol w="2464904"/>
                <a:gridCol w="616226"/>
                <a:gridCol w="616226"/>
                <a:gridCol w="616226"/>
              </a:tblGrid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2019-10-25-HLF-1A-HLF_bin1_rep1.dm6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2019-10-25-HLF-1A-HLF_bin1_rep1.hg38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2019-10-25-HLF-1C-HLF_bin1_rep2.dm6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2019-10-25-HLF-1C-HLF_bin1_rep2.hg38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2019-10-25-HLF-2A-HLF_bin2_rep1.dm6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2019-10-25-HLF-2A-HLF_bin2_rep1.hg38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2019-10-25-HLF-2C-HLF_bin2_rep2.dm6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2019-10-25-HLF-2C-HLF_bin2_rep2.hg38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2019-10-25-HLF-3A-HLF_bin3_rep1.dm6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2019-10-25-HLF-3A-HLF_bin3_rep1.hg38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1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2019-10-25-HLF-3C-HLF_bin3_rep2.dm6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2019-10-25-HLF-3C-HLF_bin3_rep2.hg38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0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2019-10-25-HLF-4A-HLF_bin4_rep1.dm6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2019-10-25-HLF-4A-HLF_bin4_rep1.hg38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0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2019-10-25-HLF-4C-HLF_bin4_rep2.dm6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2019-10-25-HLF-4C-HLF_bin4_rep2.hg38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1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2019-10-25-HLF-SortAll-A-HLF_sort-all_rep1.dm6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2019-10-25-HLF-SortAll-A-HLF_sort-all_rep1.hg38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F0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2019-10-25-HLF-pre-Sort-A-HLF_pre-sort_rep1.dm6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01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A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2019-10-25-HLF-pre-Sort-A-HLF_pre-sort_rep1.hg38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62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6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2019-10-25-HLF-pre-Sort-C-HLF_pre-sort_rep2.dm6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5E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2019-10-25-HLF-pre-Sort-C-HLF_pre-sort_rep2.hg38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4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454" marR="7454" marT="7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5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82" y="233796"/>
            <a:ext cx="602403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82" y="233796"/>
            <a:ext cx="602403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5935"/>
              </p:ext>
            </p:extLst>
          </p:nvPr>
        </p:nvGraphicFramePr>
        <p:xfrm>
          <a:off x="1041399" y="666750"/>
          <a:ext cx="7518401" cy="3429000"/>
        </p:xfrm>
        <a:graphic>
          <a:graphicData uri="http://schemas.openxmlformats.org/drawingml/2006/table">
            <a:tbl>
              <a:tblPr/>
              <a:tblGrid>
                <a:gridCol w="1765107"/>
                <a:gridCol w="1898682"/>
                <a:gridCol w="963653"/>
                <a:gridCol w="963653"/>
                <a:gridCol w="963653"/>
                <a:gridCol w="963653"/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differential genes, hg38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5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93331"/>
              </p:ext>
            </p:extLst>
          </p:nvPr>
        </p:nvGraphicFramePr>
        <p:xfrm>
          <a:off x="1041399" y="742950"/>
          <a:ext cx="7518401" cy="3429000"/>
        </p:xfrm>
        <a:graphic>
          <a:graphicData uri="http://schemas.openxmlformats.org/drawingml/2006/table">
            <a:tbl>
              <a:tblPr/>
              <a:tblGrid>
                <a:gridCol w="1765107"/>
                <a:gridCol w="1898682"/>
                <a:gridCol w="963653"/>
                <a:gridCol w="963653"/>
                <a:gridCol w="963653"/>
                <a:gridCol w="963653"/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differential genes, dm6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HLF_bin4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HLF_sort-all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HLF_pre-sort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4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76" y="233796"/>
            <a:ext cx="6081446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96732"/>
              </p:ext>
            </p:extLst>
          </p:nvPr>
        </p:nvGraphicFramePr>
        <p:xfrm>
          <a:off x="1041399" y="742950"/>
          <a:ext cx="7518401" cy="3429000"/>
        </p:xfrm>
        <a:graphic>
          <a:graphicData uri="http://schemas.openxmlformats.org/drawingml/2006/table">
            <a:tbl>
              <a:tblPr/>
              <a:tblGrid>
                <a:gridCol w="1765107"/>
                <a:gridCol w="1898682"/>
                <a:gridCol w="963653"/>
                <a:gridCol w="963653"/>
                <a:gridCol w="963653"/>
                <a:gridCol w="963653"/>
              </a:tblGrid>
              <a:tr h="1905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differential genes, sacCer3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p-adj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in B vs 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G2M_4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unstained_input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2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32224</TotalTime>
  <Words>996</Words>
  <Application>Microsoft Office PowerPoint</Application>
  <PresentationFormat>On-screen Show (16:9)</PresentationFormat>
  <Paragraphs>897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2948</cp:revision>
  <dcterms:created xsi:type="dcterms:W3CDTF">2009-02-17T08:29:48Z</dcterms:created>
  <dcterms:modified xsi:type="dcterms:W3CDTF">2019-10-27T07:02:49Z</dcterms:modified>
</cp:coreProperties>
</file>