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notesMasterIdLst>
    <p:notesMasterId r:id="rId29"/>
  </p:notesMasterIdLst>
  <p:sldIdLst>
    <p:sldId id="1044" r:id="rId2"/>
    <p:sldId id="1045" r:id="rId3"/>
    <p:sldId id="1076" r:id="rId4"/>
    <p:sldId id="1077" r:id="rId5"/>
    <p:sldId id="1080" r:id="rId6"/>
    <p:sldId id="1081" r:id="rId7"/>
    <p:sldId id="1082" r:id="rId8"/>
    <p:sldId id="1083" r:id="rId9"/>
    <p:sldId id="1078" r:id="rId10"/>
    <p:sldId id="1079" r:id="rId11"/>
    <p:sldId id="1056" r:id="rId12"/>
    <p:sldId id="1057" r:id="rId13"/>
    <p:sldId id="1084" r:id="rId14"/>
    <p:sldId id="1085" r:id="rId15"/>
    <p:sldId id="1086" r:id="rId16"/>
    <p:sldId id="1087" r:id="rId17"/>
    <p:sldId id="1088" r:id="rId18"/>
    <p:sldId id="1058" r:id="rId19"/>
    <p:sldId id="1059" r:id="rId20"/>
    <p:sldId id="1046" r:id="rId21"/>
    <p:sldId id="1047" r:id="rId22"/>
    <p:sldId id="1048" r:id="rId23"/>
    <p:sldId id="1049" r:id="rId24"/>
    <p:sldId id="1060" r:id="rId25"/>
    <p:sldId id="1061" r:id="rId26"/>
    <p:sldId id="1062" r:id="rId27"/>
    <p:sldId id="1063" r:id="rId2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FF81"/>
    <a:srgbClr val="97E4FF"/>
    <a:srgbClr val="FFFF93"/>
    <a:srgbClr val="FFCCCC"/>
    <a:srgbClr val="FFCC99"/>
    <a:srgbClr val="99FFCC"/>
    <a:srgbClr val="FFFFCC"/>
    <a:srgbClr val="FFFF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9" autoAdjust="0"/>
    <p:restoredTop sz="86429" autoAdjust="0"/>
  </p:normalViewPr>
  <p:slideViewPr>
    <p:cSldViewPr>
      <p:cViewPr varScale="1">
        <p:scale>
          <a:sx n="149" d="100"/>
          <a:sy n="149" d="100"/>
        </p:scale>
        <p:origin x="126" y="1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605F3-DAB6-4034-B7BA-181631FF0764}" type="datetimeFigureOut">
              <a:rPr lang="en-US" smtClean="0"/>
              <a:pPr/>
              <a:t>2019-08-22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A96DE-1578-4FF1-BDBD-52F7D246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9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52318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8AA2-7003-417C-8B52-B9741F1CEEA6}" type="datetime1">
              <a:rPr lang="en-US" smtClean="0"/>
              <a:t>2019-08-22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6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6" y="1047542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6" y="2232488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50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6968-4C13-4672-B696-C86B33EBDCC0}" type="datetime1">
              <a:rPr lang="en-US" smtClean="0"/>
              <a:t>2019-08-22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1168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CD46-71A9-412E-A238-5B184B55797B}" type="datetime1">
              <a:rPr lang="en-US" smtClean="0"/>
              <a:t>2019-08-22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24A4-B8A8-472A-8553-B0DBFBACCD64}" type="datetime1">
              <a:rPr lang="en-US" smtClean="0"/>
              <a:t>2019-08-22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52318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0955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7E32-4A38-408C-BF5B-83F52F99E1A5}" type="datetime1">
              <a:rPr lang="en-US" smtClean="0"/>
              <a:t>2019-08-22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7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50" y="1756109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10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49B8-F8B2-4B5B-A3FD-AD27FC015899}" type="datetime1">
              <a:rPr lang="en-US" smtClean="0"/>
              <a:t>2019-08-22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83D6-20D7-4BF8-8A66-A88D3F4DF2AE}" type="datetime1">
              <a:rPr lang="en-US" smtClean="0"/>
              <a:t>2019-08-22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C541-C3FF-4A09-836D-F81A90E687C2}" type="datetime1">
              <a:rPr lang="en-US" smtClean="0"/>
              <a:t>2019-08-22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CB01-03A0-4F3A-A9F0-5A24292E124D}" type="datetime1">
              <a:rPr lang="en-US" smtClean="0"/>
              <a:t>2019-08-22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7B22-A398-44D2-9521-3EF4326379E7}" type="datetime1">
              <a:rPr lang="en-US" smtClean="0"/>
              <a:t>2019-08-22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B6C4-030C-4656-B16D-2A9C585F0231}" type="datetime1">
              <a:rPr lang="en-US" smtClean="0"/>
              <a:t>2019-08-22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13" y="3487858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5" y="3579921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13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8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05978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25CF98C-1BE5-491C-BD73-AE659352CF89}" type="datetime1">
              <a:rPr lang="en-US" smtClean="0"/>
              <a:t>2019-08-22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MAPPING STATS</a:t>
            </a:r>
            <a:endParaRPr lang="en-US" sz="1600" dirty="0">
              <a:solidFill>
                <a:schemeClr val="accent6"/>
              </a:solidFill>
              <a:latin typeface="Compacta Blk BT" panose="020B090404070206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454826"/>
              </p:ext>
            </p:extLst>
          </p:nvPr>
        </p:nvGraphicFramePr>
        <p:xfrm>
          <a:off x="914401" y="742950"/>
          <a:ext cx="7772398" cy="3306277"/>
        </p:xfrm>
        <a:graphic>
          <a:graphicData uri="http://schemas.openxmlformats.org/drawingml/2006/table">
            <a:tbl>
              <a:tblPr/>
              <a:tblGrid>
                <a:gridCol w="2242438"/>
                <a:gridCol w="433722"/>
                <a:gridCol w="775164"/>
                <a:gridCol w="629821"/>
                <a:gridCol w="546767"/>
                <a:gridCol w="546767"/>
                <a:gridCol w="590601"/>
                <a:gridCol w="507547"/>
                <a:gridCol w="516775"/>
                <a:gridCol w="491398"/>
                <a:gridCol w="491398"/>
              </a:tblGrid>
              <a:tr h="3950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Library</a:t>
                      </a:r>
                    </a:p>
                  </a:txBody>
                  <a:tcPr marL="6931" marR="6931" marT="6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Read Length</a:t>
                      </a:r>
                    </a:p>
                  </a:txBody>
                  <a:tcPr marL="6931" marR="6931" marT="6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Mapping</a:t>
                      </a:r>
                    </a:p>
                  </a:txBody>
                  <a:tcPr marL="6931" marR="6931" marT="6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Species</a:t>
                      </a:r>
                    </a:p>
                  </a:txBody>
                  <a:tcPr marL="6931" marR="6931" marT="6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Raw fragments</a:t>
                      </a:r>
                    </a:p>
                  </a:txBody>
                  <a:tcPr marL="6931" marR="6931" marT="6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Complexity</a:t>
                      </a:r>
                    </a:p>
                  </a:txBody>
                  <a:tcPr marL="6931" marR="6931" marT="6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Unique</a:t>
                      </a:r>
                    </a:p>
                  </a:txBody>
                  <a:tcPr marL="6931" marR="6931" marT="6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Unique Splices</a:t>
                      </a:r>
                    </a:p>
                  </a:txBody>
                  <a:tcPr marL="6931" marR="6931" marT="6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Multi</a:t>
                      </a:r>
                    </a:p>
                  </a:txBody>
                  <a:tcPr marL="6931" marR="6931" marT="6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Multi Splices</a:t>
                      </a:r>
                    </a:p>
                  </a:txBody>
                  <a:tcPr marL="6931" marR="6931" marT="6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Fraction mapped</a:t>
                      </a:r>
                    </a:p>
                  </a:txBody>
                  <a:tcPr marL="6931" marR="6931" marT="6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A3-G2M_1_rep3</a:t>
                      </a:r>
                    </a:p>
                  </a:txBody>
                  <a:tcPr marL="6931" marR="6931" marT="69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S_pombe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40,578,753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87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0.28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AD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36,073,151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7A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3,170,871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8A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645,088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6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152,292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0.49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BC7EB"/>
                    </a:solidFill>
                  </a:tcPr>
                </a:tc>
              </a:tr>
              <a:tr h="124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A3-G2M_1_rep3</a:t>
                      </a:r>
                    </a:p>
                  </a:txBody>
                  <a:tcPr marL="6931" marR="6931" marT="69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40,578,753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7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0.27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B0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36,302,910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79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989,238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1,865,029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4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80,345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8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0.48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C8EB"/>
                    </a:solidFill>
                  </a:tcPr>
                </a:tc>
              </a:tr>
              <a:tr h="117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A4-G2M_1_rep4</a:t>
                      </a:r>
                    </a:p>
                  </a:txBody>
                  <a:tcPr marL="6931" marR="6931" marT="69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S_pombe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42,423,531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823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0.26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0B3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49,316,027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4,417,741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1,047,791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253,495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823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0.65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0B6E4"/>
                    </a:solidFill>
                  </a:tcPr>
                </a:tc>
              </a:tr>
              <a:tr h="124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A4-G2M_1_rep4</a:t>
                      </a:r>
                    </a:p>
                  </a:txBody>
                  <a:tcPr marL="6931" marR="6931" marT="69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42,423,531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823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0.27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B0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25,537,086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A1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751,758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4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1,425,701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65,509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0.33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AF2"/>
                    </a:solidFill>
                  </a:tcPr>
                </a:tc>
              </a:tr>
              <a:tr h="117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B3-G2M_2_rep3</a:t>
                      </a:r>
                    </a:p>
                  </a:txBody>
                  <a:tcPr marL="6931" marR="6931" marT="69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S_pombe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41,568,094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84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0.25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5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38,251,302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472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3,372,154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83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631,962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6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184,154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A5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0.51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8C5EA"/>
                    </a:solidFill>
                  </a:tcPr>
                </a:tc>
              </a:tr>
              <a:tr h="124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B3-G2M_2_rep3</a:t>
                      </a:r>
                    </a:p>
                  </a:txBody>
                  <a:tcPr marL="6931" marR="6931" marT="69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41,568,094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84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0.25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5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35,700,696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7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812,906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1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1,847,450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4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102,548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D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0.46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BEC"/>
                    </a:solidFill>
                  </a:tcPr>
                </a:tc>
              </a:tr>
              <a:tr h="117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B4-G2M_2_rep4</a:t>
                      </a:r>
                    </a:p>
                  </a:txBody>
                  <a:tcPr marL="6931" marR="6931" marT="69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S_pombe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41,614,983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84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0.25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5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40,117,813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3,622,171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79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739,815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F5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189,665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A2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0.54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3C2E9"/>
                    </a:solidFill>
                  </a:tcPr>
                </a:tc>
              </a:tr>
              <a:tr h="124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B4-G2M_2_rep4</a:t>
                      </a:r>
                    </a:p>
                  </a:txBody>
                  <a:tcPr marL="6931" marR="6931" marT="69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41,614,983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84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0.25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5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33,525,605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83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970,979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1,841,606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4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77,364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9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0.44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EED"/>
                    </a:solidFill>
                  </a:tcPr>
                </a:tc>
              </a:tr>
              <a:tr h="117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C3-G2M_3_rep3</a:t>
                      </a:r>
                    </a:p>
                  </a:txBody>
                  <a:tcPr marL="6931" marR="6931" marT="69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S_pombe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42,618,137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81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0.18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CA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32,145,296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89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2,856,548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96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523,779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8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132,239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BE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0.42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D0EE"/>
                    </a:solidFill>
                  </a:tcPr>
                </a:tc>
              </a:tr>
              <a:tr h="124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C3-G2M_3_rep3</a:t>
                      </a:r>
                    </a:p>
                  </a:txBody>
                  <a:tcPr marL="6931" marR="6931" marT="69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42,618,137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81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0.17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D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43,135,910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988,178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2,411,361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94,523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1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0.55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1E9"/>
                    </a:solidFill>
                  </a:tcPr>
                </a:tc>
              </a:tr>
              <a:tr h="117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C4-G2M_3_rep4</a:t>
                      </a:r>
                    </a:p>
                  </a:txBody>
                  <a:tcPr marL="6931" marR="6931" marT="69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S_pombe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46,341,502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76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0.29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AA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41,983,420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3,868,282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370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740,299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F5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206,131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C9A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0.50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9C6EA"/>
                    </a:solidFill>
                  </a:tcPr>
                </a:tc>
              </a:tr>
              <a:tr h="124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C4-G2M_3_rep4</a:t>
                      </a:r>
                    </a:p>
                  </a:txBody>
                  <a:tcPr marL="6931" marR="6931" marT="69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46,341,502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76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0.27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B0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40,790,979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1,126,775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2,142,002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98,562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0.48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C9EB"/>
                    </a:solidFill>
                  </a:tcPr>
                </a:tc>
              </a:tr>
              <a:tr h="117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D3-G2M_4_rep3</a:t>
                      </a:r>
                    </a:p>
                  </a:txBody>
                  <a:tcPr marL="6931" marR="6931" marT="69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S_pombe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41,674,662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84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0.32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A1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26,683,779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C9D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2,419,169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A6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424,890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119,634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C4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0.36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D7F1"/>
                    </a:solidFill>
                  </a:tcPr>
                </a:tc>
              </a:tr>
              <a:tr h="124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D3-G2M_4_rep3</a:t>
                      </a:r>
                    </a:p>
                  </a:txBody>
                  <a:tcPr marL="6931" marR="6931" marT="69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41,674,662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84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0.27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B0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47,449,518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1,336,822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E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2,639,507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8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120,679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4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0.62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9E6"/>
                    </a:solidFill>
                  </a:tcPr>
                </a:tc>
              </a:tr>
              <a:tr h="117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D4-G2M_4_rep4</a:t>
                      </a:r>
                    </a:p>
                  </a:txBody>
                  <a:tcPr marL="6931" marR="6931" marT="69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S_pombe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40,642,869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87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0.29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AA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35,842,623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7B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3,345,305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84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628,582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6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154,648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3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0.49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BC7EB"/>
                    </a:solidFill>
                  </a:tcPr>
                </a:tc>
              </a:tr>
              <a:tr h="124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D4-G2M_4_rep4</a:t>
                      </a:r>
                    </a:p>
                  </a:txBody>
                  <a:tcPr marL="6931" marR="6931" marT="69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40,642,869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7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0.27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B0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36,119,880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7A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1,164,412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2,191,363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90,989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3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0.49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C8EB"/>
                    </a:solidFill>
                  </a:tcPr>
                </a:tc>
              </a:tr>
              <a:tr h="117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E3-input_rep3</a:t>
                      </a:r>
                    </a:p>
                  </a:txBody>
                  <a:tcPr marL="6931" marR="6931" marT="69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S_pombe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40,865,855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87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0.27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0B0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17,398,727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B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1,621,783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C3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303,137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B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78,791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D9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0.24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7E4F6"/>
                    </a:solidFill>
                  </a:tcPr>
                </a:tc>
              </a:tr>
              <a:tr h="124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E3-input_rep3</a:t>
                      </a:r>
                    </a:p>
                  </a:txBody>
                  <a:tcPr marL="6931" marR="6931" marT="69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40,865,855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7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0.22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BE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54,937,099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1,384,973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C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3,409,252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D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143,840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9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0.73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ACE1"/>
                    </a:solidFill>
                  </a:tcPr>
                </a:tc>
              </a:tr>
              <a:tr h="117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E4-input_rep4</a:t>
                      </a:r>
                    </a:p>
                  </a:txBody>
                  <a:tcPr marL="6931" marR="6931" marT="69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S_pombe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39,236,211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8B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0.61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132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241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4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E4-input_rep4</a:t>
                      </a:r>
                    </a:p>
                  </a:txBody>
                  <a:tcPr marL="6931" marR="6931" marT="69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39,236,211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8B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0.22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BE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69,444,592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2,320,210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A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4,517,134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D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240,060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9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0.98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90D7"/>
                    </a:solidFill>
                  </a:tcPr>
                </a:tc>
              </a:tr>
              <a:tr h="117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F3-unstained_input_rep3</a:t>
                      </a:r>
                    </a:p>
                  </a:txBody>
                  <a:tcPr marL="6931" marR="6931" marT="69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S_pombe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42,286,018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823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0.28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AD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21,795,416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0AF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2,032,250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397,258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84,650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D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0.29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EDFF3"/>
                    </a:solidFill>
                  </a:tcPr>
                </a:tc>
              </a:tr>
              <a:tr h="124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F3-unstained_input_rep3</a:t>
                      </a:r>
                    </a:p>
                  </a:txBody>
                  <a:tcPr marL="6931" marR="6931" marT="69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42,286,018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823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0.23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B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53,385,142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1,698,254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1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3,142,950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1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170,286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B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0.69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B1E2"/>
                    </a:solidFill>
                  </a:tcPr>
                </a:tc>
              </a:tr>
              <a:tr h="117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F4-unstained_input_rep4</a:t>
                      </a:r>
                    </a:p>
                  </a:txBody>
                  <a:tcPr marL="6931" marR="6931" marT="69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S_pombe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40,647,301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87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0.44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7D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3,049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237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270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4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F4-unstained_input_rep4</a:t>
                      </a:r>
                    </a:p>
                  </a:txBody>
                  <a:tcPr marL="6931" marR="6931" marT="69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40,647,301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7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0.24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8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73,176,020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1,934,778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8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3,983,091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5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225,773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0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0.98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90D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55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743249"/>
              </p:ext>
            </p:extLst>
          </p:nvPr>
        </p:nvGraphicFramePr>
        <p:xfrm>
          <a:off x="838200" y="819150"/>
          <a:ext cx="7518401" cy="3429000"/>
        </p:xfrm>
        <a:graphic>
          <a:graphicData uri="http://schemas.openxmlformats.org/drawingml/2006/table">
            <a:tbl>
              <a:tblPr/>
              <a:tblGrid>
                <a:gridCol w="1765107"/>
                <a:gridCol w="1898682"/>
                <a:gridCol w="963653"/>
                <a:gridCol w="963653"/>
                <a:gridCol w="963653"/>
                <a:gridCol w="963653"/>
              </a:tblGrid>
              <a:tr h="19050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differential genes, S. pombe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p-adj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p-val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 in B vs 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 in B vs 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 in B vs 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 in B vs 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input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unstained_input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input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unstained_input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input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unstained_input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input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unstained_input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input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unstained_input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42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571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MAPPING STATS</a:t>
            </a:r>
            <a:endParaRPr lang="en-US" sz="1600" dirty="0">
              <a:solidFill>
                <a:schemeClr val="accent6"/>
              </a:solidFill>
              <a:latin typeface="Compacta Blk BT" panose="020B090404070206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83" y="285750"/>
            <a:ext cx="7729635" cy="4063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183" y="688513"/>
            <a:ext cx="7729635" cy="435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9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READ DISTRIBUTION</a:t>
            </a:r>
            <a:endParaRPr lang="en-US" sz="1600" dirty="0">
              <a:solidFill>
                <a:schemeClr val="accent6"/>
              </a:solidFill>
              <a:latin typeface="Compacta Blk BT" panose="020B090404070206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90680"/>
              </p:ext>
            </p:extLst>
          </p:nvPr>
        </p:nvGraphicFramePr>
        <p:xfrm>
          <a:off x="2819400" y="438150"/>
          <a:ext cx="3352800" cy="4549668"/>
        </p:xfrm>
        <a:graphic>
          <a:graphicData uri="http://schemas.openxmlformats.org/drawingml/2006/table">
            <a:tbl>
              <a:tblPr/>
              <a:tblGrid>
                <a:gridCol w="1971996"/>
                <a:gridCol w="460268"/>
                <a:gridCol w="460268"/>
                <a:gridCol w="460268"/>
              </a:tblGrid>
              <a:tr h="1229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Exonic: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Intergenic: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Intronic: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29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2019-08-21-A00-190704_elutriation_A00.S_pombe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29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2019-08-21-A00-190704_elutriation_A00.sacCer3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0.90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6A2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E"/>
                    </a:solidFill>
                  </a:tcPr>
                </a:tc>
              </a:tr>
              <a:tr h="1229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2019-08-21-A30-190704_elutriation_A30.S_pombe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29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2019-08-21-A30-190704_elutriation_A30.sacCer3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8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29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2019-08-21-A45-190704_elutriation_A45.S_pombe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29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2019-08-21-A45-190704_elutriation_A45.sacCer3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0.90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6A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F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29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2019-08-21-A60-190704_elutriation_A60.S_pombe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29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2019-08-21-A60-190704_elutriation_A60.sacCer3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7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2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29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2019-08-21-A75-190704_elutriation_A75.S_pombe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29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2019-08-21-A75-190704_elutriation_A75.sacCer3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6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1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E"/>
                    </a:solidFill>
                  </a:tcPr>
                </a:tc>
              </a:tr>
              <a:tr h="1229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2019-08-21-A90-190704_elutriation_A90.S_pombe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29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2019-08-21-A90-190704_elutriation_A90.sacCer3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6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1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E"/>
                    </a:solidFill>
                  </a:tcPr>
                </a:tc>
              </a:tr>
              <a:tr h="1229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2019-08-21-B00-190704_elutriation_A00.S_pombe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5F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29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2019-08-21-B00-190704_elutriation_A00.sacCer3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6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1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29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2019-08-21-B30-190704_elutriation_A30.S_pombe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29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2019-08-21-B30-190704_elutriation_A30.sacCer3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8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29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2019-08-21-B45-190704_elutriation_A45.S_pombe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29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2019-08-21-B45-190704_elutriation_A45.sacCer3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8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29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2019-08-21-B60-190704_elutriation_A60.S_pombe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5F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A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29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2019-08-21-B60-190704_elutriation_A60.sacCer3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69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1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29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2019-08-21-B75-190704_elutriation_A75.S_pombe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29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2019-08-21-B75-190704_elutriation_A75.sacCer3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6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1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29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2019-08-21-B90-190704_elutriation_A90.S_pombe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29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2019-08-21-B90-190704_elutriation_A90.sacCer3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8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29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2019-08-21-C00-190704_elutriation_A00.S_pombe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5E1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C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EFE"/>
                    </a:solidFill>
                  </a:tcPr>
                </a:tc>
              </a:tr>
              <a:tr h="1229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2019-08-21-C00-190704_elutriation_A00.sacCer3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6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29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2019-08-21-C30-190704_elutriation_A30.S_pombe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29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2019-08-21-C30-190704_elutriation_A30.sacCer3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6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3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29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2019-08-21-C45-190704_elutriation_A45.S_pombe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29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2019-08-21-C45-190704_elutriation_A45.sacCer3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0.90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6A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F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29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2019-08-21-C60-190704_elutriation_A60.S_pombe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29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2019-08-21-C60-190704_elutriation_A60.sacCer3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0.89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6B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29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2019-08-21-C75-190704_elutriation_A75.S_pombe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29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2019-08-21-C75-190704_elutriation_A75.sacCer3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6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1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29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2019-08-21-C90-190704_elutriation_A90.S_pombe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61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C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CFA"/>
                    </a:solidFill>
                  </a:tcPr>
                </a:tc>
              </a:tr>
              <a:tr h="1229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2019-08-21-C90-190704_elutriation_A90.sacCer3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0.90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6A2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08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276" y="233796"/>
            <a:ext cx="6081446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9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276" y="233796"/>
            <a:ext cx="6081446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7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276" y="233796"/>
            <a:ext cx="6081446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7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604" y="233796"/>
            <a:ext cx="6066790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09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604" y="233796"/>
            <a:ext cx="6066790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7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MAPPING STATS</a:t>
            </a:r>
            <a:endParaRPr lang="en-US" sz="1600" dirty="0">
              <a:solidFill>
                <a:schemeClr val="accent6"/>
              </a:solidFill>
              <a:latin typeface="Compacta Blk BT" panose="020B090404070206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56" y="472517"/>
            <a:ext cx="8043488" cy="422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56" y="971550"/>
            <a:ext cx="8043488" cy="27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7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READ DISTRIBUTION</a:t>
            </a:r>
            <a:endParaRPr lang="en-US" sz="1600" dirty="0">
              <a:solidFill>
                <a:schemeClr val="accent6"/>
              </a:solidFill>
              <a:latin typeface="Compacta Blk BT" panose="020B090404070206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816545"/>
              </p:ext>
            </p:extLst>
          </p:nvPr>
        </p:nvGraphicFramePr>
        <p:xfrm>
          <a:off x="2209800" y="666750"/>
          <a:ext cx="4164496" cy="3429001"/>
        </p:xfrm>
        <a:graphic>
          <a:graphicData uri="http://schemas.openxmlformats.org/drawingml/2006/table">
            <a:tbl>
              <a:tblPr/>
              <a:tblGrid>
                <a:gridCol w="2491261"/>
                <a:gridCol w="557745"/>
                <a:gridCol w="557745"/>
                <a:gridCol w="557745"/>
              </a:tblGrid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Exonic: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Intergenic: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Intronic: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2019-08-21-HLF-1A-HLF_bin1_rep1.dm6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6E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A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1EA"/>
                    </a:solidFill>
                  </a:tcPr>
                </a:tc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2019-08-21-HLF-1A-HLF_bin1_rep1.hg38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0.89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6C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FE8"/>
                    </a:solidFill>
                  </a:tcPr>
                </a:tc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2019-08-21-HLF-1C-HLF_bin1_rep2.dm6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6D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A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2EB"/>
                    </a:solidFill>
                  </a:tcPr>
                </a:tc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2019-08-21-HLF-1C-HLF_bin1_rep2.hg38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0.89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6B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9"/>
                    </a:solidFill>
                  </a:tcPr>
                </a:tc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2019-08-21-HLF-2A-HLF_bin2_rep1.dm6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0.87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6F3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9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A"/>
                    </a:solidFill>
                  </a:tcPr>
                </a:tc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2019-08-21-HLF-2A-HLF_bin2_rep1.hg38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6D2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EE7"/>
                    </a:solidFill>
                  </a:tcPr>
                </a:tc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2019-08-21-HLF-2C-HLF_bin2_rep2.dm6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6E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A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1EB"/>
                    </a:solidFill>
                  </a:tcPr>
                </a:tc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2019-08-21-HLF-2C-HLF_bin2_rep2.hg38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0.90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6B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E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A"/>
                    </a:solidFill>
                  </a:tcPr>
                </a:tc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2019-08-21-HLF-3A-HLF_bin3_rep1.dm6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6E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A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1EB"/>
                    </a:solidFill>
                  </a:tcPr>
                </a:tc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2019-08-21-HLF-3A-HLF_bin3_rep1.hg38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0.90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6A2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E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1EB"/>
                    </a:solidFill>
                  </a:tcPr>
                </a:tc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2019-08-21-HLF-3C-HLF_bin3_rep2.dm6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71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9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FE8"/>
                    </a:solidFill>
                  </a:tcPr>
                </a:tc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2019-08-21-HLF-3C-HLF_bin3_rep2.hg38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6D2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EE7"/>
                    </a:solidFill>
                  </a:tcPr>
                </a:tc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2019-08-21-HLF-4A-HLF_bin4_rep1.dm6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0.87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6F3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9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A"/>
                    </a:solidFill>
                  </a:tcPr>
                </a:tc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2019-08-21-HLF-4A-HLF_bin4_rep1.hg38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6D2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EE7"/>
                    </a:solidFill>
                  </a:tcPr>
                </a:tc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2019-08-21-HLF-4C-HLF_bin4_rep2.dm6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0.89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6B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A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3EE"/>
                    </a:solidFill>
                  </a:tcPr>
                </a:tc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2019-08-21-HLF-4C-HLF_bin4_rep2.hg38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0.90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6A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1EA"/>
                    </a:solidFill>
                  </a:tcPr>
                </a:tc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2019-08-21-HLF-SortAll-A-HLF_sort-all_rep1.dm6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0.87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6F3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9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9"/>
                    </a:solidFill>
                  </a:tcPr>
                </a:tc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2019-08-21-HLF-SortAll-A-HLF_sort-all_rep1.hg38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0.89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6B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D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9"/>
                    </a:solidFill>
                  </a:tcPr>
                </a:tc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2019-08-21-HLF-pre-Sort-A-HLF_pre-sort_rep1.dm6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0.90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6B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3EE"/>
                    </a:solidFill>
                  </a:tcPr>
                </a:tc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2019-08-21-HLF-pre-Sort-A-HLF_pre-sort_rep1.hg38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64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E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6F2"/>
                    </a:solidFill>
                  </a:tcPr>
                </a:tc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2019-08-21-HLF-pre-Sort-C-HLF_pre-sort_rep2.dm6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7F4"/>
                    </a:solidFill>
                  </a:tcPr>
                </a:tc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2019-08-21-HLF-pre-Sort-C-HLF_pre-sort_rep2.hg38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8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E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3E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452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READ DISTRIBUTION</a:t>
            </a:r>
            <a:endParaRPr lang="en-US" sz="1600" dirty="0">
              <a:solidFill>
                <a:schemeClr val="accent6"/>
              </a:solidFill>
              <a:latin typeface="Compacta Blk BT" panose="020B090404070206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589789"/>
              </p:ext>
            </p:extLst>
          </p:nvPr>
        </p:nvGraphicFramePr>
        <p:xfrm>
          <a:off x="2362200" y="768827"/>
          <a:ext cx="3895723" cy="3429000"/>
        </p:xfrm>
        <a:graphic>
          <a:graphicData uri="http://schemas.openxmlformats.org/drawingml/2006/table">
            <a:tbl>
              <a:tblPr/>
              <a:tblGrid>
                <a:gridCol w="2291323"/>
                <a:gridCol w="534800"/>
                <a:gridCol w="534800"/>
                <a:gridCol w="534800"/>
              </a:tblGrid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2019-08-21-A3-G2M_1_rep3.S_pombe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5F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EFE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2019-08-21-A3-G2M_1_rep3.sacCer3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0.89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6B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E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2019-08-21-A4-G2M_1_rep4.S_pombe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5E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C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EFE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2019-08-21-A4-G2M_1_rep4.sacCer3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0.89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6C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E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2019-08-21-B3-G2M_2_rep3.S_pombe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5F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EFE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2019-08-21-B3-G2M_2_rep3.sacCer3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0.89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6C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E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2019-08-21-B4-G2M_2_rep4.S_pombe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5E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C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EFE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2019-08-21-B4-G2M_2_rep4.sacCer3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0.89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6C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2019-08-21-C3-G2M_3_rep3.S_pombe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5F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EFE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2019-08-21-C3-G2M_3_rep3.sacCer3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6E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E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2019-08-21-C4-G2M_3_rep4.S_pombe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5F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C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EFE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2019-08-21-C4-G2M_3_rep4.sacCer3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0.90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6B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F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E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2019-08-21-D3-G2M_4_rep3.S_pombe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5E1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C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EFE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2019-08-21-D3-G2M_4_rep3.sacCer3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0.90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6A2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2019-08-21-D4-G2M_4_rep4.S_pombe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5E1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C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EFE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2019-08-21-D4-G2M_4_rep4.sacCer3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0.90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6A2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2019-08-21-E3-input_rep3.S_pombe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5F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C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EFE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2019-08-21-E3-input_rep3.sacCer3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0.90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6B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F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2019-08-21-E4-input_rep4.S_pombe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5B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2019-08-21-E4-input_rep4.sacCer3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0.89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6B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2019-08-21-F3-unstained_input_rep3.S_pombe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5F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C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EFE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2019-08-21-F3-unstained_input_rep3.sacCer3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0.89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6C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2019-08-21-F4-unstained_input_rep4.S_pombe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5F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C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EFD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2019-08-21-F4-unstained_input_rep4.sacCer3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0.89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6C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136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518" y="233796"/>
            <a:ext cx="6106963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1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518" y="233796"/>
            <a:ext cx="6106963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1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518" y="233796"/>
            <a:ext cx="6106963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3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276" y="233796"/>
            <a:ext cx="6081446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2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276" y="233796"/>
            <a:ext cx="6081446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276" y="233796"/>
            <a:ext cx="6081446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40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71073"/>
              </p:ext>
            </p:extLst>
          </p:nvPr>
        </p:nvGraphicFramePr>
        <p:xfrm>
          <a:off x="1041399" y="742950"/>
          <a:ext cx="7518401" cy="3429000"/>
        </p:xfrm>
        <a:graphic>
          <a:graphicData uri="http://schemas.openxmlformats.org/drawingml/2006/table">
            <a:tbl>
              <a:tblPr/>
              <a:tblGrid>
                <a:gridCol w="1765107"/>
                <a:gridCol w="1898682"/>
                <a:gridCol w="963653"/>
                <a:gridCol w="963653"/>
                <a:gridCol w="963653"/>
                <a:gridCol w="963653"/>
              </a:tblGrid>
              <a:tr h="19050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differential genes, hg38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p-adj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p-val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 in B vs 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 in B vs 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 in B vs 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 in B vs 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HLF_pre-sort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HLF_sort-all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HLF_pre-sort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HLF_sort-all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HLF_pre-sort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HLF_sort-all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HLF_pre-sort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HLF_sort-all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HLF_sort-all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HLF_pre-sort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753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501421"/>
              </p:ext>
            </p:extLst>
          </p:nvPr>
        </p:nvGraphicFramePr>
        <p:xfrm>
          <a:off x="914400" y="742950"/>
          <a:ext cx="7518401" cy="3429000"/>
        </p:xfrm>
        <a:graphic>
          <a:graphicData uri="http://schemas.openxmlformats.org/drawingml/2006/table">
            <a:tbl>
              <a:tblPr/>
              <a:tblGrid>
                <a:gridCol w="1765107"/>
                <a:gridCol w="1898682"/>
                <a:gridCol w="963653"/>
                <a:gridCol w="963653"/>
                <a:gridCol w="963653"/>
                <a:gridCol w="963653"/>
              </a:tblGrid>
              <a:tr h="19050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differential genes, dm6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p-adj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p-val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 in B vs 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 in B vs 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 in B vs 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 in B vs 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HLF_pre-sort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HLF_sort-all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HLF_pre-sort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HLF_sort-all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HLF_pre-sort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HLF_sort-all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HLF_pre-sort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HLF_sort-all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HLF_sort-all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HLF_pre-sort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747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276" y="233796"/>
            <a:ext cx="6081446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1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276" y="233796"/>
            <a:ext cx="6081446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2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276" y="233796"/>
            <a:ext cx="6081446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5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276" y="233796"/>
            <a:ext cx="6081446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3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276" y="233796"/>
            <a:ext cx="6081446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276" y="233796"/>
            <a:ext cx="6081446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25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226654"/>
              </p:ext>
            </p:extLst>
          </p:nvPr>
        </p:nvGraphicFramePr>
        <p:xfrm>
          <a:off x="914400" y="742950"/>
          <a:ext cx="7518401" cy="3429000"/>
        </p:xfrm>
        <a:graphic>
          <a:graphicData uri="http://schemas.openxmlformats.org/drawingml/2006/table">
            <a:tbl>
              <a:tblPr/>
              <a:tblGrid>
                <a:gridCol w="1765107"/>
                <a:gridCol w="1898682"/>
                <a:gridCol w="963653"/>
                <a:gridCol w="963653"/>
                <a:gridCol w="963653"/>
                <a:gridCol w="963653"/>
              </a:tblGrid>
              <a:tr h="19050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differential genes, sacCer3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p-adj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p-val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 in B vs 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 in B vs 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 in B vs 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 in B vs 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input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unstained_input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input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unstained_input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input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unstained_input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input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unstained_input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input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unstained_input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526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CB424"/>
      </a:accent1>
      <a:accent2>
        <a:srgbClr val="000000"/>
      </a:accent2>
      <a:accent3>
        <a:srgbClr val="000000"/>
      </a:accent3>
      <a:accent4>
        <a:srgbClr val="000000"/>
      </a:accent4>
      <a:accent5>
        <a:srgbClr val="FFFFFF"/>
      </a:accent5>
      <a:accent6>
        <a:srgbClr val="000000"/>
      </a:accent6>
      <a:hlink>
        <a:srgbClr val="000000"/>
      </a:hlink>
      <a:folHlink>
        <a:srgbClr val="FFC42F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32178</TotalTime>
  <Words>1139</Words>
  <Application>Microsoft Office PowerPoint</Application>
  <PresentationFormat>On-screen Show (16:9)</PresentationFormat>
  <Paragraphs>1040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Compacta Blk BT</vt:lpstr>
      <vt:lpstr>Franklin Gothic Book</vt:lpstr>
      <vt:lpstr>Perpetua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 MARINOV</dc:title>
  <dc:creator>Georgi</dc:creator>
  <cp:lastModifiedBy>User</cp:lastModifiedBy>
  <cp:revision>2939</cp:revision>
  <dcterms:created xsi:type="dcterms:W3CDTF">2009-02-17T08:29:48Z</dcterms:created>
  <dcterms:modified xsi:type="dcterms:W3CDTF">2019-08-22T17:31:20Z</dcterms:modified>
</cp:coreProperties>
</file>