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355" r:id="rId2"/>
    <p:sldId id="425" r:id="rId3"/>
    <p:sldId id="513" r:id="rId4"/>
    <p:sldId id="515" r:id="rId5"/>
    <p:sldId id="514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93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5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45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2018-09-14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2018-09-14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2018-09-14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2018-09-14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2018-09-14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2018-09-14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2018-09-14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2018-09-14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2018-09-14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2018-09-14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2018-09-14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2018-09-14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2018-09-14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6304" y="13335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308343"/>
              </p:ext>
            </p:extLst>
          </p:nvPr>
        </p:nvGraphicFramePr>
        <p:xfrm>
          <a:off x="1371600" y="209550"/>
          <a:ext cx="6781800" cy="4774936"/>
        </p:xfrm>
        <a:graphic>
          <a:graphicData uri="http://schemas.openxmlformats.org/drawingml/2006/table">
            <a:tbl>
              <a:tblPr/>
              <a:tblGrid>
                <a:gridCol w="2130408"/>
                <a:gridCol w="495007"/>
                <a:gridCol w="495007"/>
                <a:gridCol w="532602"/>
                <a:gridCol w="534690"/>
                <a:gridCol w="532602"/>
                <a:gridCol w="488741"/>
                <a:gridCol w="551400"/>
                <a:gridCol w="551400"/>
                <a:gridCol w="469943"/>
              </a:tblGrid>
              <a:tr h="113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2x36mers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1x36mers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Mappability Corrected RPKM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S.cerevsiae/Candida ratio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Correction factor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   non-chrM reads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 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   non-chrM reads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 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180718-L1-MS1-input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3,214,876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2,006,636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1,025,556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32.41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1.626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3,214,876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3,083,456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1,577,836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52.72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180718-L2-MS1-input-2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3,092,211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1,950,518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995,071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32.30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1.636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3,092,211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3,014,266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1,539,465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52.83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180718-L3-MS1-AB5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3,008,645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2,116,448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1,076,373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34.76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1.445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3,008,645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2,887,178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1,471,672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50.24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180718-L4-MS1-AB20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2,604,018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1,752,552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894,395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34.44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1.468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2,604,018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2,433,246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1,242,384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50.58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180718-L5-MS1-AB21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3,074,910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1,759,148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898,380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28.54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DCD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1.991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1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3,074,910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3,310,860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1,691,998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56.82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180718-L6-MS80-input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3,484,862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2,350,444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1,200,047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34.29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1.480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3,484,862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3,285,458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1,679,597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50.74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180718-L7-MS80-input-2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3,071,116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2,076,694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1,060,569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34.09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1.494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3,071,116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2,931,312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1,498,980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50.94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180718-L8-MS80-AB5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2,945,037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2,937,614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1,492,213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46.30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CF8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2,945,037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2,273,602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1,159,960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38.04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BC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180718-L9-MS80-AB20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2,953,273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2,075,126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1,060,125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35.22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1.413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2,953,273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2,773,896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1,416,776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49.76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180718-L10-MS80-AB21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3,045,385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1,798,472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917,760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29.49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1.892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F2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3,045,385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3,215,782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1,642,782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55.81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180718-L11-MS81-input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3,385,521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1,879,578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958,906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30.24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1.820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F2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3,385,521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3,233,396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1,650,467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55.02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180718-L12-MS81-input-2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3,090,283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1,725,940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C93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883,940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30.22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1.821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F2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3,090,283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2,969,806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1,522,474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55.03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180718-L13-MS81-AB5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2,528,554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1,791,894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911,245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34.07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1.496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5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2,528,554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2,526,524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1,289,403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50.97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180718-L14-MS81-AB20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2,970,858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1,963,452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1,001,161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34.61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1.456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5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2,970,858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2,705,322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1,379,258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50.40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180718-L15-MS81-AB21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3,015,619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1,599,940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817,644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26.97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C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2.169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F0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1.19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3,015,619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3,281,438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1,677,249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58.48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180718-L16-MS63-0nM-input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3,219,057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1,970,208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1,005,283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31.28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1.724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3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0.99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3,219,057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3,208,120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1,638,965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53.92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180718-L17-MS63-0nM-input-2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2,970,048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1,817,766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927,775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31.02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1.747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3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1.01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2,970,048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2,999,584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1,533,413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54.20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180718-L18-MS63-0nM-AB5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2,062,545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1,935,996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984,206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44.97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FAF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0.877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0.51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9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2,062,545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1,601,960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816,475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39.44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B9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180718-L19-MS63-0nM-AB20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2,867,443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1,896,728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968,704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34.22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1.484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4"/>
                    </a:solidFill>
                  </a:tcPr>
                </a:tc>
              </a:tr>
              <a:tr h="113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2,867,443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2,665,092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1,360,234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50.80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8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611269"/>
              </p:ext>
            </p:extLst>
          </p:nvPr>
        </p:nvGraphicFramePr>
        <p:xfrm>
          <a:off x="1295400" y="209550"/>
          <a:ext cx="7262076" cy="4724400"/>
        </p:xfrm>
        <a:graphic>
          <a:graphicData uri="http://schemas.openxmlformats.org/drawingml/2006/table">
            <a:tbl>
              <a:tblPr/>
              <a:tblGrid>
                <a:gridCol w="2292578"/>
                <a:gridCol w="532687"/>
                <a:gridCol w="532687"/>
                <a:gridCol w="575392"/>
                <a:gridCol w="530439"/>
                <a:gridCol w="575392"/>
                <a:gridCol w="530439"/>
                <a:gridCol w="593373"/>
                <a:gridCol w="593373"/>
                <a:gridCol w="505716"/>
              </a:tblGrid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180718-L20-MS63-0nM-AB21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3,140,027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1,673,058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854,787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26.95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2.170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F0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3,140,027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3,433,350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1,755,006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58.49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180718-L21-MS63-10nM-input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3,469,209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1,816,198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927,465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28.08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2.041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1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3,469,209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3,503,064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1,790,392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57.30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180718-L22-MS63-10nM-input-2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3,045,791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1,602,434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C93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822,838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27.88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2.063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1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3,045,791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3,120,900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1,605,640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57.51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180718-L23-MS63-10nM-AB5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2,628,594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1,765,838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897,919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34.07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2,628,594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2,490,418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1,270,395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50.96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180718-L24-MS63-10nM-AB20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2,951,695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2,020,840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1,032,459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35.45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7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2,951,695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2,669,872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1,363,711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49.51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180718-L25-MS63-10nM-AB21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3,068,165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1,535,736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C93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784,586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25.06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2.414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E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3,068,165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3,504,956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1,791,915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60.50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180718-L26-MS63-30nM-input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3,170,544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1,709,772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C93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871,468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29.69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1.873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F2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3,170,544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3,024,464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1,543,975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55.60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180718-L27-MS63-30nM-input-2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3,081,742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1,694,146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C93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864,049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29.78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1.863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F2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3,081,742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2,981,146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1,523,065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55.50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180718-L28-MS63-30nM-AB5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2,727,247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1,672,386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850,105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31.35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1.717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3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2,727,247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2,711,936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1,380,821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53.84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180718-L29-MS63-30nM-AB20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2,742,472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1,954,986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998,156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35.34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1.404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2,742,472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2,596,786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1,326,011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49.63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180718-L30-MS63-30nM-AB21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2,228,798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1,231,456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C93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628,836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C93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27.02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C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2.162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F0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2,228,798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2,515,582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1,285,803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58.42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180723-L1-MS63-0nM-input1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5,643,003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2,540,404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1,293,243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23.24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2.685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C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5,643,003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6,447,414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3,285,048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62.41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180723-L2-MS63-0nM-AB1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5,839,477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2,304,434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1,173,357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19.17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3.481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0E6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5,839,477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7,577,116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3,863,278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66.72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180723-L3-MS63-0nM-AB4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5,704,272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3,036,070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1,545,916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25.62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D2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2.338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F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4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5,704,272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6,703,410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3,418,522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59.90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180723-L4-MS63-0nM-AB5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6,368,849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5,076,622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2,577,872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38.29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1.215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A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6,368,849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5,814,208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2,961,707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46.51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180723-L5-MS63-0nM-AB20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4,943,749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2,271,024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1,171,061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23.75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2.605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ED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4,943,749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5,593,354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2,885,885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61.88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180723-L6-MS63-0nM-AB21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5,519,273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2,051,766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1,045,336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19.02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3.515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E6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E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5,519,273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6,818,036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3,475,842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66.87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180723-L7-MS63-10nM-input2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5,569,688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3,480,192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1,771,196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32.33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1.633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5,569,688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5,368,582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2,736,703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52.81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180723-L8-MS63-10nM-AB1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5,672,812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2,181,252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1,109,060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18.75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3.583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E6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2.19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0E3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5,672,812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7,380,158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3,758,586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67.17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180723-L9-MS63-10nM-AB4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5,485,145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2,809,850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1,429,105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24.75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2.458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E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5,485,145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6,520,318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3,322,970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60.83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54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396990"/>
              </p:ext>
            </p:extLst>
          </p:nvPr>
        </p:nvGraphicFramePr>
        <p:xfrm>
          <a:off x="1219200" y="209556"/>
          <a:ext cx="7239000" cy="4709380"/>
        </p:xfrm>
        <a:graphic>
          <a:graphicData uri="http://schemas.openxmlformats.org/drawingml/2006/table">
            <a:tbl>
              <a:tblPr/>
              <a:tblGrid>
                <a:gridCol w="2285293"/>
                <a:gridCol w="530995"/>
                <a:gridCol w="530995"/>
                <a:gridCol w="573563"/>
                <a:gridCol w="528753"/>
                <a:gridCol w="573563"/>
                <a:gridCol w="528753"/>
                <a:gridCol w="591488"/>
                <a:gridCol w="591488"/>
                <a:gridCol w="504109"/>
              </a:tblGrid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180723-L10-MS63-10nM-AB5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6,184,088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4,802,148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2,441,776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37.44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BD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1.266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5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6,184,088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5,735,278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2,924,491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47.40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AB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180723-L11-MS63-10nM-AB20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5,810,617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4,151,052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2,124,283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35.71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1.379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5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5,810,617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5,414,028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2,770,212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49.23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A8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180723-L12-MS63-10nM-AB21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6,964,535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3,989,980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2,033,611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28.32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DCD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2.014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1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7EF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6,964,535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7,594,566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3,874,167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57.04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180723-L13-MS63-30nM-input2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6,236,689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4,465,564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2,272,581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37.45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BD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1.266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6,236,689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5,338,456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2,720,669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47.40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AB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180723-L14-MS63-30nM-AB1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4,902,169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1,874,464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954,291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18.46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3.655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EE5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2.89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5EBDA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4,902,169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6,468,000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3,298,945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67.47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180723-L15-MS63-30nM-AB4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5,393,853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2,612,572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1,328,839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23.19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2.693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C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2.13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F0E4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5,393,853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6,644,000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3,385,718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62.47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180723-L16-MS63-30nM-AB5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5,044,284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3,841,552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1,954,818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36.78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1.308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5,044,284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4,737,512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2,418,086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48.10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180723-L17-MS63-30nM-AB20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5,025,505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4,166,708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2,125,639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40.33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B8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1.100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9F4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5,025,505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4,331,356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2,211,031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44.35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B1B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180723-L18-MS63-30nM-AB21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4,805,780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3,470,076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1,770,945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35.00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1.428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4,805,780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4,680,760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2,391,977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49.98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180731-L1-MS1-input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6,793,256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3,454,074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1,764,614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26.71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2.199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0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6,793,256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7,177,916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3,670,746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58.75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180731-L2-MS1-AB1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7,166,795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2,596,028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1,320,898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17.02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4.053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2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1.84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F2E8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7,166,795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9,928,710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5,064,367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68.99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180731-L3-MS1-AB4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6,755,125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3,517,668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1,788,847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24.33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2.518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6,755,125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8,360,608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4,261,048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61.27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180731-L4-MS1-AB5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7,194,784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4,900,754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2,494,202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32.91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C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1.586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7,194,784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7,334,642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3,742,071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52.20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180731-L5-MS1-AB20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6,100,053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3,347,722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1,708,400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27.62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2.092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F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6,100,053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6,622,332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3,380,792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57.78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180731-L6-MS1-AB21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6,286,510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2,770,430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1,416,761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22.10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2.879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5EB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E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6,286,510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7,540,756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3,857,923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63.62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180731-L7-MS80-input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11,401,236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15,874,400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8,095,392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67.91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0.224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11,401,236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3,354,218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1,713,284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15.19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180731-L8-MS80-AB1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10,575,754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9,982,258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5,080,180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43.45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4.22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C9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10,575,754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8,893,738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4,539,953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41.05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B6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180731-L9-MS80-AB4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12,628,595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13,664,556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6,960,422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0.66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B4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49.54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7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0.699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3.12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E9D7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12,628,595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9,006,710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4,599,542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34.61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180731-L10-MS80-AB5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5,701,581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4,400,326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2,235,090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36.36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1.335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5.96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9D5B2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5,701,581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5,538,956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2,822,477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48.54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180731-L11-MS80-AB20</a:t>
                      </a:r>
                    </a:p>
                  </a:txBody>
                  <a:tcPr marL="6728" marR="6728" marT="67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12,542,415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19,693,706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10,055,258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71.90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0.153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E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BF7"/>
                    </a:solidFill>
                  </a:tcPr>
                </a:tc>
              </a:tr>
              <a:tr h="121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12,542,415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8" marR="6728" marT="67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2,841,092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1,452,048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8" marR="6728" marT="67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10.98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8" marR="6728" marT="67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86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180136"/>
              </p:ext>
            </p:extLst>
          </p:nvPr>
        </p:nvGraphicFramePr>
        <p:xfrm>
          <a:off x="1371600" y="209550"/>
          <a:ext cx="7262076" cy="4724400"/>
        </p:xfrm>
        <a:graphic>
          <a:graphicData uri="http://schemas.openxmlformats.org/drawingml/2006/table">
            <a:tbl>
              <a:tblPr/>
              <a:tblGrid>
                <a:gridCol w="2292578"/>
                <a:gridCol w="532687"/>
                <a:gridCol w="532687"/>
                <a:gridCol w="575392"/>
                <a:gridCol w="530439"/>
                <a:gridCol w="575392"/>
                <a:gridCol w="530439"/>
                <a:gridCol w="593373"/>
                <a:gridCol w="593373"/>
                <a:gridCol w="505716"/>
              </a:tblGrid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180731-L12-MS80-AB21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11,799,303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16,419,182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8,385,308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63.96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0.303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11,799,303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4,698,258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2,401,775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19.37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180731-L13-MS81-input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5,723,145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2,571,502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1,313,427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23.54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2.639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5,723,145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6,412,870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3,278,357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62.10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180731-L14-MS81-AB1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5,852,367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2,175,116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1,108,336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17.65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3.872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4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5,852,367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7,952,128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4,059,729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68.33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180731-L15-MS81-AB4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6,814,027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3,650,470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1,860,717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25.27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2.385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E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4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6,814,027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8,219,232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4,198,144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60.27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180731-L16-MS81-AB5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6,278,111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5,028,684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2,562,385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37.98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CBC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1.233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7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9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6,278,111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5,846,642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2,989,615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46.84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AC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180731-L17-MS81-AB20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6,976,868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3,212,680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1,638,663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23.40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2.660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C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6,976,868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8,083,596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4,123,946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62.25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180731-L18-MS81-AB21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6,349,351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2,521,902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1,285,575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3.291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8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7EF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6,349,351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7,844,820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4,002,686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65.84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180731-L19-MS55-1-input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14,470,672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21,638,396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11,024,127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72.60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0.141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E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14,470,672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2,883,244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1,470,938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10.24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180731-L20-MS55-1-AB1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12,551,795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15,786,380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8,032,511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9B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56.82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0.474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7D4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12,551,795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7,054,730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3,599,172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26.92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180731-L21-MS55-1-AB4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12,138,333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15,823,254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8,084,307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BB2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58.97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0.418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EAD9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12,138,333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6,238,832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3,195,296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24.64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180731-L22-MS55-1-AB5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10,929,840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13,645,678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6,933,185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CB3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57.38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0.459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3.25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8D5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10,929,840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5,896,218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3,008,730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26.32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180731-L23-MS55-1-AB20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11,969,771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19,994,346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10,221,316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75.68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0.092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BF7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11,969,771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1,744,028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891,973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6.98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180731-L24-MS55-1-AB21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11,665,732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17,912,346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9,160,706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69.71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0.191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11,665,732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3,225,670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1,651,785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13.29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180731-L25-MS55-2-input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6,088,789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3,740,794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1,908,273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33.65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1.528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4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6,088,789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5,401,854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2,758,193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51.41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180731-L26-MS55-2-AB1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6,263,004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2,517,968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1,280,646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19.25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3.461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0E7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2.27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EFE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6,263,004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8,224,560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4,193,302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66.63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180731-L27-MS55-2-AB4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6,675,444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3,455,478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1,762,239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24.71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2.463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E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1.61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F4EB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6,675,444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8,035,264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4,106,328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60.86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180731-L28-MS55-2-AB5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12,427,697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17,028,036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8,655,369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0.66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B4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63.57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0.311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EFD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12,427,697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4,995,072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9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2,547,751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19.78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180731-L29-MS55-2-AB20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6,444,511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4,898,064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2,498,467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38.33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1.212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5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6,444,511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5,618,344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2,865,536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46.47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180731-L30-MS55-2-AB21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6,862,932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3,947,628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2,017,408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28.70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1.974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1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1.29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6,862,932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7,371,908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3,766,716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56.65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180731-L31-MS55-3-input</a:t>
                      </a:r>
                    </a:p>
                  </a:txBody>
                  <a:tcPr marL="6750" marR="6750" marT="67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10,680,482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15,897,406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8,105,455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73.82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0.121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F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2"/>
                    </a:solidFill>
                  </a:tcPr>
                </a:tc>
              </a:tr>
              <a:tr h="121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10,680,482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50" marR="6750" marT="67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1,821,114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929,838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50" marR="6750" marT="67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8.95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50" marR="6750" marT="67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99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034844"/>
              </p:ext>
            </p:extLst>
          </p:nvPr>
        </p:nvGraphicFramePr>
        <p:xfrm>
          <a:off x="1524001" y="209550"/>
          <a:ext cx="7239000" cy="2655169"/>
        </p:xfrm>
        <a:graphic>
          <a:graphicData uri="http://schemas.openxmlformats.org/drawingml/2006/table">
            <a:tbl>
              <a:tblPr/>
              <a:tblGrid>
                <a:gridCol w="2285293"/>
                <a:gridCol w="530994"/>
                <a:gridCol w="530994"/>
                <a:gridCol w="573563"/>
                <a:gridCol w="528754"/>
                <a:gridCol w="573563"/>
                <a:gridCol w="528754"/>
                <a:gridCol w="591488"/>
                <a:gridCol w="591488"/>
                <a:gridCol w="504109"/>
              </a:tblGrid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180731-L32-MS55-3-AB1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11,260,849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14,463,024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7,361,203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9B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57.98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0.443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3.66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EE5D0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11,260,849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6,042,640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3,086,409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25.70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180731-L33-MS55-3-AB4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11,613,170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15,551,524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7,917,711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0.67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CB3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60.22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0.387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F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3.20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8D6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11,613,170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5,678,554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2,900,460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23.32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180731-L34-MS55-3-AB5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10,637,016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16,389,150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8,332,263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70.39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0.179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1.48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5EC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10,637,016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2,763,274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1,407,774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12.57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180731-L35-MS55-3-AB20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12,163,790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20,217,640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10,321,590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75.68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0.092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12,163,790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1,763,914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900,686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6.98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180731-L36-MS55-3-AB21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11,925,606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18,949,858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9,669,870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71.92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0.152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E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1.26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11,925,606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2,726,844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1,393,286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10.95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180731-L37-MS55-4-input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12,475,605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14,944,796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7,622,179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60.08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0.391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F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F8F3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12,475,605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5,514,154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2,816,702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23.47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180731-L38-MS55-4-AB1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12,062,149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10,019,638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5,098,983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38.86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ABA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1.181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3.02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EAD8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12,062,149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11,160,740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5,698,751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A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45.91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E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180731-L39-MS55-4-AB4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12,767,212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11,949,662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6,086,622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0.67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CB3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43.15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0.959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F9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2.45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EE0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12,767,212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10,803,636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5,519,576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41.37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B6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180731-L40-MS55-4-AB5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11,742,617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18,408,912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9,348,792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0B5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70.70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0.173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A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11,742,617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3,005,200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99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1,531,851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12.25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180731-L41-MS55-4-AB20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11,121,145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15,409,482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7,865,114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64.62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0.289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AF6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11,121,145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4,209,972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2,149,169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98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18.67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180731-L42-MS55-4-AB21</a:t>
                      </a:r>
                    </a:p>
                  </a:txBody>
                  <a:tcPr marL="6727" marR="6727" marT="6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11,023,445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Candida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12,786,052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6,526,649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54.41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0.542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C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1.39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6ED"/>
                    </a:solidFill>
                  </a:tcPr>
                </a:tc>
              </a:tr>
              <a:tr h="1210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11,023,445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727" marR="6727" marT="67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6,544,902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0.89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3,343,899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6727" marR="6727" marT="67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29.47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27" marR="6727" marT="6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5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48699</TotalTime>
  <Words>1562</Words>
  <Application>Microsoft Office PowerPoint</Application>
  <PresentationFormat>On-screen Show (16:9)</PresentationFormat>
  <Paragraphs>1729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1341</cp:revision>
  <dcterms:created xsi:type="dcterms:W3CDTF">2009-02-17T08:29:48Z</dcterms:created>
  <dcterms:modified xsi:type="dcterms:W3CDTF">2018-09-15T08:39:28Z</dcterms:modified>
</cp:coreProperties>
</file>