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89"/>
  </p:notesMasterIdLst>
  <p:sldIdLst>
    <p:sldId id="1044" r:id="rId2"/>
    <p:sldId id="1079" r:id="rId3"/>
    <p:sldId id="1080" r:id="rId4"/>
    <p:sldId id="1081" r:id="rId5"/>
    <p:sldId id="1082" r:id="rId6"/>
    <p:sldId id="1083" r:id="rId7"/>
    <p:sldId id="1084" r:id="rId8"/>
    <p:sldId id="1085" r:id="rId9"/>
    <p:sldId id="1086" r:id="rId10"/>
    <p:sldId id="1087" r:id="rId11"/>
    <p:sldId id="1088" r:id="rId12"/>
    <p:sldId id="1089" r:id="rId13"/>
    <p:sldId id="1090" r:id="rId14"/>
    <p:sldId id="1045" r:id="rId15"/>
    <p:sldId id="1091" r:id="rId16"/>
    <p:sldId id="1092" r:id="rId17"/>
    <p:sldId id="1093" r:id="rId18"/>
    <p:sldId id="1094" r:id="rId19"/>
    <p:sldId id="1095" r:id="rId20"/>
    <p:sldId id="1076" r:id="rId21"/>
    <p:sldId id="1096" r:id="rId22"/>
    <p:sldId id="1097" r:id="rId23"/>
    <p:sldId id="1098" r:id="rId24"/>
    <p:sldId id="1099" r:id="rId25"/>
    <p:sldId id="1100" r:id="rId26"/>
    <p:sldId id="1101" r:id="rId27"/>
    <p:sldId id="1102" r:id="rId28"/>
    <p:sldId id="1077" r:id="rId29"/>
    <p:sldId id="1107" r:id="rId30"/>
    <p:sldId id="1108" r:id="rId31"/>
    <p:sldId id="1109" r:id="rId32"/>
    <p:sldId id="1103" r:id="rId33"/>
    <p:sldId id="1104" r:id="rId34"/>
    <p:sldId id="1078" r:id="rId35"/>
    <p:sldId id="1105" r:id="rId36"/>
    <p:sldId id="1106" r:id="rId37"/>
    <p:sldId id="1110" r:id="rId38"/>
    <p:sldId id="1131" r:id="rId39"/>
    <p:sldId id="1111" r:id="rId40"/>
    <p:sldId id="1112" r:id="rId41"/>
    <p:sldId id="1113" r:id="rId42"/>
    <p:sldId id="1114" r:id="rId43"/>
    <p:sldId id="1115" r:id="rId44"/>
    <p:sldId id="1116" r:id="rId45"/>
    <p:sldId id="1117" r:id="rId46"/>
    <p:sldId id="1118" r:id="rId47"/>
    <p:sldId id="1124" r:id="rId48"/>
    <p:sldId id="1127" r:id="rId49"/>
    <p:sldId id="1128" r:id="rId50"/>
    <p:sldId id="1129" r:id="rId51"/>
    <p:sldId id="1125" r:id="rId52"/>
    <p:sldId id="1126" r:id="rId53"/>
    <p:sldId id="1130" r:id="rId54"/>
    <p:sldId id="1119" r:id="rId55"/>
    <p:sldId id="1132" r:id="rId56"/>
    <p:sldId id="1133" r:id="rId57"/>
    <p:sldId id="1146" r:id="rId58"/>
    <p:sldId id="1147" r:id="rId59"/>
    <p:sldId id="1134" r:id="rId60"/>
    <p:sldId id="1135" r:id="rId61"/>
    <p:sldId id="1136" r:id="rId62"/>
    <p:sldId id="1137" r:id="rId63"/>
    <p:sldId id="1138" r:id="rId64"/>
    <p:sldId id="1139" r:id="rId65"/>
    <p:sldId id="1142" r:id="rId66"/>
    <p:sldId id="1140" r:id="rId67"/>
    <p:sldId id="1141" r:id="rId68"/>
    <p:sldId id="1143" r:id="rId69"/>
    <p:sldId id="1144" r:id="rId70"/>
    <p:sldId id="1145" r:id="rId71"/>
    <p:sldId id="1150" r:id="rId72"/>
    <p:sldId id="1148" r:id="rId73"/>
    <p:sldId id="1151" r:id="rId74"/>
    <p:sldId id="1160" r:id="rId75"/>
    <p:sldId id="1161" r:id="rId76"/>
    <p:sldId id="1162" r:id="rId77"/>
    <p:sldId id="1159" r:id="rId78"/>
    <p:sldId id="1149" r:id="rId79"/>
    <p:sldId id="1152" r:id="rId80"/>
    <p:sldId id="1153" r:id="rId81"/>
    <p:sldId id="1154" r:id="rId82"/>
    <p:sldId id="1155" r:id="rId83"/>
    <p:sldId id="1163" r:id="rId84"/>
    <p:sldId id="1165" r:id="rId85"/>
    <p:sldId id="1164" r:id="rId86"/>
    <p:sldId id="1156" r:id="rId87"/>
    <p:sldId id="1166" r:id="rId8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9" autoAdjust="0"/>
    <p:restoredTop sz="86429" autoAdjust="0"/>
  </p:normalViewPr>
  <p:slideViewPr>
    <p:cSldViewPr>
      <p:cViewPr varScale="1">
        <p:scale>
          <a:sx n="149" d="100"/>
          <a:sy n="149" d="100"/>
        </p:scale>
        <p:origin x="126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2019-10-07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2019-10-07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2019-10-07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2019-10-07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2019-10-07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2019-10-07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2019-10-07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2019-10-07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2019-10-07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2019-10-07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2019-10-07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2019-10-07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2019-10-07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2" y="438150"/>
            <a:ext cx="8875076" cy="42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306893"/>
            <a:ext cx="8963827" cy="45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306893"/>
            <a:ext cx="8963827" cy="45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3" y="50674"/>
            <a:ext cx="8911075" cy="504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133350"/>
            <a:ext cx="8963827" cy="48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READ DISTRIBUTION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24" y="438150"/>
            <a:ext cx="5664950" cy="461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40" y="75635"/>
            <a:ext cx="5522121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40" y="75635"/>
            <a:ext cx="5522121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40" y="75635"/>
            <a:ext cx="5522121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40" y="75635"/>
            <a:ext cx="5522121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40" y="75635"/>
            <a:ext cx="5522121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4" y="144287"/>
            <a:ext cx="8875076" cy="44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40" y="75635"/>
            <a:ext cx="5522121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40" y="75635"/>
            <a:ext cx="5522121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40" y="75635"/>
            <a:ext cx="5522121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40" y="75635"/>
            <a:ext cx="5522121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40" y="75635"/>
            <a:ext cx="5522121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40" y="75635"/>
            <a:ext cx="5522121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40" y="75635"/>
            <a:ext cx="5522121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374" y="209550"/>
            <a:ext cx="5893250" cy="9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READ COVERAGE (SOME SAMPLES)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28" y="606924"/>
            <a:ext cx="6338544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18" y="233796"/>
            <a:ext cx="610696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306893"/>
            <a:ext cx="8963827" cy="45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18" y="233796"/>
            <a:ext cx="610696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01281"/>
            <a:ext cx="8700202" cy="940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14" y="285755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14" y="195746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  <a:endCxn id="5" idx="0"/>
          </p:cNvCxnSpPr>
          <p:nvPr/>
        </p:nvCxnSpPr>
        <p:spPr>
          <a:xfrm>
            <a:off x="196009" y="2326801"/>
            <a:ext cx="0" cy="530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6304" y="849473"/>
            <a:ext cx="8616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There aren’t really any bad samples, which is good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Here is a </a:t>
            </a:r>
            <a:r>
              <a:rPr lang="en-US" sz="1400" dirty="0" err="1" smtClean="0"/>
              <a:t>heatmap</a:t>
            </a:r>
            <a:r>
              <a:rPr lang="en-US" sz="1400" dirty="0" smtClean="0"/>
              <a:t> of the whole dataset:</a:t>
            </a:r>
          </a:p>
        </p:txBody>
      </p:sp>
    </p:spTree>
    <p:extLst>
      <p:ext uri="{BB962C8B-B14F-4D97-AF65-F5344CB8AC3E}">
        <p14:creationId xmlns:p14="http://schemas.microsoft.com/office/powerpoint/2010/main" val="37501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" y="233796"/>
            <a:ext cx="4555695" cy="46759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77" y="233796"/>
            <a:ext cx="459932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81009"/>
            <a:ext cx="5162161" cy="39814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22" y="581009"/>
            <a:ext cx="5197605" cy="39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81009"/>
            <a:ext cx="5215107" cy="3981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81009"/>
            <a:ext cx="5250481" cy="39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1101"/>
            <a:ext cx="5158795" cy="4021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58" y="561102"/>
            <a:ext cx="5203823" cy="40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DESEQ RESULTS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304" y="361950"/>
            <a:ext cx="8616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Notes: </a:t>
            </a:r>
          </a:p>
          <a:p>
            <a:endParaRPr lang="en-US" sz="1400" dirty="0" smtClean="0"/>
          </a:p>
          <a:p>
            <a:r>
              <a:rPr lang="en-US" sz="1400" dirty="0" smtClean="0"/>
              <a:t>1. To narrow the conditions space, I have ignored other additional mutations -- SOD1, etc. – but have kept those separate </a:t>
            </a:r>
            <a:r>
              <a:rPr lang="en-US" sz="1400" dirty="0"/>
              <a:t>if there was no </a:t>
            </a:r>
            <a:r>
              <a:rPr lang="en-US" sz="1400" dirty="0" smtClean="0"/>
              <a:t>C9orf72 mutation but a mutation in a different gene. Will redo with a more complex matrix design if necessary and with the additional samples</a:t>
            </a:r>
          </a:p>
          <a:p>
            <a:endParaRPr lang="en-US" sz="1400" dirty="0" smtClean="0"/>
          </a:p>
          <a:p>
            <a:r>
              <a:rPr lang="en-US" sz="1400" dirty="0" smtClean="0"/>
              <a:t>2. I have not lumped all ALS variations together, but only ran analysis between the pure ALS samples</a:t>
            </a:r>
          </a:p>
          <a:p>
            <a:endParaRPr lang="en-US" sz="1400" dirty="0"/>
          </a:p>
          <a:p>
            <a:r>
              <a:rPr lang="en-US" sz="1400" dirty="0" smtClean="0"/>
              <a:t>3. It takes forever to run on the full 653-sample matrix, so I have run it on individual pairwise matrices</a:t>
            </a:r>
          </a:p>
        </p:txBody>
      </p:sp>
    </p:spTree>
    <p:extLst>
      <p:ext uri="{BB962C8B-B14F-4D97-AF65-F5344CB8AC3E}">
        <p14:creationId xmlns:p14="http://schemas.microsoft.com/office/powerpoint/2010/main" val="4397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37322"/>
              </p:ext>
            </p:extLst>
          </p:nvPr>
        </p:nvGraphicFramePr>
        <p:xfrm>
          <a:off x="952500" y="361950"/>
          <a:ext cx="7696200" cy="2286000"/>
        </p:xfrm>
        <a:graphic>
          <a:graphicData uri="http://schemas.openxmlformats.org/drawingml/2006/table">
            <a:tbl>
              <a:tblPr/>
              <a:tblGrid>
                <a:gridCol w="2886075"/>
                <a:gridCol w="2886075"/>
                <a:gridCol w="962025"/>
                <a:gridCol w="962025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genes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p-adj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ALS--Cerebellum--C9orf72_neg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ALS--Cerebellum--C9orf72_pos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ALS--Cortex_Frontal--C9orf72_neg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ALS--Cortex_Frontal--C9orf72_pos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ALS--Cortex_Motor_Lateral--C9orf72_neg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ALS--Cortex_Motor_Lateral--C9orf72_pos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ALS--Cortex_Motor_Medial--C9orf72_neg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ALS--Cortex_Motor_Medial--C9orf72_pos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ALS--Cortex_Occipital--C9orf72_neg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ALS--Cortex_Occipital--C9orf72_pos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ALS--Liver--C9orf72_neg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ALS--Liver--C9orf72_pos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ALS--Spinal_Cord_Cervical--C9orf72_neg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ALS--Spinal_Cord_Cervical--C9orf72_pos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ALS--Spinal_Cord_Lumbar--C9orf72_neg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ALS--Spinal_Cord_Lumbar--C9orf72_pos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ALS--Spinal_Cord_Thoracic--C9orf72_neg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ALS--Spinal_Cord_Thoracic--C9orf72_pos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5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963120"/>
              </p:ext>
            </p:extLst>
          </p:nvPr>
        </p:nvGraphicFramePr>
        <p:xfrm>
          <a:off x="1676400" y="438150"/>
          <a:ext cx="4914899" cy="3429008"/>
        </p:xfrm>
        <a:graphic>
          <a:graphicData uri="http://schemas.openxmlformats.org/drawingml/2006/table">
            <a:tbl>
              <a:tblPr/>
              <a:tblGrid>
                <a:gridCol w="1404257"/>
                <a:gridCol w="639718"/>
                <a:gridCol w="873760"/>
                <a:gridCol w="499291"/>
                <a:gridCol w="499291"/>
                <a:gridCol w="499291"/>
                <a:gridCol w="499291"/>
              </a:tblGrid>
              <a:tr h="15586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BBC3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baseMean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log2FoldChange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lfcSE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pvalue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padj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Cerebellum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148.68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0.126746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-0.50678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0.925915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Cortex_Frontal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118.73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0.13778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0.223127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0.982128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Cortex_Motor_Lateral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85.85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0.183971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1.400862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0.937896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Cortex_Motor_Medial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88.12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D5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0.235441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1.273976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0.482623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Cortex_Occipital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95.96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0.233426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0.151465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9.48E-01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Liver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72.34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-0.33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0.331889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-0.9807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0.999968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Spinal_Cord_Cervical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94.73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8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0.167597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-0.27071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0.997691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Spinal_Cord_Lumbar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99.38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-0.38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5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0.272373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-1.40225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0.619453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Spinal_Cord_Thoracic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113.33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0.202335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-0.19584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0.997226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TP53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baseMean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log2FoldChange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lfcSE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pvalue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padj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Cerebellum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75.52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F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0.150164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-1.38355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0.649791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Cortex_Frontal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160.40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0.167319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0.007656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9.94E-01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0.998027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Cortex_Motor_Lateral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171.36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0.22611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-0.14263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0.99571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Cortex_Motor_Medial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177.16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0.273906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-0.3247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0.884541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Cortex_Occipital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140.33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0.271219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0.398877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0.848963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Liver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393.12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A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0.314987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0.838385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0.999968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Spinal_Cord_Cervical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404.30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0.157239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0.899172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0.997691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Spinal_Cord_Lumbar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421.47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0.215076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0.418959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0.910393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Spinal_Cord_Thoracic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424.04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0.189932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0.09651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9.23E-01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0.997226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7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133350"/>
            <a:ext cx="1500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ALS--Cerebellum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57674"/>
              </p:ext>
            </p:extLst>
          </p:nvPr>
        </p:nvGraphicFramePr>
        <p:xfrm>
          <a:off x="2070100" y="666750"/>
          <a:ext cx="5461000" cy="3429000"/>
        </p:xfrm>
        <a:graphic>
          <a:graphicData uri="http://schemas.openxmlformats.org/drawingml/2006/table">
            <a:tbl>
              <a:tblPr/>
              <a:tblGrid>
                <a:gridCol w="1168400"/>
                <a:gridCol w="787400"/>
                <a:gridCol w="10668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log2FoldChange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lfcSE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C9orf72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9B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5.590735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2.26E-08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0.000227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D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0.132225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-4.1063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0.047552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DLX6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A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0.04845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-4.99983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0.002308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DPYSL5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4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0.108765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-4.59446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4.34E-06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0.012463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HOXA4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E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0.093147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-8.05427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8.00E-16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1.61E-11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4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0.139653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-4.34042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0.021996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LOC100129917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4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-4.54492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5.50E-06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0.013813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LOC100130557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1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0.12406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-4.15142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0.044291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LOC154860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0.144473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-5.5047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3.70E-08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MTRNR2L3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3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0.072616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-5.43254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5.56E-08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0.000279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0.057847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-4.76413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1.90E-06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0.006356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F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0.118274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-4.50223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6.72E-06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4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0.159667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-4.4598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8.20E-06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0.016495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SLC6A14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0.101297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-4.34139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0.021996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SPATA18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7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0.158392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-4.34102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0.021996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ZNF323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1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0.151247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-4.13527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0.044554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ZNF514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1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0.144061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-4.3155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5-Point Star 7"/>
          <p:cNvSpPr/>
          <p:nvPr/>
        </p:nvSpPr>
        <p:spPr>
          <a:xfrm>
            <a:off x="1828800" y="895350"/>
            <a:ext cx="165100" cy="152400"/>
          </a:xfrm>
          <a:prstGeom prst="star5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90639"/>
              </p:ext>
            </p:extLst>
          </p:nvPr>
        </p:nvGraphicFramePr>
        <p:xfrm>
          <a:off x="457200" y="895350"/>
          <a:ext cx="609600" cy="3810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9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306893"/>
            <a:ext cx="8963827" cy="45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33350"/>
            <a:ext cx="1797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ALS--</a:t>
            </a:r>
            <a:r>
              <a:rPr lang="en-US" sz="1600" dirty="0" err="1"/>
              <a:t>Cortex_Frontal</a:t>
            </a:r>
            <a:endParaRPr lang="en-US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139101"/>
              </p:ext>
            </p:extLst>
          </p:nvPr>
        </p:nvGraphicFramePr>
        <p:xfrm>
          <a:off x="2070100" y="514350"/>
          <a:ext cx="5461000" cy="1333500"/>
        </p:xfrm>
        <a:graphic>
          <a:graphicData uri="http://schemas.openxmlformats.org/drawingml/2006/table">
            <a:tbl>
              <a:tblPr/>
              <a:tblGrid>
                <a:gridCol w="1168400"/>
                <a:gridCol w="787400"/>
                <a:gridCol w="10668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log2FoldChange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lfcSE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padj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C9orf72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1031.49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B0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0.112857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4.912508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0.003981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LOC100130954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4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0.167347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-4.89465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0.003981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NCRUPAR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5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0.15308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-5.29637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PDE6A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8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0.17541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-5.10499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0.002229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TFAP2B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2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0.116629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-6.18546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6.19E-10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7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0.081281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-4.56845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4.91E-06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1828800" y="742950"/>
            <a:ext cx="165100" cy="152400"/>
          </a:xfrm>
          <a:prstGeom prst="star5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784113"/>
              </p:ext>
            </p:extLst>
          </p:nvPr>
        </p:nvGraphicFramePr>
        <p:xfrm>
          <a:off x="457200" y="628650"/>
          <a:ext cx="609600" cy="3810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5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33350"/>
            <a:ext cx="1006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ALS-</a:t>
            </a:r>
            <a:r>
              <a:rPr lang="en-US" sz="1600" dirty="0" smtClean="0"/>
              <a:t>-Liver</a:t>
            </a:r>
            <a:endParaRPr lang="en-US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331644"/>
              </p:ext>
            </p:extLst>
          </p:nvPr>
        </p:nvGraphicFramePr>
        <p:xfrm>
          <a:off x="1460500" y="285750"/>
          <a:ext cx="6680200" cy="762000"/>
        </p:xfrm>
        <a:graphic>
          <a:graphicData uri="http://schemas.openxmlformats.org/drawingml/2006/table">
            <a:tbl>
              <a:tblPr/>
              <a:tblGrid>
                <a:gridCol w="1168400"/>
                <a:gridCol w="787400"/>
                <a:gridCol w="10668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log2FoldChange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lfcSE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CLRN3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0.307833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4.547495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5.43E-06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0.033885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ITLN1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0.341703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4.646913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3.37E-06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0.031546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IL2RA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0.342085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-5.31553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0.001991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5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33350"/>
            <a:ext cx="2283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ALS--</a:t>
            </a:r>
            <a:r>
              <a:rPr lang="en-US" sz="1600" dirty="0" err="1"/>
              <a:t>Spinal_Cord_Cervical</a:t>
            </a:r>
            <a:endParaRPr lang="en-US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59820"/>
              </p:ext>
            </p:extLst>
          </p:nvPr>
        </p:nvGraphicFramePr>
        <p:xfrm>
          <a:off x="1460500" y="742950"/>
          <a:ext cx="6680200" cy="762000"/>
        </p:xfrm>
        <a:graphic>
          <a:graphicData uri="http://schemas.openxmlformats.org/drawingml/2006/table">
            <a:tbl>
              <a:tblPr/>
              <a:tblGrid>
                <a:gridCol w="1168400"/>
                <a:gridCol w="787400"/>
                <a:gridCol w="10668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log2FoldChange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lfcSE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8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-4.69325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2.69E-06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0.026689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FER1L6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1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0.155504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-4.69862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2.62E-06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0.026689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LOC100335030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6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0.17804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-4.52507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6.04E-06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0.039951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4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33350"/>
            <a:ext cx="4710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ALS--</a:t>
            </a:r>
            <a:r>
              <a:rPr lang="en-US" sz="1600" dirty="0" err="1" smtClean="0"/>
              <a:t>Spinal_Cord_Lumbar</a:t>
            </a:r>
            <a:r>
              <a:rPr lang="en-US" sz="1600" dirty="0" smtClean="0"/>
              <a:t>, down genes: no GO enrichment</a:t>
            </a:r>
          </a:p>
          <a:p>
            <a:r>
              <a:rPr lang="en-US" sz="1600" dirty="0"/>
              <a:t>ALS--</a:t>
            </a:r>
            <a:r>
              <a:rPr lang="en-US" sz="1600" dirty="0" err="1"/>
              <a:t>Spinal_Cord_Lumbar</a:t>
            </a:r>
            <a:r>
              <a:rPr lang="en-US" sz="1600" dirty="0"/>
              <a:t>, </a:t>
            </a:r>
            <a:r>
              <a:rPr lang="en-US" sz="1600" dirty="0" smtClean="0"/>
              <a:t>up </a:t>
            </a:r>
            <a:r>
              <a:rPr lang="en-US" sz="1600" dirty="0"/>
              <a:t>genes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364" y="683124"/>
            <a:ext cx="4543844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33350"/>
            <a:ext cx="2742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ALS--</a:t>
            </a:r>
            <a:r>
              <a:rPr lang="en-US" sz="1600" dirty="0" err="1" smtClean="0"/>
              <a:t>Cortex_Occipital</a:t>
            </a:r>
            <a:r>
              <a:rPr lang="en-US" sz="1600" dirty="0" smtClean="0"/>
              <a:t>, up genes: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81" y="557916"/>
            <a:ext cx="5837438" cy="40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33350"/>
            <a:ext cx="2966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ALS--</a:t>
            </a:r>
            <a:r>
              <a:rPr lang="en-US" sz="1600" dirty="0" err="1" smtClean="0"/>
              <a:t>Cortex_Occipital</a:t>
            </a:r>
            <a:r>
              <a:rPr lang="en-US" sz="1600" dirty="0" smtClean="0"/>
              <a:t>, down genes: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207" y="75635"/>
            <a:ext cx="5263193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2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03" y="75635"/>
            <a:ext cx="5263193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03" y="75635"/>
            <a:ext cx="5263193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58" y="100349"/>
            <a:ext cx="5211082" cy="49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03" y="75635"/>
            <a:ext cx="5263193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306893"/>
            <a:ext cx="8963827" cy="45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58" y="100349"/>
            <a:ext cx="5211082" cy="49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03" y="75635"/>
            <a:ext cx="5263193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03" y="75635"/>
            <a:ext cx="5263193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416" y="138865"/>
            <a:ext cx="5343169" cy="48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33350"/>
            <a:ext cx="3317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ALS--</a:t>
            </a:r>
            <a:r>
              <a:rPr lang="en-US" sz="1600" dirty="0" err="1" smtClean="0"/>
              <a:t>Cortex_Motor_Medial</a:t>
            </a:r>
            <a:r>
              <a:rPr lang="en-US" sz="1600" dirty="0" smtClean="0"/>
              <a:t>, down genes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18" y="657817"/>
            <a:ext cx="7570763" cy="1304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33196"/>
            <a:ext cx="3538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ALS--</a:t>
            </a:r>
            <a:r>
              <a:rPr lang="en-US" sz="1600" dirty="0" err="1" smtClean="0"/>
              <a:t>Cortex_Motor_Medial</a:t>
            </a:r>
            <a:r>
              <a:rPr lang="en-US" sz="1600" dirty="0" smtClean="0"/>
              <a:t>, no enrichment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47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67181"/>
              </p:ext>
            </p:extLst>
          </p:nvPr>
        </p:nvGraphicFramePr>
        <p:xfrm>
          <a:off x="1066800" y="133350"/>
          <a:ext cx="7162801" cy="4330830"/>
        </p:xfrm>
        <a:graphic>
          <a:graphicData uri="http://schemas.openxmlformats.org/drawingml/2006/table">
            <a:tbl>
              <a:tblPr/>
              <a:tblGrid>
                <a:gridCol w="2596086"/>
                <a:gridCol w="2835989"/>
                <a:gridCol w="865363"/>
                <a:gridCol w="865363"/>
              </a:tblGrid>
              <a:tr h="14401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genes</a:t>
                      </a:r>
                    </a:p>
                  </a:txBody>
                  <a:tcPr marL="7201" marR="7201" marT="7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0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201" marR="7201" marT="7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201" marR="7201" marT="7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p-adj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0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ALS--Cerebellum--C9orf72_neg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ALS--Cerebellum--C9orf72_pos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ALS--Cerebellum--C9orf72_neg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Non-Neurological_Control--Cerebellum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2,841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2,146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ALS--Cerebellum--C9orf72_pos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Non-Neurological_Control--Cerebellum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ALS--Cortex_Frontal--C9orf72_neg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ALS--Cortex_Frontal--C9orf72_pos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ALS--Cortex_Frontal--C9orf72_neg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Non-Neurological_Control--Cortex_Frontal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Cortex_Frontal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Non-Neurological_Control--Cortex_Frontal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ALS--Cortex_Motor_Lateral--C9orf72_neg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ALS--Cortex_Motor_Lateral--C9orf72_pos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ALS--Cortex_Motor_Lateral--C9orf72_neg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Non-Neurological_Control--Cortex_Motor_Lateral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ALS--Cortex_Motor_Lateral--C9orf72_pos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Non-Neurological_Control--Cortex_Motor_Lateral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ALS--Cortex_Motor_Medial--C9orf72_neg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ALS--Cortex_Motor_Medial--C9orf72_pos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ALS--Cortex_Motor_Medial--C9orf72_neg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Non-Neurological_Control--Cortex_Motor_Medial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ALS--Cortex_Motor_Medial--C9orf72_pos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Non-Neurological_Control--Cortex_Motor_Medial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ALS--Cortex_Occipital--C9orf72_neg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ALS--Cortex_Occipital--C9orf72_pos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1,180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ALS--Cortex_Occipital--C9orf72_neg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Non-Neurological_Control--Cortex_Occipital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ALS--Cortex_Occipital--C9orf72_pos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Non-Neurological_Control--Cortex_Occipital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ALS--Liver--C9orf72_neg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ALS--Liver--C9orf72_pos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ALS--Liver--C9orf72_neg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Non-Neurological_Control--Liver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ALS--Liver--C9orf72_pos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Non-Neurological_Control--Liver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ALS--Spinal_Cord_Cervical--C9orf72_neg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ALS--Spinal_Cord_Cervical--C9orf72_pos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ALS--Spinal_Cord_Cervical--C9orf72_neg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Non-Neurological_Control--Spinal_Cord_Cervical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1,557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1,937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ALS--Spinal_Cord_Cervical--C9orf72_pos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Non-Neurological_Control--Spinal_Cord_Cervical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1,201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ALS--Spinal_Cord_Lumbar--C9orf72_neg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ALS--Spinal_Cord_Lumbar--C9orf72_pos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ALS--Spinal_Cord_Lumbar--C9orf72_neg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Non-Neurological_Control--Spinal_Cord_Lumbar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ALS--Spinal_Cord_Lumbar--C9orf72_pos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Non-Neurological_Control--Spinal_Cord_Lumbar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ALS--Spinal_Cord_Thoracic--C9orf72_neg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ALS--Spinal_Cord_Thoracic--C9orf72_pos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ALS--Spinal_Cord_Thoracic--C9orf72_neg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Non-Neurological_Control--Spinal_Cord_Thoracic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ALS--Spinal_Cord_Thoracic--C9orf72_pos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Non-Neurological_Control--Spinal_Cord_Thoracic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201" marR="7201" marT="7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9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300" y="133350"/>
            <a:ext cx="89542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GO enrichment, Cerebellum C9orf72_neg vs Non-</a:t>
            </a:r>
            <a:r>
              <a:rPr lang="en-US" sz="1400" dirty="0" err="1" smtClean="0"/>
              <a:t>Neurological_Control</a:t>
            </a:r>
            <a:r>
              <a:rPr lang="en-US" sz="1400" dirty="0" smtClean="0"/>
              <a:t> down genes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67" y="414548"/>
            <a:ext cx="5808064" cy="45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596" y="266629"/>
            <a:ext cx="5924806" cy="461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30" y="196782"/>
            <a:ext cx="5959340" cy="47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300" y="57150"/>
            <a:ext cx="89542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GO enrichment, Cerebellum C9orf72_neg vs Non-</a:t>
            </a:r>
            <a:r>
              <a:rPr lang="en-US" sz="1400" dirty="0" err="1" smtClean="0"/>
              <a:t>Neurological_Control</a:t>
            </a:r>
            <a:r>
              <a:rPr lang="en-US" sz="1400" dirty="0" smtClean="0"/>
              <a:t> up genes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17" y="361950"/>
            <a:ext cx="648236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306893"/>
            <a:ext cx="8963827" cy="45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9700" y="54173"/>
            <a:ext cx="8039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GO enrichment, Cortex Frontal C9orf72_neg vs Non-</a:t>
            </a:r>
            <a:r>
              <a:rPr lang="en-US" sz="1400" dirty="0" err="1" smtClean="0"/>
              <a:t>Neurological_Control</a:t>
            </a:r>
            <a:r>
              <a:rPr lang="en-US" sz="1400" dirty="0" smtClean="0"/>
              <a:t> down genes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400" y="334241"/>
            <a:ext cx="600919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183" y="360037"/>
            <a:ext cx="6297633" cy="442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9700" y="54173"/>
            <a:ext cx="8039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GO enrichment, Cortex Frontal C9orf72_neg vs Non-</a:t>
            </a:r>
            <a:r>
              <a:rPr lang="en-US" sz="1400" dirty="0" err="1" smtClean="0"/>
              <a:t>Neurological_Control</a:t>
            </a:r>
            <a:r>
              <a:rPr lang="en-US" sz="1400" dirty="0" smtClean="0"/>
              <a:t> up genes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18" y="971550"/>
            <a:ext cx="7570763" cy="3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9700" y="54173"/>
            <a:ext cx="80399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GO enrichment, Cortex Occipital </a:t>
            </a:r>
            <a:r>
              <a:rPr lang="en-US" sz="1400" dirty="0" smtClean="0"/>
              <a:t>C9orf72_pos </a:t>
            </a:r>
            <a:r>
              <a:rPr lang="en-US" sz="1400" dirty="0"/>
              <a:t>vs Non-</a:t>
            </a:r>
            <a:r>
              <a:rPr lang="en-US" sz="1400" dirty="0" err="1"/>
              <a:t>Neurological_Control</a:t>
            </a:r>
            <a:r>
              <a:rPr lang="en-US" sz="1400" dirty="0"/>
              <a:t> </a:t>
            </a:r>
            <a:r>
              <a:rPr lang="en-US" sz="1400" dirty="0" smtClean="0"/>
              <a:t>down </a:t>
            </a:r>
            <a:r>
              <a:rPr lang="en-US" sz="1400" dirty="0"/>
              <a:t>genes</a:t>
            </a:r>
          </a:p>
          <a:p>
            <a:endParaRPr lang="en-US" sz="1400" dirty="0" smtClean="0"/>
          </a:p>
          <a:p>
            <a:r>
              <a:rPr lang="en-US" sz="1400" dirty="0" smtClean="0"/>
              <a:t>- no enrichment</a:t>
            </a:r>
          </a:p>
          <a:p>
            <a:endParaRPr lang="en-US" sz="1400" dirty="0"/>
          </a:p>
          <a:p>
            <a:r>
              <a:rPr lang="en-US" sz="1400" dirty="0" smtClean="0"/>
              <a:t>GO enrichment, Cortex Occipital C9orf72_pos vs Non-</a:t>
            </a:r>
            <a:r>
              <a:rPr lang="en-US" sz="1400" dirty="0" err="1" smtClean="0"/>
              <a:t>Neurological_Control</a:t>
            </a:r>
            <a:r>
              <a:rPr lang="en-US" sz="1400" dirty="0" smtClean="0"/>
              <a:t> up genes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43" y="1272435"/>
            <a:ext cx="6882512" cy="36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768" y="233796"/>
            <a:ext cx="586646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628" y="149046"/>
            <a:ext cx="5674745" cy="48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54" y="124819"/>
            <a:ext cx="5731492" cy="489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9700" y="54173"/>
            <a:ext cx="8039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GO enrichment, </a:t>
            </a:r>
            <a:r>
              <a:rPr lang="en-US" sz="1400" dirty="0" smtClean="0"/>
              <a:t>liver C9orf72_pos vs </a:t>
            </a:r>
            <a:r>
              <a:rPr lang="en-US" sz="1400" dirty="0"/>
              <a:t>Non-</a:t>
            </a:r>
            <a:r>
              <a:rPr lang="en-US" sz="1400" dirty="0" err="1"/>
              <a:t>Neurological_Control</a:t>
            </a:r>
            <a:r>
              <a:rPr lang="en-US" sz="1400" dirty="0"/>
              <a:t> </a:t>
            </a:r>
            <a:r>
              <a:rPr lang="en-US" sz="1400" dirty="0" smtClean="0"/>
              <a:t>down genes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18" y="438150"/>
            <a:ext cx="7570763" cy="874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700" y="1501973"/>
            <a:ext cx="8039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GO enrichment, </a:t>
            </a:r>
            <a:r>
              <a:rPr lang="en-US" sz="1400" dirty="0" smtClean="0"/>
              <a:t>liver </a:t>
            </a:r>
            <a:r>
              <a:rPr lang="en-US" sz="1400" dirty="0"/>
              <a:t>C9orf72_pos </a:t>
            </a:r>
            <a:r>
              <a:rPr lang="en-US" sz="1400" dirty="0" smtClean="0"/>
              <a:t> vs </a:t>
            </a:r>
            <a:r>
              <a:rPr lang="en-US" sz="1400" dirty="0"/>
              <a:t>Non-</a:t>
            </a:r>
            <a:r>
              <a:rPr lang="en-US" sz="1400" dirty="0" err="1"/>
              <a:t>Neurological_Control</a:t>
            </a:r>
            <a:r>
              <a:rPr lang="en-US" sz="1400" dirty="0"/>
              <a:t> </a:t>
            </a:r>
            <a:r>
              <a:rPr lang="en-US" sz="1400" dirty="0" smtClean="0"/>
              <a:t>down genes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18" y="2114550"/>
            <a:ext cx="7570763" cy="3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4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9700" y="54173"/>
            <a:ext cx="8039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GO enrichment, </a:t>
            </a:r>
            <a:r>
              <a:rPr lang="en-US" sz="1400" dirty="0" smtClean="0"/>
              <a:t>Spinal Cord Cervical C9orf72_neg vs </a:t>
            </a:r>
            <a:r>
              <a:rPr lang="en-US" sz="1400" dirty="0"/>
              <a:t>Non-</a:t>
            </a:r>
            <a:r>
              <a:rPr lang="en-US" sz="1400" dirty="0" err="1"/>
              <a:t>Neurological_Control</a:t>
            </a:r>
            <a:r>
              <a:rPr lang="en-US" sz="1400" dirty="0"/>
              <a:t> </a:t>
            </a:r>
            <a:r>
              <a:rPr lang="en-US" sz="1400" dirty="0" smtClean="0"/>
              <a:t>down genes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400" y="334241"/>
            <a:ext cx="600919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597" y="100349"/>
            <a:ext cx="5788807" cy="49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306893"/>
            <a:ext cx="8963827" cy="45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71" y="124819"/>
            <a:ext cx="5861456" cy="489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03" y="75635"/>
            <a:ext cx="5263193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9700" y="54173"/>
            <a:ext cx="8039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GO enrichment, </a:t>
            </a:r>
            <a:r>
              <a:rPr lang="en-US" sz="1400" dirty="0" smtClean="0"/>
              <a:t>Spinal Cord Cervical C9orf72_neg vs </a:t>
            </a:r>
            <a:r>
              <a:rPr lang="en-US" sz="1400" dirty="0"/>
              <a:t>Non-</a:t>
            </a:r>
            <a:r>
              <a:rPr lang="en-US" sz="1400" dirty="0" err="1"/>
              <a:t>Neurological_Control</a:t>
            </a:r>
            <a:r>
              <a:rPr lang="en-US" sz="1400" dirty="0"/>
              <a:t> </a:t>
            </a:r>
            <a:r>
              <a:rPr lang="en-US" sz="1400" dirty="0" smtClean="0"/>
              <a:t>up genes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18" y="425550"/>
            <a:ext cx="7570763" cy="24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9700" y="54173"/>
            <a:ext cx="8039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GO enrichment, </a:t>
            </a:r>
            <a:r>
              <a:rPr lang="en-US" sz="1400" dirty="0" smtClean="0"/>
              <a:t>Spinal Cord Cervical C9orf72_pos vs </a:t>
            </a:r>
            <a:r>
              <a:rPr lang="en-US" sz="1400" dirty="0"/>
              <a:t>Non-</a:t>
            </a:r>
            <a:r>
              <a:rPr lang="en-US" sz="1400" dirty="0" err="1"/>
              <a:t>Neurological_Control</a:t>
            </a:r>
            <a:r>
              <a:rPr lang="en-US" sz="1400" dirty="0"/>
              <a:t> </a:t>
            </a:r>
            <a:r>
              <a:rPr lang="en-US" sz="1400" dirty="0" smtClean="0"/>
              <a:t>down genes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400" y="334241"/>
            <a:ext cx="600919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964" y="100349"/>
            <a:ext cx="5920071" cy="49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597" y="100349"/>
            <a:ext cx="5788807" cy="49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53" y="75635"/>
            <a:ext cx="5846695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9700" y="54173"/>
            <a:ext cx="8039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GO enrichment, </a:t>
            </a:r>
            <a:r>
              <a:rPr lang="en-US" sz="1400" dirty="0" smtClean="0"/>
              <a:t>Spinal Cord Cervical C9orf72_pos vs </a:t>
            </a:r>
            <a:r>
              <a:rPr lang="en-US" sz="1400" dirty="0"/>
              <a:t>Non-</a:t>
            </a:r>
            <a:r>
              <a:rPr lang="en-US" sz="1400" dirty="0" err="1"/>
              <a:t>Neurological_Control</a:t>
            </a:r>
            <a:r>
              <a:rPr lang="en-US" sz="1400" dirty="0"/>
              <a:t> </a:t>
            </a:r>
            <a:r>
              <a:rPr lang="en-US" sz="1400" dirty="0" smtClean="0"/>
              <a:t>up genes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43" y="514350"/>
            <a:ext cx="6882512" cy="353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9700" y="54173"/>
            <a:ext cx="8039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GO enrichment, </a:t>
            </a:r>
            <a:r>
              <a:rPr lang="en-US" sz="1400" dirty="0" smtClean="0"/>
              <a:t>Spinal Cord Lumbar C9orf72_neg vs </a:t>
            </a:r>
            <a:r>
              <a:rPr lang="en-US" sz="1400" dirty="0"/>
              <a:t>Non-</a:t>
            </a:r>
            <a:r>
              <a:rPr lang="en-US" sz="1400" dirty="0" err="1"/>
              <a:t>Neurological_Control</a:t>
            </a:r>
            <a:r>
              <a:rPr lang="en-US" sz="1400" dirty="0"/>
              <a:t> </a:t>
            </a:r>
            <a:r>
              <a:rPr lang="en-US" sz="1400" dirty="0" smtClean="0"/>
              <a:t>down genes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400" y="258041"/>
            <a:ext cx="600919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363" y="75635"/>
            <a:ext cx="5979272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306893"/>
            <a:ext cx="8963827" cy="45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53" y="75635"/>
            <a:ext cx="5846695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53" y="75635"/>
            <a:ext cx="5846695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954" y="57150"/>
            <a:ext cx="8039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GO enrichment, </a:t>
            </a:r>
            <a:r>
              <a:rPr lang="en-US" sz="1400" dirty="0" smtClean="0"/>
              <a:t>Spinal Cord Lumbar C9orf72_neg vs </a:t>
            </a:r>
            <a:r>
              <a:rPr lang="en-US" sz="1400" dirty="0"/>
              <a:t>Non-</a:t>
            </a:r>
            <a:r>
              <a:rPr lang="en-US" sz="1400" dirty="0" err="1"/>
              <a:t>Neurological_Control</a:t>
            </a:r>
            <a:r>
              <a:rPr lang="en-US" sz="1400" dirty="0"/>
              <a:t> </a:t>
            </a:r>
            <a:r>
              <a:rPr lang="en-US" sz="1400" dirty="0" smtClean="0"/>
              <a:t>up genes</a:t>
            </a:r>
          </a:p>
          <a:p>
            <a:endParaRPr lang="en-US" sz="1400" dirty="0"/>
          </a:p>
          <a:p>
            <a:r>
              <a:rPr lang="en-US" sz="1400" dirty="0" smtClean="0"/>
              <a:t>-- no enrichment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03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954" y="57150"/>
            <a:ext cx="8039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GO enrichment, </a:t>
            </a:r>
            <a:r>
              <a:rPr lang="en-US" sz="1400" dirty="0" smtClean="0"/>
              <a:t>Spinal Cord Lumbar C9orf72_pos vs </a:t>
            </a:r>
            <a:r>
              <a:rPr lang="en-US" sz="1400" dirty="0"/>
              <a:t>Non-</a:t>
            </a:r>
            <a:r>
              <a:rPr lang="en-US" sz="1400" dirty="0" err="1"/>
              <a:t>Neurological_Control</a:t>
            </a:r>
            <a:r>
              <a:rPr lang="en-US" sz="1400" dirty="0"/>
              <a:t> </a:t>
            </a:r>
            <a:r>
              <a:rPr lang="en-US" sz="1400" dirty="0" smtClean="0"/>
              <a:t>down genes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052" y="336179"/>
            <a:ext cx="6043895" cy="47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0349"/>
            <a:ext cx="6677116" cy="4942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0" y="4705350"/>
            <a:ext cx="56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etc..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954" y="57150"/>
            <a:ext cx="8039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GO enrichment, </a:t>
            </a:r>
            <a:r>
              <a:rPr lang="en-US" sz="1400" dirty="0" smtClean="0"/>
              <a:t>Spinal Cord Lumbar C9orf72_pos vs </a:t>
            </a:r>
            <a:r>
              <a:rPr lang="en-US" sz="1400" dirty="0"/>
              <a:t>Non-</a:t>
            </a:r>
            <a:r>
              <a:rPr lang="en-US" sz="1400" dirty="0" err="1"/>
              <a:t>Neurological_Control</a:t>
            </a:r>
            <a:r>
              <a:rPr lang="en-US" sz="1400" dirty="0"/>
              <a:t> </a:t>
            </a:r>
            <a:r>
              <a:rPr lang="en-US" sz="1400" dirty="0" smtClean="0"/>
              <a:t>up genes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18" y="971550"/>
            <a:ext cx="7570763" cy="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954" y="57150"/>
            <a:ext cx="80399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GO enrichment, Spinal Cord Thoracic C9orf72_neg vs Non-</a:t>
            </a:r>
            <a:r>
              <a:rPr lang="en-US" sz="1400" dirty="0" err="1"/>
              <a:t>Neurological_Control</a:t>
            </a:r>
            <a:r>
              <a:rPr lang="en-US" sz="1400" dirty="0"/>
              <a:t> </a:t>
            </a:r>
            <a:r>
              <a:rPr lang="en-US" sz="1400" dirty="0" smtClean="0"/>
              <a:t>down </a:t>
            </a:r>
            <a:r>
              <a:rPr lang="en-US" sz="1400" dirty="0"/>
              <a:t>genes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GO </a:t>
            </a:r>
            <a:r>
              <a:rPr lang="en-US" sz="1400" dirty="0"/>
              <a:t>enrichment, </a:t>
            </a:r>
            <a:r>
              <a:rPr lang="en-US" sz="1400" dirty="0" smtClean="0"/>
              <a:t>Spinal Cord Thoracic C9orf72_neg vs </a:t>
            </a:r>
            <a:r>
              <a:rPr lang="en-US" sz="1400" dirty="0"/>
              <a:t>Non-</a:t>
            </a:r>
            <a:r>
              <a:rPr lang="en-US" sz="1400" dirty="0" err="1"/>
              <a:t>Neurological_Control</a:t>
            </a:r>
            <a:r>
              <a:rPr lang="en-US" sz="1400" dirty="0"/>
              <a:t> </a:t>
            </a:r>
            <a:r>
              <a:rPr lang="en-US" sz="1400" dirty="0" smtClean="0"/>
              <a:t>up genes</a:t>
            </a:r>
          </a:p>
          <a:p>
            <a:endParaRPr lang="en-US" sz="1400" dirty="0"/>
          </a:p>
          <a:p>
            <a:r>
              <a:rPr lang="en-US" sz="1400" dirty="0" smtClean="0"/>
              <a:t>- no enrichment</a:t>
            </a:r>
          </a:p>
          <a:p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742950"/>
            <a:ext cx="7570763" cy="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954" y="57150"/>
            <a:ext cx="80399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GO enrichment, Spinal Cord Thoracic </a:t>
            </a:r>
            <a:r>
              <a:rPr lang="en-US" sz="1400" dirty="0" smtClean="0"/>
              <a:t>C9orf72_pos </a:t>
            </a:r>
            <a:r>
              <a:rPr lang="en-US" sz="1400" dirty="0"/>
              <a:t>vs Non-</a:t>
            </a:r>
            <a:r>
              <a:rPr lang="en-US" sz="1400" dirty="0" err="1"/>
              <a:t>Neurological_Control</a:t>
            </a:r>
            <a:r>
              <a:rPr lang="en-US" sz="1400" dirty="0"/>
              <a:t> </a:t>
            </a:r>
            <a:r>
              <a:rPr lang="en-US" sz="1400" dirty="0" smtClean="0"/>
              <a:t>down </a:t>
            </a:r>
            <a:r>
              <a:rPr lang="en-US" sz="1400" dirty="0"/>
              <a:t>genes</a:t>
            </a:r>
          </a:p>
          <a:p>
            <a:endParaRPr lang="en-US" sz="1400" dirty="0" smtClean="0"/>
          </a:p>
          <a:p>
            <a:r>
              <a:rPr lang="en-US" sz="1400" dirty="0"/>
              <a:t>- no enrichment</a:t>
            </a:r>
          </a:p>
          <a:p>
            <a:endParaRPr lang="en-US" sz="1400" dirty="0"/>
          </a:p>
          <a:p>
            <a:r>
              <a:rPr lang="en-US" sz="1400" dirty="0" smtClean="0"/>
              <a:t>GO </a:t>
            </a:r>
            <a:r>
              <a:rPr lang="en-US" sz="1400" dirty="0"/>
              <a:t>enrichment, </a:t>
            </a:r>
            <a:r>
              <a:rPr lang="en-US" sz="1400" dirty="0" smtClean="0"/>
              <a:t>Spinal Cord Thoracic C9orf72_pos vs </a:t>
            </a:r>
            <a:r>
              <a:rPr lang="en-US" sz="1400" dirty="0"/>
              <a:t>Non-</a:t>
            </a:r>
            <a:r>
              <a:rPr lang="en-US" sz="1400" dirty="0" err="1"/>
              <a:t>Neurological_Control</a:t>
            </a:r>
            <a:r>
              <a:rPr lang="en-US" sz="1400" dirty="0"/>
              <a:t> </a:t>
            </a:r>
            <a:r>
              <a:rPr lang="en-US" sz="1400" dirty="0" smtClean="0"/>
              <a:t>up genes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18" y="1847916"/>
            <a:ext cx="7570763" cy="14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306893"/>
            <a:ext cx="8963827" cy="45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34270</TotalTime>
  <Words>1370</Words>
  <Application>Microsoft Office PowerPoint</Application>
  <PresentationFormat>On-screen Show (16:9)</PresentationFormat>
  <Paragraphs>691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2971</cp:revision>
  <dcterms:created xsi:type="dcterms:W3CDTF">2009-02-17T08:29:48Z</dcterms:created>
  <dcterms:modified xsi:type="dcterms:W3CDTF">2019-10-08T18:03:01Z</dcterms:modified>
</cp:coreProperties>
</file>