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34"/>
  </p:notesMasterIdLst>
  <p:sldIdLst>
    <p:sldId id="305" r:id="rId2"/>
    <p:sldId id="1296" r:id="rId3"/>
    <p:sldId id="1272" r:id="rId4"/>
    <p:sldId id="1306" r:id="rId5"/>
    <p:sldId id="1307" r:id="rId6"/>
    <p:sldId id="1308" r:id="rId7"/>
    <p:sldId id="1309" r:id="rId8"/>
    <p:sldId id="1310" r:id="rId9"/>
    <p:sldId id="1311" r:id="rId10"/>
    <p:sldId id="1297" r:id="rId11"/>
    <p:sldId id="1312" r:id="rId12"/>
    <p:sldId id="1313" r:id="rId13"/>
    <p:sldId id="1314" r:id="rId14"/>
    <p:sldId id="1315" r:id="rId15"/>
    <p:sldId id="1316" r:id="rId16"/>
    <p:sldId id="1317" r:id="rId17"/>
    <p:sldId id="1298" r:id="rId18"/>
    <p:sldId id="1304" r:id="rId19"/>
    <p:sldId id="1318" r:id="rId20"/>
    <p:sldId id="1319" r:id="rId21"/>
    <p:sldId id="1324" r:id="rId22"/>
    <p:sldId id="1325" r:id="rId23"/>
    <p:sldId id="1326" r:id="rId24"/>
    <p:sldId id="1327" r:id="rId25"/>
    <p:sldId id="1328" r:id="rId26"/>
    <p:sldId id="1329" r:id="rId27"/>
    <p:sldId id="1330" r:id="rId28"/>
    <p:sldId id="1331" r:id="rId29"/>
    <p:sldId id="1332" r:id="rId30"/>
    <p:sldId id="1333" r:id="rId31"/>
    <p:sldId id="1335" r:id="rId32"/>
    <p:sldId id="1336" r:id="rId3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CB424"/>
    <a:srgbClr val="FFFF93"/>
    <a:srgbClr val="97E4FF"/>
    <a:srgbClr val="FFCCCC"/>
    <a:srgbClr val="FFCC99"/>
    <a:srgbClr val="99FFCC"/>
    <a:srgbClr val="FFFFCC"/>
    <a:srgbClr val="FFFF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86429" autoAdjust="0"/>
  </p:normalViewPr>
  <p:slideViewPr>
    <p:cSldViewPr>
      <p:cViewPr varScale="1">
        <p:scale>
          <a:sx n="150" d="100"/>
          <a:sy n="150" d="100"/>
        </p:scale>
        <p:origin x="414" y="120"/>
      </p:cViewPr>
      <p:guideLst>
        <p:guide orient="horz" pos="1620"/>
        <p:guide pos="2880"/>
      </p:guideLst>
    </p:cSldViewPr>
  </p:slideViewPr>
  <p:outlineViewPr>
    <p:cViewPr>
      <p:scale>
        <a:sx n="33" d="100"/>
        <a:sy n="33" d="100"/>
      </p:scale>
      <p:origin x="0" y="18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1E605F3-DAB6-4034-B7BA-181631FF0764}" type="datetimeFigureOut">
              <a:rPr lang="en-US" smtClean="0"/>
              <a:pPr/>
              <a:t>2019-12-25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A9A96DE-1578-4FF1-BDBD-52F7D246A109}" type="slidenum">
              <a:rPr lang="en-US" smtClean="0"/>
              <a:pPr/>
              <a:t>‹#›</a:t>
            </a:fld>
            <a:endParaRPr lang="en-US"/>
          </a:p>
        </p:txBody>
      </p:sp>
    </p:spTree>
    <p:extLst>
      <p:ext uri="{BB962C8B-B14F-4D97-AF65-F5344CB8AC3E}">
        <p14:creationId xmlns:p14="http://schemas.microsoft.com/office/powerpoint/2010/main" val="343799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3184C-C73B-4AD0-9ED0-2674E49D9AC6}" type="datetime1">
              <a:rPr lang="en-US" smtClean="0"/>
              <a:t>2019-12-25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193170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9E1F2-24C7-48F3-A76B-8E496A99CED6}" type="datetime1">
              <a:rPr lang="en-US" smtClean="0"/>
              <a:t>2019-12-25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232669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E765B-8941-449E-8D4C-CB58E9BCFEBA}" type="datetime1">
              <a:rPr lang="en-US" smtClean="0"/>
              <a:t>2019-12-25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183810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ECC36-6241-487D-B5FE-D5761A056AA9}" type="datetime1">
              <a:rPr lang="en-US" smtClean="0"/>
              <a:t>2019-12-25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60402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7505C-215E-4FA3-BBDD-129048918058}" type="datetime1">
              <a:rPr lang="en-US" smtClean="0"/>
              <a:t>2019-12-25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187486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3099D-F78D-4FB2-B963-D7989191CDF3}" type="datetime1">
              <a:rPr lang="en-US" smtClean="0"/>
              <a:t>2019-12-25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338621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5F9CA0-852E-4DC1-8700-6658C0E37C40}" type="datetime1">
              <a:rPr lang="en-US" smtClean="0"/>
              <a:t>2019-12-25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391150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FA266-5CC0-4FCC-9A4B-540AA69B789E}" type="datetime1">
              <a:rPr lang="en-US" smtClean="0"/>
              <a:t>2019-12-25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36085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670A3-A674-430F-A5BA-338A78C16624}" type="datetime1">
              <a:rPr lang="en-US" smtClean="0"/>
              <a:t>2019-12-25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201996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3B53C-E4BA-49F0-8B6D-0F8D90AF8E40}" type="datetime1">
              <a:rPr lang="en-US" smtClean="0"/>
              <a:t>2019-12-25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285333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AA6E1-C8E5-4E4C-95AF-1B41BB6430B4}" type="datetime1">
              <a:rPr lang="en-US" smtClean="0"/>
              <a:t>2019-12-25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Tree>
    <p:extLst>
      <p:ext uri="{BB962C8B-B14F-4D97-AF65-F5344CB8AC3E}">
        <p14:creationId xmlns:p14="http://schemas.microsoft.com/office/powerpoint/2010/main" val="366419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995941-96AE-4EB5-9627-69A35D2E21F9}" type="datetime1">
              <a:rPr lang="en-US" smtClean="0"/>
              <a:t>2019-12-25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FA86EB-35EC-40E6-A7C4-CCDA32F5A957}" type="slidenum">
              <a:rPr lang="en-US" smtClean="0"/>
              <a:pPr/>
              <a:t>‹#›</a:t>
            </a:fld>
            <a:endParaRPr lang="en-US"/>
          </a:p>
        </p:txBody>
      </p:sp>
    </p:spTree>
    <p:extLst>
      <p:ext uri="{BB962C8B-B14F-4D97-AF65-F5344CB8AC3E}">
        <p14:creationId xmlns:p14="http://schemas.microsoft.com/office/powerpoint/2010/main" val="24020308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600" dirty="0" smtClean="0">
                <a:latin typeface="Compacta Blk BT" panose="020B0904040702060204" pitchFamily="34" charset="0"/>
                <a:cs typeface="Calibri" panose="020F0502020204030204" pitchFamily="34" charset="0"/>
              </a:rPr>
              <a:t>GREENLEAF LAB ssDNA SEQEUNCING SUMMARY</a:t>
            </a:r>
            <a:endParaRPr lang="en-US" sz="2600" dirty="0">
              <a:solidFill>
                <a:schemeClr val="tx1"/>
              </a:solidFill>
              <a:latin typeface="Compacta Blk BT" panose="020B0904040702060204" pitchFamily="34" charset="0"/>
              <a:cs typeface="Calibri" panose="020F0502020204030204" pitchFamily="34" charset="0"/>
            </a:endParaRPr>
          </a:p>
        </p:txBody>
      </p:sp>
      <p:sp>
        <p:nvSpPr>
          <p:cNvPr id="5" name="Subtitle 2"/>
          <p:cNvSpPr txBox="1">
            <a:spLocks/>
          </p:cNvSpPr>
          <p:nvPr/>
        </p:nvSpPr>
        <p:spPr>
          <a:xfrm>
            <a:off x="304800" y="2400300"/>
            <a:ext cx="8534400" cy="120015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2000" dirty="0" smtClean="0">
                <a:solidFill>
                  <a:schemeClr val="accent1"/>
                </a:solidFill>
                <a:latin typeface="Compacta Blk BT" pitchFamily="34" charset="0"/>
              </a:rPr>
              <a:t>GEORGI K. </a:t>
            </a:r>
            <a:r>
              <a:rPr lang="en-US" sz="2000" dirty="0" smtClean="0">
                <a:solidFill>
                  <a:schemeClr val="accent1"/>
                </a:solidFill>
                <a:latin typeface="Compacta Blk BT" pitchFamily="34" charset="0"/>
              </a:rPr>
              <a:t>MARINOV, ALEX TREVINO, ZOHAR SHIPONY</a:t>
            </a:r>
            <a:endParaRPr lang="en-US" sz="2400" dirty="0" smtClean="0">
              <a:solidFill>
                <a:schemeClr val="accent1"/>
              </a:solidFill>
              <a:latin typeface="Compacta Blk BT" pitchFamily="34" charset="0"/>
            </a:endParaRPr>
          </a:p>
          <a:p>
            <a:r>
              <a:rPr lang="en-US" sz="1800" dirty="0" smtClean="0">
                <a:solidFill>
                  <a:schemeClr val="tx2">
                    <a:lumMod val="60000"/>
                    <a:lumOff val="40000"/>
                  </a:schemeClr>
                </a:solidFill>
                <a:latin typeface="Compacta Blk BT" pitchFamily="34" charset="0"/>
              </a:rPr>
              <a:t>2019/12/23</a:t>
            </a:r>
            <a:endParaRPr lang="en-US" sz="1800" dirty="0" smtClean="0">
              <a:solidFill>
                <a:schemeClr val="tx2">
                  <a:lumMod val="60000"/>
                  <a:lumOff val="40000"/>
                </a:schemeClr>
              </a:solidFill>
              <a:latin typeface="Compacta Blk BT"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1</a:t>
            </a:fld>
            <a:endParaRPr lang="en-US"/>
          </a:p>
        </p:txBody>
      </p:sp>
    </p:spTree>
    <p:extLst>
      <p:ext uri="{BB962C8B-B14F-4D97-AF65-F5344CB8AC3E}">
        <p14:creationId xmlns:p14="http://schemas.microsoft.com/office/powerpoint/2010/main" val="149799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400" b="1" dirty="0">
                <a:latin typeface="Compacta Blk BT" panose="020B0904040702060204" pitchFamily="34" charset="0"/>
                <a:cs typeface="Calibri" panose="020F0502020204030204" pitchFamily="34" charset="0"/>
              </a:rPr>
              <a:t>2</a:t>
            </a:r>
            <a:r>
              <a:rPr lang="en-US" sz="2400" b="1" dirty="0" smtClean="0">
                <a:solidFill>
                  <a:schemeClr val="tx1"/>
                </a:solidFill>
                <a:latin typeface="Compacta Blk BT" panose="020B0904040702060204" pitchFamily="34" charset="0"/>
                <a:cs typeface="Calibri" panose="020F0502020204030204" pitchFamily="34" charset="0"/>
              </a:rPr>
              <a:t>. </a:t>
            </a:r>
            <a:r>
              <a:rPr lang="en-US" sz="2400" b="1" dirty="0" smtClean="0">
                <a:solidFill>
                  <a:schemeClr val="tx1"/>
                </a:solidFill>
                <a:latin typeface="Compacta Blk BT" panose="020B0904040702060204" pitchFamily="34" charset="0"/>
                <a:cs typeface="Calibri" panose="020F0502020204030204" pitchFamily="34" charset="0"/>
              </a:rPr>
              <a:t>SINGLE-MOLECULE READOUT (</a:t>
            </a:r>
            <a:r>
              <a:rPr lang="en-US" sz="2400" b="1" dirty="0" err="1" smtClean="0">
                <a:solidFill>
                  <a:schemeClr val="tx1"/>
                </a:solidFill>
                <a:latin typeface="Compacta Blk BT" panose="020B0904040702060204" pitchFamily="34" charset="0"/>
                <a:cs typeface="Calibri" panose="020F0502020204030204" pitchFamily="34" charset="0"/>
              </a:rPr>
              <a:t>nanoKAS</a:t>
            </a:r>
            <a:r>
              <a:rPr lang="en-US" sz="2400" b="1" dirty="0" smtClean="0">
                <a:solidFill>
                  <a:schemeClr val="tx1"/>
                </a:solidFill>
                <a:latin typeface="Compacta Blk BT" panose="020B0904040702060204" pitchFamily="34" charset="0"/>
                <a:cs typeface="Calibri" panose="020F0502020204030204" pitchFamily="34" charset="0"/>
              </a:rPr>
              <a:t>)</a:t>
            </a:r>
            <a:endParaRPr lang="en-US" sz="4400" b="1" dirty="0">
              <a:solidFill>
                <a:schemeClr val="tx1"/>
              </a:solidFill>
              <a:latin typeface="Compacta Blk BT" panose="020B090404070206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10</a:t>
            </a:fld>
            <a:endParaRPr lang="en-US"/>
          </a:p>
        </p:txBody>
      </p:sp>
    </p:spTree>
    <p:extLst>
      <p:ext uri="{BB962C8B-B14F-4D97-AF65-F5344CB8AC3E}">
        <p14:creationId xmlns:p14="http://schemas.microsoft.com/office/powerpoint/2010/main" val="527981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145" y="438150"/>
            <a:ext cx="8839200" cy="2677656"/>
          </a:xfrm>
          <a:prstGeom prst="rect">
            <a:avLst/>
          </a:prstGeom>
          <a:noFill/>
        </p:spPr>
        <p:txBody>
          <a:bodyPr wrap="square" rtlCol="0">
            <a:spAutoFit/>
          </a:bodyPr>
          <a:lstStyle/>
          <a:p>
            <a:pPr marL="285750" indent="-285750">
              <a:buFontTx/>
              <a:buChar char="-"/>
            </a:pPr>
            <a:r>
              <a:rPr lang="en-US" sz="1400" dirty="0" err="1" smtClean="0"/>
              <a:t>Ketoxal</a:t>
            </a:r>
            <a:r>
              <a:rPr lang="en-US" sz="1400" dirty="0" smtClean="0"/>
              <a:t> is a bulky modification</a:t>
            </a:r>
          </a:p>
          <a:p>
            <a:pPr marL="285750" indent="-285750">
              <a:buFontTx/>
              <a:buChar char="-"/>
            </a:pPr>
            <a:endParaRPr lang="en-US" sz="1400" dirty="0" smtClean="0"/>
          </a:p>
          <a:p>
            <a:pPr marL="285750" indent="-285750">
              <a:buFontTx/>
              <a:buChar char="-"/>
            </a:pPr>
            <a:r>
              <a:rPr lang="en-US" sz="1400" dirty="0" smtClean="0"/>
              <a:t>Should be detectable very well using nanopore sequencing</a:t>
            </a:r>
          </a:p>
          <a:p>
            <a:pPr marL="285750" indent="-285750">
              <a:buFontTx/>
              <a:buChar char="-"/>
            </a:pPr>
            <a:endParaRPr lang="en-US" sz="1400" dirty="0"/>
          </a:p>
          <a:p>
            <a:pPr marL="285750" indent="-285750">
              <a:buFontTx/>
              <a:buChar char="-"/>
            </a:pPr>
            <a:r>
              <a:rPr lang="en-US" sz="1400" dirty="0" smtClean="0"/>
              <a:t>Would provide </a:t>
            </a:r>
            <a:r>
              <a:rPr lang="en-US" sz="1400" dirty="0" smtClean="0"/>
              <a:t>base-pair </a:t>
            </a:r>
            <a:r>
              <a:rPr lang="en-US" sz="1400" dirty="0" smtClean="0"/>
              <a:t>readout of ssDNA</a:t>
            </a:r>
          </a:p>
          <a:p>
            <a:pPr marL="285750" indent="-285750">
              <a:buFontTx/>
              <a:buChar char="-"/>
            </a:pPr>
            <a:endParaRPr lang="en-US" sz="1400" dirty="0"/>
          </a:p>
          <a:p>
            <a:pPr marL="285750" indent="-285750">
              <a:buFontTx/>
              <a:buChar char="-"/>
            </a:pPr>
            <a:r>
              <a:rPr lang="en-US" sz="1400" dirty="0" smtClean="0"/>
              <a:t>Would provide linked long-range single-molecule readout of </a:t>
            </a:r>
            <a:r>
              <a:rPr lang="en-US" sz="1400" dirty="0" smtClean="0"/>
              <a:t>ssDNA</a:t>
            </a:r>
          </a:p>
          <a:p>
            <a:pPr marL="285750" indent="-285750">
              <a:buFontTx/>
              <a:buChar char="-"/>
            </a:pPr>
            <a:endParaRPr lang="en-US" sz="1400" dirty="0"/>
          </a:p>
          <a:p>
            <a:pPr marL="285750" indent="-285750">
              <a:buFontTx/>
              <a:buChar char="-"/>
            </a:pPr>
            <a:r>
              <a:rPr lang="en-US" sz="1400" dirty="0" smtClean="0"/>
              <a:t>We sequenced one </a:t>
            </a:r>
            <a:r>
              <a:rPr lang="en-US" sz="1400" dirty="0" err="1" smtClean="0"/>
              <a:t>MinION</a:t>
            </a:r>
            <a:r>
              <a:rPr lang="en-US" sz="1400" dirty="0" smtClean="0"/>
              <a:t> </a:t>
            </a:r>
            <a:r>
              <a:rPr lang="en-US" sz="1400" dirty="0" err="1" smtClean="0"/>
              <a:t>flowcell</a:t>
            </a:r>
            <a:r>
              <a:rPr lang="en-US" sz="1400" dirty="0" smtClean="0"/>
              <a:t> of HMW DNA from the same S2 experiment (prior to the click reaction)</a:t>
            </a:r>
          </a:p>
          <a:p>
            <a:pPr marL="285750" indent="-285750">
              <a:buFontTx/>
              <a:buChar char="-"/>
            </a:pPr>
            <a:endParaRPr lang="en-US" sz="1400" dirty="0"/>
          </a:p>
          <a:p>
            <a:pPr marL="285750" indent="-285750">
              <a:buFontTx/>
              <a:buChar char="-"/>
            </a:pPr>
            <a:r>
              <a:rPr lang="en-US" sz="1400" dirty="0" smtClean="0"/>
              <a:t>Note: this is why we tested in S2 cells – we were aiming at obtain sufficiently deep coverage to try some single-molecule analysis, thus a small genome being beneficial</a:t>
            </a:r>
            <a:endParaRPr lang="en-US" sz="1400" dirty="0"/>
          </a:p>
        </p:txBody>
      </p:sp>
      <p:sp>
        <p:nvSpPr>
          <p:cNvPr id="5" name="Rounded Rectangle 4"/>
          <p:cNvSpPr/>
          <p:nvPr/>
        </p:nvSpPr>
        <p:spPr>
          <a:xfrm>
            <a:off x="304800" y="133350"/>
            <a:ext cx="8610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POSSIBILITIES AND ADVANTAGES</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1930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87" y="606099"/>
            <a:ext cx="8963827" cy="365451"/>
          </a:xfrm>
          <a:prstGeom prst="rect">
            <a:avLst/>
          </a:prstGeom>
        </p:spPr>
      </p:pic>
      <p:pic>
        <p:nvPicPr>
          <p:cNvPr id="6" name="Picture 5"/>
          <p:cNvPicPr>
            <a:picLocks noChangeAspect="1"/>
          </p:cNvPicPr>
          <p:nvPr/>
        </p:nvPicPr>
        <p:blipFill>
          <a:blip r:embed="rId3"/>
          <a:stretch>
            <a:fillRect/>
          </a:stretch>
        </p:blipFill>
        <p:spPr>
          <a:xfrm>
            <a:off x="90087" y="1053363"/>
            <a:ext cx="8963827" cy="222987"/>
          </a:xfrm>
          <a:prstGeom prst="rect">
            <a:avLst/>
          </a:prstGeom>
        </p:spPr>
      </p:pic>
      <p:sp>
        <p:nvSpPr>
          <p:cNvPr id="7" name="Rounded Rectangle 6"/>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pacta Blk BT" panose="020B0904040702060204" pitchFamily="34" charset="0"/>
                <a:cs typeface="Calibri" panose="020F0502020204030204" pitchFamily="34" charset="0"/>
              </a:rPr>
              <a:t>RESULTS </a:t>
            </a:r>
            <a:r>
              <a:rPr lang="en-US" dirty="0" smtClean="0">
                <a:solidFill>
                  <a:schemeClr val="tx1"/>
                </a:solidFill>
                <a:latin typeface="Compacta Blk BT" panose="020B0904040702060204" pitchFamily="34" charset="0"/>
                <a:cs typeface="Calibri" panose="020F0502020204030204" pitchFamily="34" charset="0"/>
              </a:rPr>
              <a:t>FROM THE FIRST </a:t>
            </a:r>
            <a:r>
              <a:rPr lang="en-US" dirty="0" smtClean="0">
                <a:solidFill>
                  <a:schemeClr val="tx1"/>
                </a:solidFill>
                <a:latin typeface="Compacta Blk BT" panose="020B0904040702060204" pitchFamily="34" charset="0"/>
                <a:cs typeface="Calibri" panose="020F0502020204030204" pitchFamily="34" charset="0"/>
              </a:rPr>
              <a:t>800K </a:t>
            </a:r>
            <a:r>
              <a:rPr lang="en-US" dirty="0" smtClean="0">
                <a:solidFill>
                  <a:schemeClr val="tx1"/>
                </a:solidFill>
                <a:latin typeface="Compacta Blk BT" panose="020B0904040702060204" pitchFamily="34" charset="0"/>
                <a:cs typeface="Calibri" panose="020F0502020204030204" pitchFamily="34" charset="0"/>
              </a:rPr>
              <a:t>NANOPORE READS</a:t>
            </a:r>
            <a:r>
              <a:rPr lang="en-US" dirty="0" smtClean="0">
                <a:solidFill>
                  <a:schemeClr val="tx1"/>
                </a:solidFill>
                <a:latin typeface="Compacta Blk BT" panose="020B0904040702060204" pitchFamily="34" charset="0"/>
                <a:cs typeface="Calibri" panose="020F0502020204030204" pitchFamily="34" charset="0"/>
              </a:rPr>
              <a:t>:</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1378188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38150"/>
            <a:ext cx="4567613" cy="42508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787" y="446337"/>
            <a:ext cx="4567613" cy="4250826"/>
          </a:xfrm>
          <a:prstGeom prst="rect">
            <a:avLst/>
          </a:prstGeom>
        </p:spPr>
      </p:pic>
      <p:sp>
        <p:nvSpPr>
          <p:cNvPr id="6" name="Rounded Rectangle 5"/>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cs typeface="Calibri" panose="020F0502020204030204" pitchFamily="34" charset="0"/>
              </a:rPr>
              <a:t>DETECTED MODIFICATION LEVELS AROUND HIGHLY EXPRESSED TSSs</a:t>
            </a:r>
            <a:endParaRPr lang="en-US" sz="1600"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2478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9557"/>
            <a:ext cx="4152375" cy="38643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625" y="639557"/>
            <a:ext cx="4152375" cy="3864387"/>
          </a:xfrm>
          <a:prstGeom prst="rect">
            <a:avLst/>
          </a:prstGeom>
        </p:spPr>
      </p:pic>
      <p:sp>
        <p:nvSpPr>
          <p:cNvPr id="6" name="Rounded Rectangle 5"/>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cs typeface="Calibri" panose="020F0502020204030204" pitchFamily="34" charset="0"/>
              </a:rPr>
              <a:t>DETECTED MODIFICATION LEVELS AROUND SILENT TSSs</a:t>
            </a:r>
            <a:endParaRPr lang="en-US" sz="1600"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256859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490" y="334241"/>
            <a:ext cx="5543019" cy="4675909"/>
          </a:xfrm>
          <a:prstGeom prst="rect">
            <a:avLst/>
          </a:prstGeom>
        </p:spPr>
      </p:pic>
      <p:sp>
        <p:nvSpPr>
          <p:cNvPr id="5" name="Rounded Rectangle 4"/>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cs typeface="Calibri" panose="020F0502020204030204" pitchFamily="34" charset="0"/>
              </a:rPr>
              <a:t>RAW READ COVERAGE</a:t>
            </a:r>
            <a:endParaRPr lang="en-US" sz="1600"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3508552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Compacta Blk BT" panose="020B0904040702060204" pitchFamily="34" charset="0"/>
              </a:rPr>
              <a:t>nanoKAS</a:t>
            </a:r>
            <a:r>
              <a:rPr lang="en-US" sz="1600" dirty="0" smtClean="0">
                <a:solidFill>
                  <a:schemeClr val="tx1"/>
                </a:solidFill>
                <a:latin typeface="Compacta Blk BT" panose="020B0904040702060204" pitchFamily="34" charset="0"/>
              </a:rPr>
              <a:t> SUMMARY</a:t>
            </a:r>
            <a:endParaRPr lang="en-US" sz="1600" dirty="0">
              <a:solidFill>
                <a:schemeClr val="tx1"/>
              </a:solidFill>
              <a:latin typeface="Compacta Blk BT" panose="020B0904040702060204" pitchFamily="34" charset="0"/>
            </a:endParaRPr>
          </a:p>
        </p:txBody>
      </p:sp>
      <p:sp>
        <p:nvSpPr>
          <p:cNvPr id="6" name="TextBox 5"/>
          <p:cNvSpPr txBox="1"/>
          <p:nvPr/>
        </p:nvSpPr>
        <p:spPr>
          <a:xfrm>
            <a:off x="157095" y="514350"/>
            <a:ext cx="8763000" cy="3046988"/>
          </a:xfrm>
          <a:prstGeom prst="rect">
            <a:avLst/>
          </a:prstGeom>
          <a:noFill/>
        </p:spPr>
        <p:txBody>
          <a:bodyPr wrap="square" rtlCol="0">
            <a:spAutoFit/>
          </a:bodyPr>
          <a:lstStyle/>
          <a:p>
            <a:pPr marL="285750" indent="-285750">
              <a:buFontTx/>
              <a:buChar char="-"/>
            </a:pPr>
            <a:r>
              <a:rPr lang="en-US" sz="1600" dirty="0" smtClean="0">
                <a:latin typeface="Calibri" panose="020F0502020204030204" pitchFamily="34" charset="0"/>
                <a:cs typeface="Calibri" panose="020F0502020204030204" pitchFamily="34" charset="0"/>
              </a:rPr>
              <a:t>We were not able to obtain strong enrichment signal around TSS</a:t>
            </a:r>
          </a:p>
          <a:p>
            <a:pPr marL="285750" indent="-285750">
              <a:buFontTx/>
              <a:buChar char="-"/>
            </a:pPr>
            <a:endParaRPr lang="en-US" sz="1600" dirty="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However, this is not for failure of the </a:t>
            </a:r>
            <a:r>
              <a:rPr lang="en-US" sz="1600" dirty="0" err="1" smtClean="0">
                <a:latin typeface="Calibri" panose="020F0502020204030204" pitchFamily="34" charset="0"/>
                <a:cs typeface="Calibri" panose="020F0502020204030204" pitchFamily="34" charset="0"/>
              </a:rPr>
              <a:t>kethoxal</a:t>
            </a:r>
            <a:r>
              <a:rPr lang="en-US" sz="1600" dirty="0" smtClean="0">
                <a:latin typeface="Calibri" panose="020F0502020204030204" pitchFamily="34" charset="0"/>
                <a:cs typeface="Calibri" panose="020F0502020204030204" pitchFamily="34" charset="0"/>
              </a:rPr>
              <a:t> modification to induce a current change through the pore</a:t>
            </a:r>
          </a:p>
          <a:p>
            <a:pPr marL="285750" indent="-285750">
              <a:buFontTx/>
              <a:buChar char="-"/>
            </a:pPr>
            <a:endParaRPr lang="en-US" sz="1600" dirty="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The problem appears instead to be that </a:t>
            </a:r>
            <a:r>
              <a:rPr lang="en-US" sz="1600" dirty="0" err="1" smtClean="0">
                <a:latin typeface="Calibri" panose="020F0502020204030204" pitchFamily="34" charset="0"/>
                <a:cs typeface="Calibri" panose="020F0502020204030204" pitchFamily="34" charset="0"/>
              </a:rPr>
              <a:t>kethoxal</a:t>
            </a:r>
            <a:r>
              <a:rPr lang="en-US" sz="1600" dirty="0" smtClean="0">
                <a:latin typeface="Calibri" panose="020F0502020204030204" pitchFamily="34" charset="0"/>
                <a:cs typeface="Calibri" panose="020F0502020204030204" pitchFamily="34" charset="0"/>
              </a:rPr>
              <a:t> is causing the software to throw away modified reads once the modification is encountered (thus the dip in coverage around the TSS at highly expressed genes), which is because it is inducing very strong current changes</a:t>
            </a:r>
          </a:p>
          <a:p>
            <a:pPr marL="285750" indent="-285750">
              <a:buFontTx/>
              <a:buChar char="-"/>
            </a:pPr>
            <a:endParaRPr lang="en-US" sz="1600" dirty="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We are in discussion with ONT about how to resolve these issues (we are having the same problem on several other projects right now). It is a purely algorithmic problem, not a physical one at the pore</a:t>
            </a:r>
            <a:endParaRPr lang="en-US" sz="1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16</a:t>
            </a:fld>
            <a:endParaRPr lang="en-US"/>
          </a:p>
        </p:txBody>
      </p:sp>
    </p:spTree>
    <p:extLst>
      <p:ext uri="{BB962C8B-B14F-4D97-AF65-F5344CB8AC3E}">
        <p14:creationId xmlns:p14="http://schemas.microsoft.com/office/powerpoint/2010/main" val="39879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400" b="1" dirty="0">
                <a:latin typeface="Compacta Blk BT" panose="020B0904040702060204" pitchFamily="34" charset="0"/>
                <a:cs typeface="Calibri" panose="020F0502020204030204" pitchFamily="34" charset="0"/>
              </a:rPr>
              <a:t>3</a:t>
            </a:r>
            <a:r>
              <a:rPr lang="en-US" sz="2400" b="1" dirty="0" smtClean="0">
                <a:solidFill>
                  <a:schemeClr val="tx1"/>
                </a:solidFill>
                <a:latin typeface="Compacta Blk BT" panose="020B0904040702060204" pitchFamily="34" charset="0"/>
                <a:cs typeface="Calibri" panose="020F0502020204030204" pitchFamily="34" charset="0"/>
              </a:rPr>
              <a:t>. </a:t>
            </a:r>
            <a:r>
              <a:rPr lang="en-US" sz="2400" b="1" dirty="0" smtClean="0">
                <a:latin typeface="Compacta Blk BT" panose="020B0904040702060204" pitchFamily="34" charset="0"/>
                <a:cs typeface="Calibri" panose="020F0502020204030204" pitchFamily="34" charset="0"/>
              </a:rPr>
              <a:t>EXPERIMENTS WITH CAS9</a:t>
            </a:r>
            <a:endParaRPr lang="en-US" sz="4400" b="1" dirty="0">
              <a:solidFill>
                <a:schemeClr val="tx1"/>
              </a:solidFill>
              <a:latin typeface="Compacta Blk BT" panose="020B090404070206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17</a:t>
            </a:fld>
            <a:endParaRPr lang="en-US"/>
          </a:p>
        </p:txBody>
      </p:sp>
    </p:spTree>
    <p:extLst>
      <p:ext uri="{BB962C8B-B14F-4D97-AF65-F5344CB8AC3E}">
        <p14:creationId xmlns:p14="http://schemas.microsoft.com/office/powerpoint/2010/main" val="74104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KAS-SEQ TEST IN PROKARYOTES</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18</a:t>
            </a:fld>
            <a:endParaRPr lang="en-US"/>
          </a:p>
        </p:txBody>
      </p:sp>
      <p:sp>
        <p:nvSpPr>
          <p:cNvPr id="9" name="TextBox 8"/>
          <p:cNvSpPr txBox="1"/>
          <p:nvPr/>
        </p:nvSpPr>
        <p:spPr>
          <a:xfrm>
            <a:off x="152400" y="348555"/>
            <a:ext cx="8763000" cy="2246769"/>
          </a:xfrm>
          <a:prstGeom prst="rect">
            <a:avLst/>
          </a:prstGeom>
          <a:noFill/>
        </p:spPr>
        <p:txBody>
          <a:bodyPr wrap="square" rtlCol="0">
            <a:spAutoFit/>
          </a:bodyPr>
          <a:lstStyle/>
          <a:p>
            <a:pPr marL="285750" indent="-285750">
              <a:buFontTx/>
              <a:buChar char="-"/>
            </a:pPr>
            <a:r>
              <a:rPr lang="en-US" sz="1400" dirty="0" smtClean="0"/>
              <a:t>In addition to S2 cells, we tested the protocol on a prokaryotic genome, using a </a:t>
            </a:r>
            <a:r>
              <a:rPr lang="en-US" sz="1400" i="1" dirty="0" err="1" smtClean="0"/>
              <a:t>Haloferax</a:t>
            </a:r>
            <a:r>
              <a:rPr lang="en-US" sz="1400" i="1" dirty="0" smtClean="0"/>
              <a:t> </a:t>
            </a:r>
            <a:r>
              <a:rPr lang="en-US" sz="1400" i="1" dirty="0" err="1" smtClean="0"/>
              <a:t>volcanii</a:t>
            </a:r>
            <a:r>
              <a:rPr lang="en-US" sz="1400" dirty="0" smtClean="0"/>
              <a:t> culture we had growing in the lab</a:t>
            </a:r>
          </a:p>
          <a:p>
            <a:pPr marL="285750" indent="-285750">
              <a:buFontTx/>
              <a:buChar char="-"/>
            </a:pPr>
            <a:endParaRPr lang="en-US" sz="1400" u="sng" dirty="0"/>
          </a:p>
          <a:p>
            <a:pPr marL="285750" indent="-285750">
              <a:buFontTx/>
              <a:buChar char="-"/>
            </a:pPr>
            <a:r>
              <a:rPr lang="en-US" sz="1400" i="1" dirty="0" err="1" smtClean="0"/>
              <a:t>Haloferax</a:t>
            </a:r>
            <a:r>
              <a:rPr lang="en-US" sz="1400" dirty="0" smtClean="0"/>
              <a:t> is a species of halophilic archaea</a:t>
            </a:r>
          </a:p>
          <a:p>
            <a:pPr marL="285750" indent="-285750">
              <a:buFontTx/>
              <a:buChar char="-"/>
            </a:pPr>
            <a:endParaRPr lang="en-US" sz="1400" dirty="0"/>
          </a:p>
          <a:p>
            <a:pPr marL="285750" indent="-285750">
              <a:buFontTx/>
              <a:buChar char="-"/>
            </a:pPr>
            <a:r>
              <a:rPr lang="en-US" sz="1400" dirty="0" smtClean="0"/>
              <a:t>It has a main chromosome and 5 plasmids</a:t>
            </a:r>
          </a:p>
          <a:p>
            <a:pPr marL="285750" indent="-285750">
              <a:buFontTx/>
              <a:buChar char="-"/>
            </a:pPr>
            <a:endParaRPr lang="en-US" sz="1400" dirty="0"/>
          </a:p>
          <a:p>
            <a:pPr marL="285750" indent="-285750">
              <a:buFontTx/>
              <a:buChar char="-"/>
            </a:pPr>
            <a:r>
              <a:rPr lang="en-US" sz="1400" dirty="0" smtClean="0"/>
              <a:t>The experiment was done on a dormant </a:t>
            </a:r>
            <a:r>
              <a:rPr lang="en-US" sz="1400" dirty="0" smtClean="0"/>
              <a:t>room-temperature </a:t>
            </a:r>
            <a:r>
              <a:rPr lang="en-US" sz="1400" dirty="0" smtClean="0"/>
              <a:t>culture (</a:t>
            </a:r>
            <a:r>
              <a:rPr lang="en-US" sz="1400" i="1" dirty="0" err="1" smtClean="0"/>
              <a:t>Haloferax</a:t>
            </a:r>
            <a:r>
              <a:rPr lang="en-US" sz="1400" dirty="0" smtClean="0"/>
              <a:t> normally grows at 45C) </a:t>
            </a:r>
          </a:p>
          <a:p>
            <a:endParaRPr lang="en-US" sz="1400" dirty="0"/>
          </a:p>
          <a:p>
            <a:pPr marL="285750" indent="-285750">
              <a:buFontTx/>
              <a:buChar char="-"/>
            </a:pPr>
            <a:endParaRPr lang="en-US" sz="1400" dirty="0" smtClean="0"/>
          </a:p>
        </p:txBody>
      </p:sp>
    </p:spTree>
    <p:extLst>
      <p:ext uri="{BB962C8B-B14F-4D97-AF65-F5344CB8AC3E}">
        <p14:creationId xmlns:p14="http://schemas.microsoft.com/office/powerpoint/2010/main" val="902712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87" y="1007592"/>
            <a:ext cx="8963827" cy="2021358"/>
          </a:xfrm>
          <a:prstGeom prst="rect">
            <a:avLst/>
          </a:prstGeom>
        </p:spPr>
      </p:pic>
      <p:sp>
        <p:nvSpPr>
          <p:cNvPr id="6" name="Rounded Rectangle 5"/>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MAIN CHROMOSOME</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189868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400" b="1" dirty="0">
                <a:solidFill>
                  <a:schemeClr val="tx1"/>
                </a:solidFill>
                <a:latin typeface="Compacta Blk BT" panose="020B0904040702060204" pitchFamily="34" charset="0"/>
                <a:cs typeface="Calibri" panose="020F0502020204030204" pitchFamily="34" charset="0"/>
              </a:rPr>
              <a:t>1</a:t>
            </a:r>
            <a:r>
              <a:rPr lang="en-US" sz="2400" b="1" dirty="0" smtClean="0">
                <a:solidFill>
                  <a:schemeClr val="tx1"/>
                </a:solidFill>
                <a:latin typeface="Compacta Blk BT" panose="020B0904040702060204" pitchFamily="34" charset="0"/>
                <a:cs typeface="Calibri" panose="020F0502020204030204" pitchFamily="34" charset="0"/>
              </a:rPr>
              <a:t>. </a:t>
            </a:r>
            <a:r>
              <a:rPr lang="en-US" sz="2400" b="1" dirty="0" smtClean="0">
                <a:solidFill>
                  <a:schemeClr val="tx1"/>
                </a:solidFill>
                <a:latin typeface="Compacta Blk BT" panose="020B0904040702060204" pitchFamily="34" charset="0"/>
                <a:cs typeface="Calibri" panose="020F0502020204030204" pitchFamily="34" charset="0"/>
              </a:rPr>
              <a:t>TESTING KAS-SEQ</a:t>
            </a:r>
            <a:endParaRPr lang="en-US" sz="4400" b="1" dirty="0">
              <a:solidFill>
                <a:schemeClr val="tx1"/>
              </a:solidFill>
              <a:latin typeface="Compacta Blk BT" panose="020B090404070206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2</a:t>
            </a:fld>
            <a:endParaRPr lang="en-US"/>
          </a:p>
        </p:txBody>
      </p:sp>
    </p:spTree>
    <p:extLst>
      <p:ext uri="{BB962C8B-B14F-4D97-AF65-F5344CB8AC3E}">
        <p14:creationId xmlns:p14="http://schemas.microsoft.com/office/powerpoint/2010/main" val="1044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620" y="514350"/>
            <a:ext cx="8736760" cy="3015950"/>
          </a:xfrm>
          <a:prstGeom prst="rect">
            <a:avLst/>
          </a:prstGeom>
        </p:spPr>
      </p:pic>
      <p:sp>
        <p:nvSpPr>
          <p:cNvPr id="5" name="Rounded Rectangle 4"/>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MAIN CHROMOSOME, ZOOM IN</a:t>
            </a:r>
            <a:endParaRPr lang="en-US" dirty="0">
              <a:solidFill>
                <a:schemeClr val="tx1"/>
              </a:solidFill>
              <a:latin typeface="Compacta Blk BT" panose="020B0904040702060204" pitchFamily="34" charset="0"/>
              <a:cs typeface="Calibri" panose="020F0502020204030204" pitchFamily="34" charset="0"/>
            </a:endParaRPr>
          </a:p>
        </p:txBody>
      </p:sp>
      <p:sp>
        <p:nvSpPr>
          <p:cNvPr id="6" name="TextBox 5"/>
          <p:cNvSpPr txBox="1"/>
          <p:nvPr/>
        </p:nvSpPr>
        <p:spPr>
          <a:xfrm>
            <a:off x="128187" y="4095750"/>
            <a:ext cx="8763000" cy="307777"/>
          </a:xfrm>
          <a:prstGeom prst="rect">
            <a:avLst/>
          </a:prstGeom>
          <a:noFill/>
        </p:spPr>
        <p:txBody>
          <a:bodyPr wrap="square" rtlCol="0">
            <a:spAutoFit/>
          </a:bodyPr>
          <a:lstStyle/>
          <a:p>
            <a:pPr marL="285750" indent="-285750">
              <a:buFontTx/>
              <a:buChar char="-"/>
            </a:pPr>
            <a:r>
              <a:rPr lang="en-US" sz="1400" dirty="0" smtClean="0"/>
              <a:t>We observe only modest enrichment at TSSs, consistent with the source material being a dormant culture </a:t>
            </a:r>
            <a:endParaRPr lang="en-US" sz="1400" dirty="0" smtClean="0"/>
          </a:p>
        </p:txBody>
      </p:sp>
    </p:spTree>
    <p:extLst>
      <p:ext uri="{BB962C8B-B14F-4D97-AF65-F5344CB8AC3E}">
        <p14:creationId xmlns:p14="http://schemas.microsoft.com/office/powerpoint/2010/main" val="137138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87" y="773514"/>
            <a:ext cx="8963827" cy="2026836"/>
          </a:xfrm>
          <a:prstGeom prst="rect">
            <a:avLst/>
          </a:prstGeom>
        </p:spPr>
      </p:pic>
      <p:sp>
        <p:nvSpPr>
          <p:cNvPr id="5" name="Rounded Rectangle 4"/>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HOWEVER:</a:t>
            </a:r>
            <a:endParaRPr lang="en-US" dirty="0">
              <a:solidFill>
                <a:schemeClr val="tx1"/>
              </a:solidFill>
              <a:latin typeface="Compacta Blk BT" panose="020B0904040702060204" pitchFamily="34" charset="0"/>
              <a:cs typeface="Calibri" panose="020F0502020204030204" pitchFamily="34" charset="0"/>
            </a:endParaRPr>
          </a:p>
        </p:txBody>
      </p:sp>
      <p:sp>
        <p:nvSpPr>
          <p:cNvPr id="6" name="TextBox 5"/>
          <p:cNvSpPr txBox="1"/>
          <p:nvPr/>
        </p:nvSpPr>
        <p:spPr>
          <a:xfrm>
            <a:off x="361950" y="4248150"/>
            <a:ext cx="8763000" cy="307777"/>
          </a:xfrm>
          <a:prstGeom prst="rect">
            <a:avLst/>
          </a:prstGeom>
          <a:noFill/>
        </p:spPr>
        <p:txBody>
          <a:bodyPr wrap="square" rtlCol="0">
            <a:spAutoFit/>
          </a:bodyPr>
          <a:lstStyle/>
          <a:p>
            <a:pPr marL="285750" indent="-285750">
              <a:buFontTx/>
              <a:buChar char="-"/>
            </a:pPr>
            <a:r>
              <a:rPr lang="en-US" sz="1400" u="sng" dirty="0" smtClean="0"/>
              <a:t>A huge peak is observed on one of the plasmids!</a:t>
            </a:r>
            <a:endParaRPr lang="en-US" sz="1400" u="sng" dirty="0" smtClean="0"/>
          </a:p>
        </p:txBody>
      </p:sp>
    </p:spTree>
    <p:extLst>
      <p:ext uri="{BB962C8B-B14F-4D97-AF65-F5344CB8AC3E}">
        <p14:creationId xmlns:p14="http://schemas.microsoft.com/office/powerpoint/2010/main" val="2491411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398" y="762744"/>
            <a:ext cx="8787204" cy="2494806"/>
          </a:xfrm>
          <a:prstGeom prst="rect">
            <a:avLst/>
          </a:prstGeom>
        </p:spPr>
      </p:pic>
      <p:sp>
        <p:nvSpPr>
          <p:cNvPr id="5" name="Right Arrow 4"/>
          <p:cNvSpPr/>
          <p:nvPr/>
        </p:nvSpPr>
        <p:spPr>
          <a:xfrm rot="18287094">
            <a:off x="1783445" y="3160595"/>
            <a:ext cx="1005107"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3658344"/>
            <a:ext cx="989373" cy="307777"/>
          </a:xfrm>
          <a:prstGeom prst="rect">
            <a:avLst/>
          </a:prstGeom>
          <a:noFill/>
        </p:spPr>
        <p:txBody>
          <a:bodyPr wrap="none" rtlCol="0">
            <a:spAutoFit/>
          </a:bodyPr>
          <a:lstStyle/>
          <a:p>
            <a:r>
              <a:rPr lang="en-US" sz="1400" u="sng" dirty="0" smtClean="0"/>
              <a:t>this </a:t>
            </a:r>
            <a:r>
              <a:rPr lang="en-US" sz="1400" u="sng" dirty="0" smtClean="0"/>
              <a:t>is Cas6</a:t>
            </a:r>
            <a:endParaRPr lang="en-US" sz="1400" u="sng" dirty="0"/>
          </a:p>
        </p:txBody>
      </p:sp>
      <p:sp>
        <p:nvSpPr>
          <p:cNvPr id="8" name="Rounded Rectangle 7"/>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ZOOM IN</a:t>
            </a:r>
            <a:endParaRPr lang="en-US" dirty="0">
              <a:solidFill>
                <a:schemeClr val="tx1"/>
              </a:solidFill>
              <a:latin typeface="Compacta Blk BT" panose="020B0904040702060204" pitchFamily="34" charset="0"/>
              <a:cs typeface="Calibri" panose="020F0502020204030204" pitchFamily="34" charset="0"/>
            </a:endParaRPr>
          </a:p>
        </p:txBody>
      </p:sp>
      <p:sp>
        <p:nvSpPr>
          <p:cNvPr id="9" name="TextBox 8"/>
          <p:cNvSpPr txBox="1"/>
          <p:nvPr/>
        </p:nvSpPr>
        <p:spPr>
          <a:xfrm>
            <a:off x="228600" y="3992999"/>
            <a:ext cx="8763000" cy="1169551"/>
          </a:xfrm>
          <a:prstGeom prst="rect">
            <a:avLst/>
          </a:prstGeom>
          <a:noFill/>
        </p:spPr>
        <p:txBody>
          <a:bodyPr wrap="square" rtlCol="0">
            <a:spAutoFit/>
          </a:bodyPr>
          <a:lstStyle/>
          <a:p>
            <a:pPr marL="285750" indent="-285750">
              <a:buFontTx/>
              <a:buChar char="-"/>
            </a:pPr>
            <a:r>
              <a:rPr lang="en-US" sz="1400" dirty="0" smtClean="0"/>
              <a:t>There are 3 CRISPR arrays in </a:t>
            </a:r>
            <a:r>
              <a:rPr lang="en-US" sz="1400" i="1" dirty="0" err="1" smtClean="0"/>
              <a:t>Haloferax</a:t>
            </a:r>
            <a:r>
              <a:rPr lang="en-US" sz="1400" dirty="0" smtClean="0"/>
              <a:t>, the other one is on the main chromosome. Only this one shows a </a:t>
            </a:r>
            <a:r>
              <a:rPr lang="en-US" sz="1400" dirty="0" smtClean="0"/>
              <a:t>KAS peak</a:t>
            </a:r>
          </a:p>
          <a:p>
            <a:pPr marL="285750" indent="-285750">
              <a:buFontTx/>
              <a:buChar char="-"/>
            </a:pPr>
            <a:endParaRPr lang="en-US" sz="1400" dirty="0"/>
          </a:p>
          <a:p>
            <a:pPr marL="285750" indent="-285750">
              <a:buFontTx/>
              <a:buChar char="-"/>
            </a:pPr>
            <a:r>
              <a:rPr lang="en-US" sz="1400" dirty="0" smtClean="0"/>
              <a:t>We do not know right now why the CRISPR array beginning is so strongly enriched for ssDNA, but it made us think about CRISPRs (of </a:t>
            </a:r>
            <a:r>
              <a:rPr lang="en-US" sz="1400" dirty="0" err="1" smtClean="0"/>
              <a:t>coyrse</a:t>
            </a:r>
            <a:r>
              <a:rPr lang="en-US" sz="1400" dirty="0" smtClean="0"/>
              <a:t>, this clearly has implications about basic CRISPR biology that could be followed on at some point)</a:t>
            </a:r>
            <a:endParaRPr lang="en-US" sz="1400" dirty="0" smtClean="0"/>
          </a:p>
        </p:txBody>
      </p:sp>
    </p:spTree>
    <p:extLst>
      <p:ext uri="{BB962C8B-B14F-4D97-AF65-F5344CB8AC3E}">
        <p14:creationId xmlns:p14="http://schemas.microsoft.com/office/powerpoint/2010/main" val="146128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23</a:t>
            </a:fld>
            <a:endParaRPr lang="en-US"/>
          </a:p>
        </p:txBody>
      </p:sp>
      <p:sp>
        <p:nvSpPr>
          <p:cNvPr id="8" name="TextBox 7"/>
          <p:cNvSpPr txBox="1"/>
          <p:nvPr/>
        </p:nvSpPr>
        <p:spPr>
          <a:xfrm>
            <a:off x="140208" y="474643"/>
            <a:ext cx="8763000" cy="3539430"/>
          </a:xfrm>
          <a:prstGeom prst="rect">
            <a:avLst/>
          </a:prstGeom>
          <a:noFill/>
        </p:spPr>
        <p:txBody>
          <a:bodyPr wrap="square" rtlCol="0">
            <a:spAutoFit/>
          </a:bodyPr>
          <a:lstStyle/>
          <a:p>
            <a:pPr marL="285750" indent="-285750">
              <a:buFontTx/>
              <a:buChar char="-"/>
            </a:pPr>
            <a:r>
              <a:rPr lang="en-US" sz="1400" dirty="0" smtClean="0"/>
              <a:t>We do not know right now why the CRISPR array beginning is so strongly enriched for ssDNA, but it made us think about CRISPRs</a:t>
            </a:r>
          </a:p>
          <a:p>
            <a:pPr marL="285750" indent="-285750">
              <a:buFontTx/>
              <a:buChar char="-"/>
            </a:pPr>
            <a:endParaRPr lang="en-US" sz="1400" dirty="0"/>
          </a:p>
          <a:p>
            <a:pPr marL="285750" indent="-285750">
              <a:buFontTx/>
              <a:buChar char="-"/>
            </a:pPr>
            <a:r>
              <a:rPr lang="en-US" sz="1400" dirty="0" smtClean="0"/>
              <a:t>We have done quite a bit of work on studying Cas9 specificity in recent years, and there are many unresolved problems in the field</a:t>
            </a:r>
          </a:p>
          <a:p>
            <a:pPr marL="285750" indent="-285750">
              <a:buFontTx/>
              <a:buChar char="-"/>
            </a:pPr>
            <a:endParaRPr lang="en-US" sz="1400" dirty="0"/>
          </a:p>
          <a:p>
            <a:pPr marL="285750" indent="-285750">
              <a:buFontTx/>
              <a:buChar char="-"/>
            </a:pPr>
            <a:r>
              <a:rPr lang="en-US" sz="1400" dirty="0"/>
              <a:t>Existing </a:t>
            </a:r>
            <a:r>
              <a:rPr lang="en-US" sz="1400" dirty="0" smtClean="0"/>
              <a:t>methods for mapping off-target sites are all very complicated and difficult to carry out</a:t>
            </a:r>
          </a:p>
          <a:p>
            <a:pPr marL="285750" indent="-285750">
              <a:buFontTx/>
              <a:buChar char="-"/>
            </a:pPr>
            <a:endParaRPr lang="en-US" sz="1400" dirty="0"/>
          </a:p>
          <a:p>
            <a:pPr marL="285750" indent="-285750">
              <a:buFontTx/>
              <a:buChar char="-"/>
            </a:pPr>
            <a:r>
              <a:rPr lang="en-US" sz="1400" dirty="0" smtClean="0"/>
              <a:t>In addition, there is no good method for mapping dCas9 off-target sites, as existing methods all rely on mapping actual cuts and use the </a:t>
            </a:r>
            <a:r>
              <a:rPr lang="en-US" sz="1400" dirty="0" err="1" smtClean="0"/>
              <a:t>catalyitically</a:t>
            </a:r>
            <a:r>
              <a:rPr lang="en-US" sz="1400" dirty="0" smtClean="0"/>
              <a:t> active Cas</a:t>
            </a:r>
            <a:r>
              <a:rPr lang="en-US" sz="1400" dirty="0" smtClean="0"/>
              <a:t>9 version</a:t>
            </a:r>
            <a:r>
              <a:rPr lang="en-US" sz="1400" dirty="0" smtClean="0"/>
              <a:t>. ChIP-seq is too noisy, plus it does not distinct actual strand invasion from other types of binding</a:t>
            </a:r>
          </a:p>
          <a:p>
            <a:pPr marL="285750" indent="-285750">
              <a:buFontTx/>
              <a:buChar char="-"/>
            </a:pPr>
            <a:endParaRPr lang="en-US" sz="1400" dirty="0"/>
          </a:p>
          <a:p>
            <a:pPr marL="285750" indent="-285750">
              <a:buFontTx/>
              <a:buChar char="-"/>
            </a:pPr>
            <a:r>
              <a:rPr lang="en-US" sz="1400" dirty="0" smtClean="0"/>
              <a:t>We reasoned </a:t>
            </a:r>
            <a:r>
              <a:rPr lang="en-US" sz="1400" dirty="0" err="1" smtClean="0"/>
              <a:t>kethoxal</a:t>
            </a:r>
            <a:r>
              <a:rPr lang="en-US" sz="1400" dirty="0" smtClean="0"/>
              <a:t> should be able to label sites of strand invasion</a:t>
            </a:r>
          </a:p>
          <a:p>
            <a:pPr marL="285750" indent="-285750">
              <a:buFontTx/>
              <a:buChar char="-"/>
            </a:pPr>
            <a:endParaRPr lang="en-US" sz="1400" dirty="0"/>
          </a:p>
          <a:p>
            <a:pPr marL="285750" indent="-285750">
              <a:buFontTx/>
              <a:buChar char="-"/>
            </a:pPr>
            <a:r>
              <a:rPr lang="en-US" sz="1400" dirty="0" smtClean="0"/>
              <a:t>We carried out a test using two </a:t>
            </a:r>
            <a:r>
              <a:rPr lang="en-US" sz="1400" dirty="0" err="1" smtClean="0"/>
              <a:t>sgRNAs</a:t>
            </a:r>
            <a:r>
              <a:rPr lang="en-US" sz="1400" dirty="0" smtClean="0"/>
              <a:t> targeting the mouse </a:t>
            </a:r>
            <a:r>
              <a:rPr lang="en-US" sz="1400" i="1" dirty="0" smtClean="0"/>
              <a:t>HOXA</a:t>
            </a:r>
            <a:r>
              <a:rPr lang="en-US" sz="1400" dirty="0" smtClean="0"/>
              <a:t> locus, by carrying out a </a:t>
            </a:r>
            <a:r>
              <a:rPr lang="en-US" sz="1400" dirty="0" err="1" smtClean="0"/>
              <a:t>ketoxal</a:t>
            </a:r>
            <a:r>
              <a:rPr lang="en-US" sz="1400" dirty="0" smtClean="0"/>
              <a:t> reaction on an </a:t>
            </a:r>
            <a:r>
              <a:rPr lang="en-US" sz="1400" i="1" dirty="0" smtClean="0"/>
              <a:t>in vitro </a:t>
            </a:r>
            <a:r>
              <a:rPr lang="en-US" sz="1400" dirty="0" smtClean="0"/>
              <a:t>sample of a dCas9 sgRNA RNP that was incubated with mouse </a:t>
            </a:r>
            <a:r>
              <a:rPr lang="en-US" sz="1400" dirty="0" err="1" smtClean="0"/>
              <a:t>gDNA</a:t>
            </a:r>
            <a:endParaRPr lang="en-US" sz="1400" dirty="0" smtClean="0"/>
          </a:p>
        </p:txBody>
      </p:sp>
      <p:sp>
        <p:nvSpPr>
          <p:cNvPr id="10" name="Rounded Rectangle 9"/>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dCAS9/CAS9 TARGET MAPPING</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1592813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52" y="590550"/>
            <a:ext cx="8875076" cy="3410306"/>
          </a:xfrm>
          <a:prstGeom prst="rect">
            <a:avLst/>
          </a:prstGeom>
        </p:spPr>
      </p:pic>
      <p:sp>
        <p:nvSpPr>
          <p:cNvPr id="7" name="Rounded Rectangle 6"/>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RESULTS</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2720536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25</a:t>
            </a:fld>
            <a:endParaRPr lang="en-US"/>
          </a:p>
        </p:txBody>
      </p:sp>
      <p:sp>
        <p:nvSpPr>
          <p:cNvPr id="8" name="TextBox 7"/>
          <p:cNvSpPr txBox="1"/>
          <p:nvPr/>
        </p:nvSpPr>
        <p:spPr>
          <a:xfrm>
            <a:off x="140208" y="474643"/>
            <a:ext cx="8763000" cy="1600438"/>
          </a:xfrm>
          <a:prstGeom prst="rect">
            <a:avLst/>
          </a:prstGeom>
          <a:noFill/>
        </p:spPr>
        <p:txBody>
          <a:bodyPr wrap="square" rtlCol="0">
            <a:spAutoFit/>
          </a:bodyPr>
          <a:lstStyle/>
          <a:p>
            <a:pPr marL="285750" indent="-285750">
              <a:buFontTx/>
              <a:buChar char="-"/>
            </a:pPr>
            <a:r>
              <a:rPr lang="en-US" sz="1400" dirty="0" err="1" smtClean="0"/>
              <a:t>Kethoxal</a:t>
            </a:r>
            <a:r>
              <a:rPr lang="en-US" sz="1400" dirty="0" smtClean="0"/>
              <a:t> seems to be an extremely promising way of mapping Cas9 targets (“</a:t>
            </a:r>
            <a:r>
              <a:rPr lang="en-US" sz="1400" dirty="0" err="1" smtClean="0"/>
              <a:t>CasKAS</a:t>
            </a:r>
            <a:r>
              <a:rPr lang="en-US" sz="1400" dirty="0" smtClean="0"/>
              <a:t>”)</a:t>
            </a:r>
          </a:p>
          <a:p>
            <a:pPr marL="285750" indent="-285750">
              <a:buFontTx/>
              <a:buChar char="-"/>
            </a:pPr>
            <a:endParaRPr lang="en-US" sz="1400" dirty="0"/>
          </a:p>
          <a:p>
            <a:pPr marL="285750" indent="-285750">
              <a:buFontTx/>
              <a:buChar char="-"/>
            </a:pPr>
            <a:r>
              <a:rPr lang="en-US" sz="1400" dirty="0" smtClean="0"/>
              <a:t>Easier and quicker than anything currently existing</a:t>
            </a:r>
          </a:p>
          <a:p>
            <a:pPr marL="285750" indent="-285750">
              <a:buFontTx/>
              <a:buChar char="-"/>
            </a:pPr>
            <a:endParaRPr lang="en-US" sz="1400" dirty="0" smtClean="0"/>
          </a:p>
          <a:p>
            <a:pPr marL="285750" indent="-285750">
              <a:buFontTx/>
              <a:buChar char="-"/>
            </a:pPr>
            <a:r>
              <a:rPr lang="en-US" sz="1400" dirty="0" smtClean="0"/>
              <a:t>Mapping strand invasion rather than binding</a:t>
            </a:r>
          </a:p>
          <a:p>
            <a:pPr marL="285750" indent="-285750">
              <a:buFontTx/>
              <a:buChar char="-"/>
            </a:pPr>
            <a:endParaRPr lang="en-US" sz="1400" dirty="0"/>
          </a:p>
          <a:p>
            <a:pPr marL="285750" indent="-285750">
              <a:buFontTx/>
              <a:buChar char="-"/>
            </a:pPr>
            <a:r>
              <a:rPr lang="en-US" sz="1400" dirty="0" smtClean="0"/>
              <a:t>Could in principle be adapted to a high-throughput format in plates to profile numerous guides in parallel</a:t>
            </a:r>
            <a:endParaRPr lang="en-US" sz="1400" dirty="0"/>
          </a:p>
        </p:txBody>
      </p:sp>
      <p:sp>
        <p:nvSpPr>
          <p:cNvPr id="10" name="Rounded Rectangle 9"/>
          <p:cNvSpPr/>
          <p:nvPr/>
        </p:nvSpPr>
        <p:spPr>
          <a:xfrm>
            <a:off x="304800" y="133350"/>
            <a:ext cx="8610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pacta Blk BT" panose="020B0904040702060204" pitchFamily="34" charset="0"/>
                <a:cs typeface="Calibri" panose="020F0502020204030204" pitchFamily="34" charset="0"/>
              </a:rPr>
              <a:t>dCAS9/CAS9 TARGET MAPPING SUMMARY</a:t>
            </a:r>
            <a:endParaRPr lang="en-US" dirty="0">
              <a:solidFill>
                <a:schemeClr val="tx1"/>
              </a:solidFill>
              <a:latin typeface="Compacta Blk BT" panose="020B0904040702060204" pitchFamily="34" charset="0"/>
              <a:cs typeface="Calibri" panose="020F0502020204030204" pitchFamily="34" charset="0"/>
            </a:endParaRPr>
          </a:p>
        </p:txBody>
      </p:sp>
    </p:spTree>
    <p:extLst>
      <p:ext uri="{BB962C8B-B14F-4D97-AF65-F5344CB8AC3E}">
        <p14:creationId xmlns:p14="http://schemas.microsoft.com/office/powerpoint/2010/main" val="3543399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400" b="1" dirty="0">
                <a:latin typeface="Compacta Blk BT" panose="020B0904040702060204" pitchFamily="34" charset="0"/>
                <a:cs typeface="Calibri" panose="020F0502020204030204" pitchFamily="34" charset="0"/>
              </a:rPr>
              <a:t>4</a:t>
            </a:r>
            <a:r>
              <a:rPr lang="en-US" sz="2400" b="1" dirty="0" smtClean="0">
                <a:solidFill>
                  <a:schemeClr val="tx1"/>
                </a:solidFill>
                <a:latin typeface="Compacta Blk BT" panose="020B0904040702060204" pitchFamily="34" charset="0"/>
                <a:cs typeface="Calibri" panose="020F0502020204030204" pitchFamily="34" charset="0"/>
              </a:rPr>
              <a:t>. </a:t>
            </a:r>
            <a:r>
              <a:rPr lang="en-US" sz="2400" b="1" dirty="0" smtClean="0">
                <a:latin typeface="Compacta Blk BT" panose="020B0904040702060204" pitchFamily="34" charset="0"/>
                <a:cs typeface="Calibri" panose="020F0502020204030204" pitchFamily="34" charset="0"/>
              </a:rPr>
              <a:t>STRAND-SPECIFIC KAS (</a:t>
            </a:r>
            <a:r>
              <a:rPr lang="en-US" sz="2400" b="1" dirty="0" err="1" smtClean="0">
                <a:latin typeface="Compacta Blk BT" panose="020B0904040702060204" pitchFamily="34" charset="0"/>
                <a:cs typeface="Calibri" panose="020F0502020204030204" pitchFamily="34" charset="0"/>
              </a:rPr>
              <a:t>ssKAS</a:t>
            </a:r>
            <a:r>
              <a:rPr lang="en-US" sz="2400" b="1" dirty="0" smtClean="0">
                <a:latin typeface="Compacta Blk BT" panose="020B0904040702060204" pitchFamily="34" charset="0"/>
                <a:cs typeface="Calibri" panose="020F0502020204030204" pitchFamily="34" charset="0"/>
              </a:rPr>
              <a:t>)</a:t>
            </a:r>
            <a:endParaRPr lang="en-US" sz="4400" b="1" dirty="0">
              <a:solidFill>
                <a:schemeClr val="tx1"/>
              </a:solidFill>
              <a:latin typeface="Compacta Blk BT" panose="020B090404070206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26</a:t>
            </a:fld>
            <a:endParaRPr lang="en-US"/>
          </a:p>
        </p:txBody>
      </p:sp>
    </p:spTree>
    <p:extLst>
      <p:ext uri="{BB962C8B-B14F-4D97-AF65-F5344CB8AC3E}">
        <p14:creationId xmlns:p14="http://schemas.microsoft.com/office/powerpoint/2010/main" val="26075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SUMMARY</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27</a:t>
            </a:fld>
            <a:endParaRPr lang="en-US"/>
          </a:p>
        </p:txBody>
      </p:sp>
      <p:sp>
        <p:nvSpPr>
          <p:cNvPr id="9" name="TextBox 8"/>
          <p:cNvSpPr txBox="1"/>
          <p:nvPr/>
        </p:nvSpPr>
        <p:spPr>
          <a:xfrm>
            <a:off x="152400" y="348555"/>
            <a:ext cx="8763000" cy="3754874"/>
          </a:xfrm>
          <a:prstGeom prst="rect">
            <a:avLst/>
          </a:prstGeom>
          <a:noFill/>
        </p:spPr>
        <p:txBody>
          <a:bodyPr wrap="square" rtlCol="0">
            <a:spAutoFit/>
          </a:bodyPr>
          <a:lstStyle/>
          <a:p>
            <a:pPr marL="285750" indent="-285750">
              <a:buFontTx/>
              <a:buChar char="-"/>
            </a:pPr>
            <a:r>
              <a:rPr lang="en-US" sz="1400" dirty="0" smtClean="0"/>
              <a:t>We have reasons to think that </a:t>
            </a:r>
            <a:r>
              <a:rPr lang="en-US" sz="1400" dirty="0" err="1" smtClean="0"/>
              <a:t>kethoxal</a:t>
            </a:r>
            <a:r>
              <a:rPr lang="en-US" sz="1400" dirty="0" smtClean="0"/>
              <a:t> labeling is not equal on both strands of the DNA, at least in some contexts</a:t>
            </a:r>
          </a:p>
          <a:p>
            <a:pPr marL="285750" indent="-285750">
              <a:buFontTx/>
              <a:buChar char="-"/>
            </a:pPr>
            <a:endParaRPr lang="en-US" sz="1400" dirty="0"/>
          </a:p>
          <a:p>
            <a:pPr marL="285750" indent="-285750">
              <a:buFontTx/>
              <a:buChar char="-"/>
            </a:pPr>
            <a:r>
              <a:rPr lang="en-US" sz="1400" dirty="0" smtClean="0"/>
              <a:t>Thus a strand-specific version of the protocol could reveal interesting new biology</a:t>
            </a:r>
          </a:p>
          <a:p>
            <a:pPr marL="285750" indent="-285750">
              <a:buFontTx/>
              <a:buChar char="-"/>
            </a:pPr>
            <a:endParaRPr lang="en-US" sz="1400" dirty="0"/>
          </a:p>
          <a:p>
            <a:pPr marL="285750" indent="-285750">
              <a:buFontTx/>
              <a:buChar char="-"/>
            </a:pPr>
            <a:r>
              <a:rPr lang="en-US" sz="1400" dirty="0" smtClean="0"/>
              <a:t>Nanopore sequencing will readily provide that information, once the readout issue is resolved, but there are Illumina-based approaches too, plus Illumina is much easier to work with in general</a:t>
            </a:r>
          </a:p>
          <a:p>
            <a:pPr marL="285750" indent="-285750">
              <a:buFontTx/>
              <a:buChar char="-"/>
            </a:pPr>
            <a:endParaRPr lang="en-US" sz="1400" dirty="0"/>
          </a:p>
          <a:p>
            <a:pPr marL="285750" indent="-285750">
              <a:buFontTx/>
              <a:buChar char="-"/>
            </a:pPr>
            <a:r>
              <a:rPr lang="en-US" sz="1400" dirty="0" smtClean="0"/>
              <a:t>We have not gotten around to sequencing either of them, but we are testing two approaches to convert denatured post-click DNA that has been captured into libraries</a:t>
            </a:r>
          </a:p>
          <a:p>
            <a:pPr marL="285750" indent="-285750">
              <a:buFontTx/>
              <a:buChar char="-"/>
            </a:pPr>
            <a:endParaRPr lang="en-US" sz="1400" dirty="0"/>
          </a:p>
          <a:p>
            <a:pPr marL="285750" indent="-285750">
              <a:buFontTx/>
              <a:buChar char="-"/>
            </a:pPr>
            <a:r>
              <a:rPr lang="en-US" sz="1400" dirty="0" smtClean="0"/>
              <a:t>The first one is an adaptation of the PBAT protocol for carrying out whole-genome bisulfite sequencing, which uses random priming to carry out a first/second strand synthesis off a template (thus preserving the strand specificity)</a:t>
            </a:r>
          </a:p>
          <a:p>
            <a:pPr marL="285750" indent="-285750">
              <a:buFontTx/>
              <a:buChar char="-"/>
            </a:pPr>
            <a:endParaRPr lang="en-US" sz="1400" dirty="0"/>
          </a:p>
          <a:p>
            <a:pPr marL="285750" indent="-285750">
              <a:buFontTx/>
              <a:buChar char="-"/>
            </a:pPr>
            <a:r>
              <a:rPr lang="en-US" sz="1400" dirty="0" smtClean="0"/>
              <a:t>The second one is to ligate adapters with random-sequence overhangs onto the 3’ end of the captured DNA on beats and carry out a first/second strand synthesis</a:t>
            </a:r>
          </a:p>
          <a:p>
            <a:pPr marL="285750" indent="-285750">
              <a:buFontTx/>
              <a:buChar char="-"/>
            </a:pPr>
            <a:endParaRPr lang="en-US" sz="1400" dirty="0"/>
          </a:p>
          <a:p>
            <a:pPr marL="285750" indent="-285750">
              <a:buFontTx/>
              <a:buChar char="-"/>
            </a:pPr>
            <a:r>
              <a:rPr lang="en-US" sz="1400" dirty="0" smtClean="0"/>
              <a:t>We will report on the success of these approaches after the break</a:t>
            </a:r>
            <a:endParaRPr lang="en-US" sz="1400" dirty="0" smtClean="0"/>
          </a:p>
        </p:txBody>
      </p:sp>
    </p:spTree>
    <p:extLst>
      <p:ext uri="{BB962C8B-B14F-4D97-AF65-F5344CB8AC3E}">
        <p14:creationId xmlns:p14="http://schemas.microsoft.com/office/powerpoint/2010/main" val="3632729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29450"/>
            <a:ext cx="8991600" cy="1102519"/>
          </a:xfrm>
        </p:spPr>
        <p:txBody>
          <a:bodyPr>
            <a:noAutofit/>
          </a:bodyPr>
          <a:lstStyle/>
          <a:p>
            <a:r>
              <a:rPr lang="en-US" sz="2400" b="1" dirty="0">
                <a:latin typeface="Compacta Blk BT" panose="020B0904040702060204" pitchFamily="34" charset="0"/>
                <a:cs typeface="Calibri" panose="020F0502020204030204" pitchFamily="34" charset="0"/>
              </a:rPr>
              <a:t>5</a:t>
            </a:r>
            <a:r>
              <a:rPr lang="en-US" sz="2400" b="1" dirty="0" smtClean="0">
                <a:solidFill>
                  <a:schemeClr val="tx1"/>
                </a:solidFill>
                <a:latin typeface="Compacta Blk BT" panose="020B0904040702060204" pitchFamily="34" charset="0"/>
                <a:cs typeface="Calibri" panose="020F0502020204030204" pitchFamily="34" charset="0"/>
              </a:rPr>
              <a:t>. </a:t>
            </a:r>
            <a:r>
              <a:rPr lang="en-US" sz="2400" b="1" dirty="0" smtClean="0">
                <a:latin typeface="Compacta Blk BT" panose="020B0904040702060204" pitchFamily="34" charset="0"/>
                <a:cs typeface="Calibri" panose="020F0502020204030204" pitchFamily="34" charset="0"/>
              </a:rPr>
              <a:t>SINGLE-CELL KAS (</a:t>
            </a:r>
            <a:r>
              <a:rPr lang="en-US" sz="2400" b="1" dirty="0" err="1" smtClean="0">
                <a:latin typeface="Compacta Blk BT" panose="020B0904040702060204" pitchFamily="34" charset="0"/>
                <a:cs typeface="Calibri" panose="020F0502020204030204" pitchFamily="34" charset="0"/>
              </a:rPr>
              <a:t>scKAS</a:t>
            </a:r>
            <a:r>
              <a:rPr lang="en-US" sz="2400" b="1" dirty="0" smtClean="0">
                <a:latin typeface="Compacta Blk BT" panose="020B0904040702060204" pitchFamily="34" charset="0"/>
                <a:cs typeface="Calibri" panose="020F0502020204030204" pitchFamily="34" charset="0"/>
              </a:rPr>
              <a:t>)</a:t>
            </a:r>
            <a:endParaRPr lang="en-US" sz="4400" b="1" dirty="0">
              <a:solidFill>
                <a:schemeClr val="tx1"/>
              </a:solidFill>
              <a:latin typeface="Compacta Blk BT" panose="020B090404070206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28</a:t>
            </a:fld>
            <a:endParaRPr lang="en-US"/>
          </a:p>
        </p:txBody>
      </p:sp>
    </p:spTree>
    <p:extLst>
      <p:ext uri="{BB962C8B-B14F-4D97-AF65-F5344CB8AC3E}">
        <p14:creationId xmlns:p14="http://schemas.microsoft.com/office/powerpoint/2010/main" val="1342291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SUMMARY:</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29</a:t>
            </a:fld>
            <a:endParaRPr lang="en-US"/>
          </a:p>
        </p:txBody>
      </p:sp>
      <p:sp>
        <p:nvSpPr>
          <p:cNvPr id="9" name="TextBox 8"/>
          <p:cNvSpPr txBox="1"/>
          <p:nvPr/>
        </p:nvSpPr>
        <p:spPr>
          <a:xfrm>
            <a:off x="152400" y="348555"/>
            <a:ext cx="8763000" cy="1600438"/>
          </a:xfrm>
          <a:prstGeom prst="rect">
            <a:avLst/>
          </a:prstGeom>
          <a:noFill/>
        </p:spPr>
        <p:txBody>
          <a:bodyPr wrap="square" rtlCol="0">
            <a:spAutoFit/>
          </a:bodyPr>
          <a:lstStyle/>
          <a:p>
            <a:pPr marL="285750" indent="-285750">
              <a:buFontTx/>
              <a:buChar char="-"/>
            </a:pPr>
            <a:r>
              <a:rPr lang="en-US" sz="1400" dirty="0" smtClean="0"/>
              <a:t>We have debated a lot internally on how to approach the single-cell problem</a:t>
            </a:r>
          </a:p>
          <a:p>
            <a:pPr marL="285750" indent="-285750">
              <a:buFontTx/>
              <a:buChar char="-"/>
            </a:pPr>
            <a:endParaRPr lang="en-US" sz="1400" dirty="0"/>
          </a:p>
          <a:p>
            <a:pPr marL="285750" indent="-285750">
              <a:buFontTx/>
              <a:buChar char="-"/>
            </a:pPr>
            <a:r>
              <a:rPr lang="en-US" sz="1400" dirty="0" smtClean="0"/>
              <a:t>The challenge is that we need to simultaneously:</a:t>
            </a:r>
          </a:p>
          <a:p>
            <a:pPr marL="742950" lvl="1" indent="-285750">
              <a:buFontTx/>
              <a:buChar char="-"/>
            </a:pPr>
            <a:r>
              <a:rPr lang="en-US" sz="1400" dirty="0" smtClean="0"/>
              <a:t>carry out the click reaction </a:t>
            </a:r>
          </a:p>
          <a:p>
            <a:pPr marL="742950" lvl="1" indent="-285750">
              <a:buFontTx/>
              <a:buChar char="-"/>
            </a:pPr>
            <a:r>
              <a:rPr lang="en-US" sz="1400" dirty="0" smtClean="0"/>
              <a:t>enrich for modified DNA</a:t>
            </a:r>
          </a:p>
          <a:p>
            <a:pPr marL="742950" lvl="1" indent="-285750">
              <a:buFontTx/>
              <a:buChar char="-"/>
            </a:pPr>
            <a:r>
              <a:rPr lang="en-US" sz="1400" dirty="0" smtClean="0"/>
              <a:t>index cells</a:t>
            </a:r>
          </a:p>
          <a:p>
            <a:pPr marL="742950" lvl="1" indent="-285750">
              <a:buFontTx/>
              <a:buChar char="-"/>
            </a:pPr>
            <a:endParaRPr lang="en-US" sz="1400" dirty="0"/>
          </a:p>
        </p:txBody>
      </p:sp>
      <p:sp>
        <p:nvSpPr>
          <p:cNvPr id="8" name="TextBox 7"/>
          <p:cNvSpPr txBox="1"/>
          <p:nvPr/>
        </p:nvSpPr>
        <p:spPr>
          <a:xfrm>
            <a:off x="152400" y="1776222"/>
            <a:ext cx="8763000" cy="738664"/>
          </a:xfrm>
          <a:prstGeom prst="rect">
            <a:avLst/>
          </a:prstGeom>
          <a:noFill/>
        </p:spPr>
        <p:txBody>
          <a:bodyPr wrap="square" rtlCol="0">
            <a:spAutoFit/>
          </a:bodyPr>
          <a:lstStyle/>
          <a:p>
            <a:pPr marL="285750" indent="-285750">
              <a:buFontTx/>
              <a:buChar char="-"/>
            </a:pPr>
            <a:r>
              <a:rPr lang="en-US" sz="1400" dirty="0" smtClean="0"/>
              <a:t>These three goals do not fit directly into any of the existing single-cell protocols</a:t>
            </a:r>
          </a:p>
          <a:p>
            <a:pPr marL="285750" indent="-285750">
              <a:buFontTx/>
              <a:buChar char="-"/>
            </a:pPr>
            <a:endParaRPr lang="en-US" sz="1400" dirty="0"/>
          </a:p>
          <a:p>
            <a:pPr marL="285750" indent="-285750">
              <a:buFontTx/>
              <a:buChar char="-"/>
            </a:pPr>
            <a:r>
              <a:rPr lang="en-US" sz="1400" dirty="0" smtClean="0"/>
              <a:t>We are testing two main strategies right now, on the success of which we will report after the break</a:t>
            </a:r>
            <a:endParaRPr lang="en-US" sz="1400" dirty="0"/>
          </a:p>
        </p:txBody>
      </p:sp>
    </p:spTree>
    <p:extLst>
      <p:ext uri="{BB962C8B-B14F-4D97-AF65-F5344CB8AC3E}">
        <p14:creationId xmlns:p14="http://schemas.microsoft.com/office/powerpoint/2010/main" val="11473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EXPERIMENT SUMMARY</a:t>
            </a:r>
            <a:endParaRPr lang="en-US" sz="1600" dirty="0">
              <a:solidFill>
                <a:schemeClr val="tx1"/>
              </a:solidFill>
              <a:latin typeface="Compacta Blk BT" panose="020B0904040702060204" pitchFamily="34" charset="0"/>
            </a:endParaRPr>
          </a:p>
        </p:txBody>
      </p:sp>
      <p:sp>
        <p:nvSpPr>
          <p:cNvPr id="6" name="TextBox 5"/>
          <p:cNvSpPr txBox="1"/>
          <p:nvPr/>
        </p:nvSpPr>
        <p:spPr>
          <a:xfrm>
            <a:off x="157095" y="514350"/>
            <a:ext cx="8763000" cy="2062103"/>
          </a:xfrm>
          <a:prstGeom prst="rect">
            <a:avLst/>
          </a:prstGeom>
          <a:noFill/>
        </p:spPr>
        <p:txBody>
          <a:bodyPr wrap="square" rtlCol="0">
            <a:spAutoFit/>
          </a:bodyPr>
          <a:lstStyle/>
          <a:p>
            <a:pPr marL="285750" indent="-285750">
              <a:buFontTx/>
              <a:buChar char="-"/>
            </a:pPr>
            <a:r>
              <a:rPr lang="en-US" sz="1600" dirty="0" smtClean="0">
                <a:latin typeface="Calibri" panose="020F0502020204030204" pitchFamily="34" charset="0"/>
                <a:cs typeface="Calibri" panose="020F0502020204030204" pitchFamily="34" charset="0"/>
              </a:rPr>
              <a:t>We did our first test in </a:t>
            </a:r>
            <a:r>
              <a:rPr lang="en-US" sz="1600" i="1" dirty="0" smtClean="0">
                <a:latin typeface="Calibri" panose="020F0502020204030204" pitchFamily="34" charset="0"/>
                <a:cs typeface="Calibri" panose="020F0502020204030204" pitchFamily="34" charset="0"/>
              </a:rPr>
              <a:t>Drosophila</a:t>
            </a:r>
            <a:r>
              <a:rPr lang="en-US" sz="1600" dirty="0" smtClean="0">
                <a:latin typeface="Calibri" panose="020F0502020204030204" pitchFamily="34" charset="0"/>
                <a:cs typeface="Calibri" panose="020F0502020204030204" pitchFamily="34" charset="0"/>
              </a:rPr>
              <a:t> S2 cells (we needed to work with small genome, see further below why)</a:t>
            </a:r>
            <a:endParaRPr lang="en-US" sz="1600" dirty="0" smtClean="0">
              <a:latin typeface="Calibri" panose="020F0502020204030204" pitchFamily="34" charset="0"/>
              <a:cs typeface="Calibri" panose="020F0502020204030204" pitchFamily="34" charset="0"/>
            </a:endParaRPr>
          </a:p>
          <a:p>
            <a:pPr marL="285750" indent="-285750">
              <a:buFontTx/>
              <a:buChar char="-"/>
            </a:pPr>
            <a:endParaRPr lang="en-US" sz="1600" dirty="0" smtClean="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We changed the protocol a little bit after the biotin capture step, adapting the procedure we have been using for Hi-C instead, which uses amplification directly on beads</a:t>
            </a:r>
          </a:p>
          <a:p>
            <a:pPr marL="285750" indent="-285750">
              <a:buFontTx/>
              <a:buChar char="-"/>
            </a:pPr>
            <a:endParaRPr lang="en-US" sz="1600" dirty="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We also tried tagmentation on beads as a potentially more efficient (and adaptable to high-throughput formats) library building strategy</a:t>
            </a:r>
            <a:endParaRPr lang="en-US" sz="1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3</a:t>
            </a:fld>
            <a:endParaRPr lang="en-US"/>
          </a:p>
        </p:txBody>
      </p:sp>
    </p:spTree>
    <p:extLst>
      <p:ext uri="{BB962C8B-B14F-4D97-AF65-F5344CB8AC3E}">
        <p14:creationId xmlns:p14="http://schemas.microsoft.com/office/powerpoint/2010/main" val="215387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APPROACH 1:</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30</a:t>
            </a:fld>
            <a:endParaRPr lang="en-US"/>
          </a:p>
        </p:txBody>
      </p:sp>
      <p:sp>
        <p:nvSpPr>
          <p:cNvPr id="9" name="TextBox 8"/>
          <p:cNvSpPr txBox="1"/>
          <p:nvPr/>
        </p:nvSpPr>
        <p:spPr>
          <a:xfrm>
            <a:off x="152400" y="348555"/>
            <a:ext cx="8763000" cy="3754874"/>
          </a:xfrm>
          <a:prstGeom prst="rect">
            <a:avLst/>
          </a:prstGeom>
          <a:noFill/>
        </p:spPr>
        <p:txBody>
          <a:bodyPr wrap="square" rtlCol="0">
            <a:spAutoFit/>
          </a:bodyPr>
          <a:lstStyle/>
          <a:p>
            <a:pPr marL="285750" indent="-285750">
              <a:buFontTx/>
              <a:buChar char="-"/>
            </a:pPr>
            <a:r>
              <a:rPr lang="en-US" sz="1400" dirty="0" smtClean="0"/>
              <a:t>This approach uses the 10X platform</a:t>
            </a:r>
          </a:p>
          <a:p>
            <a:pPr marL="285750" indent="-285750">
              <a:buFontTx/>
              <a:buChar char="-"/>
            </a:pPr>
            <a:endParaRPr lang="en-US" sz="1400" dirty="0"/>
          </a:p>
          <a:p>
            <a:pPr marL="285750" indent="-285750">
              <a:buFontTx/>
              <a:buChar char="-"/>
            </a:pPr>
            <a:r>
              <a:rPr lang="en-US" sz="1400" dirty="0" err="1" smtClean="0"/>
              <a:t>Kethoxal</a:t>
            </a:r>
            <a:r>
              <a:rPr lang="en-US" sz="1400" dirty="0" smtClean="0"/>
              <a:t> labeling is carried out in cells</a:t>
            </a:r>
          </a:p>
          <a:p>
            <a:pPr marL="285750" indent="-285750">
              <a:buFontTx/>
              <a:buChar char="-"/>
            </a:pPr>
            <a:endParaRPr lang="en-US" sz="1400" dirty="0"/>
          </a:p>
          <a:p>
            <a:pPr marL="285750" indent="-285750">
              <a:buFontTx/>
              <a:buChar char="-"/>
            </a:pPr>
            <a:r>
              <a:rPr lang="en-US" sz="1400" dirty="0" smtClean="0"/>
              <a:t>Cells are then fixed (we need to do this in order to “freeze” things in place and stop DNA repair reactions from eliminating the </a:t>
            </a:r>
            <a:r>
              <a:rPr lang="en-US" sz="1400" dirty="0" err="1" smtClean="0"/>
              <a:t>kethoxal</a:t>
            </a:r>
            <a:r>
              <a:rPr lang="en-US" sz="1400" dirty="0" smtClean="0"/>
              <a:t>)</a:t>
            </a:r>
          </a:p>
          <a:p>
            <a:pPr marL="285750" indent="-285750">
              <a:buFontTx/>
              <a:buChar char="-"/>
            </a:pPr>
            <a:endParaRPr lang="en-US" sz="1400" dirty="0"/>
          </a:p>
          <a:p>
            <a:pPr marL="285750" indent="-285750">
              <a:buFontTx/>
              <a:buChar char="-"/>
            </a:pPr>
            <a:r>
              <a:rPr lang="en-US" sz="1400" dirty="0" smtClean="0"/>
              <a:t>The click reaction is the carried out </a:t>
            </a:r>
            <a:r>
              <a:rPr lang="en-US" sz="1400" i="1" dirty="0" smtClean="0"/>
              <a:t>in situ</a:t>
            </a:r>
          </a:p>
          <a:p>
            <a:pPr marL="285750" indent="-285750">
              <a:buFontTx/>
              <a:buChar char="-"/>
            </a:pPr>
            <a:endParaRPr lang="en-US" sz="1400" dirty="0"/>
          </a:p>
          <a:p>
            <a:pPr marL="285750" indent="-285750">
              <a:buFontTx/>
              <a:buChar char="-"/>
            </a:pPr>
            <a:r>
              <a:rPr lang="en-US" sz="1400" dirty="0" smtClean="0"/>
              <a:t>Cells are then denatured in SDS (this approach has been used in multiple single-cell studies, and it preserves the cells as long as they are fixed)</a:t>
            </a:r>
          </a:p>
          <a:p>
            <a:pPr marL="285750" indent="-285750">
              <a:buFontTx/>
              <a:buChar char="-"/>
            </a:pPr>
            <a:endParaRPr lang="en-US" sz="1400" dirty="0"/>
          </a:p>
          <a:p>
            <a:pPr marL="285750" indent="-285750">
              <a:buFontTx/>
              <a:buChar char="-"/>
            </a:pPr>
            <a:r>
              <a:rPr lang="en-US" sz="1400" dirty="0" smtClean="0"/>
              <a:t>Then we feed the cells into the standard 10X </a:t>
            </a:r>
            <a:r>
              <a:rPr lang="en-US" sz="1400" dirty="0" err="1" smtClean="0"/>
              <a:t>scATAC</a:t>
            </a:r>
            <a:r>
              <a:rPr lang="en-US" sz="1400" dirty="0" smtClean="0"/>
              <a:t> protocol, where tagmentation and indexing happen in droplets (this is why we need to denature, in order to not convolve the KAS signal with the accessible chromatin signal)</a:t>
            </a:r>
          </a:p>
          <a:p>
            <a:pPr marL="285750" indent="-285750">
              <a:buFontTx/>
              <a:buChar char="-"/>
            </a:pPr>
            <a:endParaRPr lang="en-US" sz="1400" dirty="0"/>
          </a:p>
          <a:p>
            <a:pPr marL="285750" indent="-285750">
              <a:buFontTx/>
              <a:buChar char="-"/>
            </a:pPr>
            <a:r>
              <a:rPr lang="en-US" sz="1400" dirty="0" smtClean="0"/>
              <a:t>Then once GEMs are broken up, we do a biotin pull-down and library amplification</a:t>
            </a:r>
            <a:endParaRPr lang="en-US" sz="1400" dirty="0"/>
          </a:p>
        </p:txBody>
      </p:sp>
    </p:spTree>
    <p:extLst>
      <p:ext uri="{BB962C8B-B14F-4D97-AF65-F5344CB8AC3E}">
        <p14:creationId xmlns:p14="http://schemas.microsoft.com/office/powerpoint/2010/main" val="1247199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APPROACH 2:</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31</a:t>
            </a:fld>
            <a:endParaRPr lang="en-US"/>
          </a:p>
        </p:txBody>
      </p:sp>
      <p:sp>
        <p:nvSpPr>
          <p:cNvPr id="9" name="TextBox 8"/>
          <p:cNvSpPr txBox="1"/>
          <p:nvPr/>
        </p:nvSpPr>
        <p:spPr>
          <a:xfrm>
            <a:off x="152400" y="348555"/>
            <a:ext cx="8763000" cy="1384995"/>
          </a:xfrm>
          <a:prstGeom prst="rect">
            <a:avLst/>
          </a:prstGeom>
          <a:noFill/>
        </p:spPr>
        <p:txBody>
          <a:bodyPr wrap="square" rtlCol="0">
            <a:spAutoFit/>
          </a:bodyPr>
          <a:lstStyle/>
          <a:p>
            <a:pPr marL="285750" indent="-285750">
              <a:buFontTx/>
              <a:buChar char="-"/>
            </a:pPr>
            <a:r>
              <a:rPr lang="en-US" sz="1400" dirty="0" smtClean="0"/>
              <a:t>This approach adapts the </a:t>
            </a:r>
            <a:r>
              <a:rPr lang="en-US" sz="1400" dirty="0" err="1" smtClean="0"/>
              <a:t>CUT&amp;Tag</a:t>
            </a:r>
            <a:r>
              <a:rPr lang="en-US" sz="1400" dirty="0" smtClean="0"/>
              <a:t> protocol for mapping protein-DNA interactions</a:t>
            </a:r>
          </a:p>
          <a:p>
            <a:pPr marL="285750" indent="-285750">
              <a:buFontTx/>
              <a:buChar char="-"/>
            </a:pPr>
            <a:endParaRPr lang="en-US" sz="1400" dirty="0" smtClean="0"/>
          </a:p>
          <a:p>
            <a:pPr marL="285750" indent="-285750">
              <a:buFontTx/>
              <a:buChar char="-"/>
            </a:pPr>
            <a:r>
              <a:rPr lang="en-US" sz="1400" dirty="0" err="1" smtClean="0"/>
              <a:t>CUT&amp;Tag</a:t>
            </a:r>
            <a:r>
              <a:rPr lang="en-US" sz="1400" dirty="0" smtClean="0"/>
              <a:t> uses a proteinA-Tn5 fusion to direct Tn5 to the sites where the protein of interest (labelled by a primary antibody) is located in the genome</a:t>
            </a:r>
          </a:p>
          <a:p>
            <a:pPr marL="285750" indent="-285750">
              <a:buFontTx/>
              <a:buChar char="-"/>
            </a:pPr>
            <a:endParaRPr lang="en-US" sz="1400" dirty="0"/>
          </a:p>
          <a:p>
            <a:pPr marL="285750" indent="-285750">
              <a:buFontTx/>
              <a:buChar char="-"/>
            </a:pPr>
            <a:r>
              <a:rPr lang="en-US" sz="1400" dirty="0" smtClean="0"/>
              <a:t>The advantage is that Tn5 directly adds primer landing sites to DNA fragments, which can then be amplified</a:t>
            </a:r>
            <a:endParaRPr lang="en-US" sz="1400" dirty="0"/>
          </a:p>
        </p:txBody>
      </p:sp>
      <p:pic>
        <p:nvPicPr>
          <p:cNvPr id="8" name="Picture 7"/>
          <p:cNvPicPr>
            <a:picLocks noChangeAspect="1"/>
          </p:cNvPicPr>
          <p:nvPr/>
        </p:nvPicPr>
        <p:blipFill>
          <a:blip r:embed="rId2"/>
          <a:stretch>
            <a:fillRect/>
          </a:stretch>
        </p:blipFill>
        <p:spPr>
          <a:xfrm>
            <a:off x="2804800" y="1717329"/>
            <a:ext cx="5824179" cy="3276613"/>
          </a:xfrm>
          <a:prstGeom prst="rect">
            <a:avLst/>
          </a:prstGeom>
        </p:spPr>
      </p:pic>
    </p:spTree>
    <p:extLst>
      <p:ext uri="{BB962C8B-B14F-4D97-AF65-F5344CB8AC3E}">
        <p14:creationId xmlns:p14="http://schemas.microsoft.com/office/powerpoint/2010/main" val="1559153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208" y="1581150"/>
            <a:ext cx="16459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 y="79712"/>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APPROACH 2:</a:t>
            </a:r>
            <a:endParaRPr lang="en-US" sz="1600" dirty="0">
              <a:solidFill>
                <a:schemeClr val="tx1"/>
              </a:solidFill>
              <a:latin typeface="Compacta Blk BT" panose="020B0904040702060204" pitchFamily="34" charset="0"/>
            </a:endParaRPr>
          </a:p>
        </p:txBody>
      </p:sp>
      <p:sp>
        <p:nvSpPr>
          <p:cNvPr id="11" name="Rectangle 10"/>
          <p:cNvSpPr/>
          <p:nvPr/>
        </p:nvSpPr>
        <p:spPr>
          <a:xfrm>
            <a:off x="140208" y="1557528"/>
            <a:ext cx="126758" cy="17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208" y="2770572"/>
            <a:ext cx="126758" cy="182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2FA86EB-35EC-40E6-A7C4-CCDA32F5A957}" type="slidenum">
              <a:rPr lang="en-US" smtClean="0"/>
              <a:pPr/>
              <a:t>32</a:t>
            </a:fld>
            <a:endParaRPr lang="en-US"/>
          </a:p>
        </p:txBody>
      </p:sp>
      <p:sp>
        <p:nvSpPr>
          <p:cNvPr id="9" name="TextBox 8"/>
          <p:cNvSpPr txBox="1"/>
          <p:nvPr/>
        </p:nvSpPr>
        <p:spPr>
          <a:xfrm>
            <a:off x="152400" y="348555"/>
            <a:ext cx="8763000" cy="4185761"/>
          </a:xfrm>
          <a:prstGeom prst="rect">
            <a:avLst/>
          </a:prstGeom>
          <a:noFill/>
        </p:spPr>
        <p:txBody>
          <a:bodyPr wrap="square" rtlCol="0">
            <a:spAutoFit/>
          </a:bodyPr>
          <a:lstStyle/>
          <a:p>
            <a:pPr marL="285750" indent="-285750">
              <a:buFontTx/>
              <a:buChar char="-"/>
            </a:pPr>
            <a:r>
              <a:rPr lang="en-US" sz="1400" dirty="0" smtClean="0"/>
              <a:t>This approach adapts the </a:t>
            </a:r>
            <a:r>
              <a:rPr lang="en-US" sz="1400" dirty="0" err="1" smtClean="0"/>
              <a:t>CUT&amp;Tag</a:t>
            </a:r>
            <a:r>
              <a:rPr lang="en-US" sz="1400" dirty="0" smtClean="0"/>
              <a:t> protocol for mapping protein-DNA interactions</a:t>
            </a:r>
          </a:p>
          <a:p>
            <a:pPr marL="285750" indent="-285750">
              <a:buFontTx/>
              <a:buChar char="-"/>
            </a:pPr>
            <a:endParaRPr lang="en-US" sz="1400" dirty="0" smtClean="0"/>
          </a:p>
          <a:p>
            <a:pPr marL="285750" indent="-285750">
              <a:buFontTx/>
              <a:buChar char="-"/>
            </a:pPr>
            <a:r>
              <a:rPr lang="en-US" sz="1400" dirty="0" err="1"/>
              <a:t>Kethoxal</a:t>
            </a:r>
            <a:r>
              <a:rPr lang="en-US" sz="1400" dirty="0"/>
              <a:t> labeling is carried out in </a:t>
            </a:r>
            <a:r>
              <a:rPr lang="en-US" sz="1400" dirty="0" smtClean="0"/>
              <a:t>cells</a:t>
            </a:r>
          </a:p>
          <a:p>
            <a:pPr marL="285750" indent="-285750">
              <a:buFontTx/>
              <a:buChar char="-"/>
            </a:pPr>
            <a:endParaRPr lang="en-US" sz="1400" dirty="0"/>
          </a:p>
          <a:p>
            <a:pPr marL="285750" indent="-285750">
              <a:buFontTx/>
              <a:buChar char="-"/>
            </a:pPr>
            <a:r>
              <a:rPr lang="en-US" sz="1400" dirty="0" smtClean="0"/>
              <a:t>Cells </a:t>
            </a:r>
            <a:r>
              <a:rPr lang="en-US" sz="1400" dirty="0"/>
              <a:t>are then fixed (we need to do this in order to “freeze” things in place and stop DNA repair reactions from eliminating the </a:t>
            </a:r>
            <a:r>
              <a:rPr lang="en-US" sz="1400" dirty="0" err="1"/>
              <a:t>kethoxal</a:t>
            </a:r>
            <a:r>
              <a:rPr lang="en-US" sz="1400" dirty="0"/>
              <a:t>)</a:t>
            </a:r>
          </a:p>
          <a:p>
            <a:pPr marL="285750" indent="-285750">
              <a:buFontTx/>
              <a:buChar char="-"/>
            </a:pPr>
            <a:endParaRPr lang="en-US" sz="1400" dirty="0" smtClean="0"/>
          </a:p>
          <a:p>
            <a:pPr marL="285750" indent="-285750">
              <a:buFontTx/>
              <a:buChar char="-"/>
            </a:pPr>
            <a:r>
              <a:rPr lang="en-US" sz="1400" dirty="0"/>
              <a:t>The click reaction is </a:t>
            </a:r>
            <a:r>
              <a:rPr lang="en-US" sz="1400" dirty="0" smtClean="0"/>
              <a:t>then </a:t>
            </a:r>
            <a:r>
              <a:rPr lang="en-US" sz="1400" dirty="0"/>
              <a:t>carried out </a:t>
            </a:r>
            <a:r>
              <a:rPr lang="en-US" sz="1400" i="1" dirty="0"/>
              <a:t>in situ</a:t>
            </a:r>
          </a:p>
          <a:p>
            <a:pPr marL="285750" indent="-285750">
              <a:buFontTx/>
              <a:buChar char="-"/>
            </a:pPr>
            <a:endParaRPr lang="en-US" sz="1400" dirty="0"/>
          </a:p>
          <a:p>
            <a:pPr marL="285750" indent="-285750">
              <a:buFontTx/>
              <a:buChar char="-"/>
            </a:pPr>
            <a:r>
              <a:rPr lang="en-US" sz="1400" dirty="0" smtClean="0"/>
              <a:t>We may or may not have to denature in this case, in principle we think it could work without denaturing</a:t>
            </a:r>
          </a:p>
          <a:p>
            <a:pPr marL="285750" indent="-285750">
              <a:buFontTx/>
              <a:buChar char="-"/>
            </a:pPr>
            <a:endParaRPr lang="en-US" sz="1400" dirty="0"/>
          </a:p>
          <a:p>
            <a:pPr marL="285750" indent="-285750">
              <a:buFontTx/>
              <a:buChar char="-"/>
            </a:pPr>
            <a:r>
              <a:rPr lang="en-US" sz="1400" dirty="0" smtClean="0"/>
              <a:t>We are trying two strategies to bring Tn5 to </a:t>
            </a:r>
            <a:r>
              <a:rPr lang="en-US" sz="1400" dirty="0" err="1" smtClean="0"/>
              <a:t>kethoxal</a:t>
            </a:r>
            <a:r>
              <a:rPr lang="en-US" sz="1400" dirty="0" smtClean="0"/>
              <a:t> sites:</a:t>
            </a:r>
          </a:p>
          <a:p>
            <a:r>
              <a:rPr lang="en-US" sz="1400" dirty="0"/>
              <a:t>	</a:t>
            </a:r>
            <a:r>
              <a:rPr lang="en-US" sz="1400" dirty="0" smtClean="0"/>
              <a:t>- </a:t>
            </a:r>
            <a:r>
              <a:rPr lang="en-US" sz="1400" dirty="0"/>
              <a:t>Use an anti-biotin antibody to bring the pA-Tn5 to ssDNA sites</a:t>
            </a:r>
          </a:p>
          <a:p>
            <a:r>
              <a:rPr lang="en-US" sz="1400" dirty="0" smtClean="0"/>
              <a:t>	- Incubate </a:t>
            </a:r>
            <a:r>
              <a:rPr lang="en-US" sz="1400" dirty="0"/>
              <a:t>with streptavidin, then use an anti-streptavidin antibody to bring </a:t>
            </a:r>
            <a:r>
              <a:rPr lang="en-US" sz="1400" dirty="0" smtClean="0"/>
              <a:t>pA-Tn5</a:t>
            </a:r>
          </a:p>
          <a:p>
            <a:endParaRPr lang="en-US" sz="1400" dirty="0"/>
          </a:p>
          <a:p>
            <a:pPr marL="285750" indent="-285750">
              <a:buFontTx/>
              <a:buChar char="-"/>
            </a:pPr>
            <a:r>
              <a:rPr lang="en-US" sz="1400" dirty="0" smtClean="0"/>
              <a:t>We expect the second strategy to work better</a:t>
            </a:r>
          </a:p>
          <a:p>
            <a:pPr marL="285750" indent="-285750">
              <a:buFontTx/>
              <a:buChar char="-"/>
            </a:pPr>
            <a:endParaRPr lang="en-US" sz="1400" dirty="0"/>
          </a:p>
          <a:p>
            <a:pPr marL="285750" indent="-285750">
              <a:buFontTx/>
              <a:buChar char="-"/>
            </a:pPr>
            <a:r>
              <a:rPr lang="en-US" sz="1400" dirty="0" smtClean="0"/>
              <a:t>The </a:t>
            </a:r>
            <a:r>
              <a:rPr lang="en-US" sz="1400" dirty="0" err="1" smtClean="0"/>
              <a:t>CUT&amp;Tag</a:t>
            </a:r>
            <a:r>
              <a:rPr lang="en-US" sz="1400" dirty="0" smtClean="0"/>
              <a:t> approach also has the advantage of being scalable, as it can be directly adapted to a combinatorial indexing format, thus greatly increasing throughput </a:t>
            </a:r>
            <a:endParaRPr lang="en-US" sz="1400" dirty="0"/>
          </a:p>
        </p:txBody>
      </p:sp>
    </p:spTree>
    <p:extLst>
      <p:ext uri="{BB962C8B-B14F-4D97-AF65-F5344CB8AC3E}">
        <p14:creationId xmlns:p14="http://schemas.microsoft.com/office/powerpoint/2010/main" val="130106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06998"/>
            <a:ext cx="7337382" cy="4347565"/>
          </a:xfrm>
          <a:prstGeom prst="rect">
            <a:avLst/>
          </a:prstGeom>
        </p:spPr>
      </p:pic>
      <p:sp>
        <p:nvSpPr>
          <p:cNvPr id="7" name="Rounded Rectangle 6"/>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FRAGMENT LENGTH DISTRIBUTION</a:t>
            </a:r>
            <a:endParaRPr lang="en-US" sz="1600" dirty="0">
              <a:solidFill>
                <a:schemeClr val="tx1"/>
              </a:solidFill>
              <a:latin typeface="Compacta Blk BT" panose="020B0904040702060204" pitchFamily="34" charset="0"/>
            </a:endParaRPr>
          </a:p>
        </p:txBody>
      </p:sp>
    </p:spTree>
    <p:extLst>
      <p:ext uri="{BB962C8B-B14F-4D97-AF65-F5344CB8AC3E}">
        <p14:creationId xmlns:p14="http://schemas.microsoft.com/office/powerpoint/2010/main" val="295882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74" y="471396"/>
            <a:ext cx="7714226" cy="4200706"/>
          </a:xfrm>
          <a:prstGeom prst="rect">
            <a:avLst/>
          </a:prstGeom>
        </p:spPr>
      </p:pic>
    </p:spTree>
    <p:extLst>
      <p:ext uri="{BB962C8B-B14F-4D97-AF65-F5344CB8AC3E}">
        <p14:creationId xmlns:p14="http://schemas.microsoft.com/office/powerpoint/2010/main" val="425786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620" y="1169459"/>
            <a:ext cx="8736760" cy="2804582"/>
          </a:xfrm>
          <a:prstGeom prst="rect">
            <a:avLst/>
          </a:prstGeom>
        </p:spPr>
      </p:pic>
      <p:sp>
        <p:nvSpPr>
          <p:cNvPr id="6" name="Rounded Rectangle 5"/>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SNAPSHOTS</a:t>
            </a:r>
            <a:endParaRPr lang="en-US" sz="1600" dirty="0">
              <a:solidFill>
                <a:schemeClr val="tx1"/>
              </a:solidFill>
              <a:latin typeface="Compacta Blk BT" panose="020B0904040702060204" pitchFamily="34" charset="0"/>
            </a:endParaRPr>
          </a:p>
        </p:txBody>
      </p:sp>
    </p:spTree>
    <p:extLst>
      <p:ext uri="{BB962C8B-B14F-4D97-AF65-F5344CB8AC3E}">
        <p14:creationId xmlns:p14="http://schemas.microsoft.com/office/powerpoint/2010/main" val="2155002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87" y="1202493"/>
            <a:ext cx="8963827" cy="2738514"/>
          </a:xfrm>
          <a:prstGeom prst="rect">
            <a:avLst/>
          </a:prstGeom>
        </p:spPr>
      </p:pic>
      <p:sp>
        <p:nvSpPr>
          <p:cNvPr id="7" name="Rounded Rectangle 6"/>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SNAPSHOTS</a:t>
            </a:r>
            <a:endParaRPr lang="en-US" sz="1600" dirty="0">
              <a:solidFill>
                <a:schemeClr val="tx1"/>
              </a:solidFill>
              <a:latin typeface="Compacta Blk BT" panose="020B0904040702060204" pitchFamily="34" charset="0"/>
            </a:endParaRPr>
          </a:p>
        </p:txBody>
      </p:sp>
    </p:spTree>
    <p:extLst>
      <p:ext uri="{BB962C8B-B14F-4D97-AF65-F5344CB8AC3E}">
        <p14:creationId xmlns:p14="http://schemas.microsoft.com/office/powerpoint/2010/main" val="281342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87" y="1483881"/>
            <a:ext cx="8963827" cy="2175737"/>
          </a:xfrm>
          <a:prstGeom prst="rect">
            <a:avLst/>
          </a:prstGeom>
        </p:spPr>
      </p:pic>
      <p:sp>
        <p:nvSpPr>
          <p:cNvPr id="7" name="Rounded Rectangle 6"/>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SNAPSHOTS</a:t>
            </a:r>
            <a:endParaRPr lang="en-US" sz="1600" dirty="0">
              <a:solidFill>
                <a:schemeClr val="tx1"/>
              </a:solidFill>
              <a:latin typeface="Compacta Blk BT" panose="020B0904040702060204" pitchFamily="34" charset="0"/>
            </a:endParaRPr>
          </a:p>
        </p:txBody>
      </p:sp>
    </p:spTree>
    <p:extLst>
      <p:ext uri="{BB962C8B-B14F-4D97-AF65-F5344CB8AC3E}">
        <p14:creationId xmlns:p14="http://schemas.microsoft.com/office/powerpoint/2010/main" val="174986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145" y="93107"/>
            <a:ext cx="8839200" cy="2688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pacta Blk BT" panose="020B0904040702060204" pitchFamily="34" charset="0"/>
              </a:rPr>
              <a:t>PROTOCOL TEST SUMMARY</a:t>
            </a:r>
            <a:endParaRPr lang="en-US" sz="1600" dirty="0">
              <a:solidFill>
                <a:schemeClr val="tx1"/>
              </a:solidFill>
              <a:latin typeface="Compacta Blk BT" panose="020B0904040702060204" pitchFamily="34" charset="0"/>
            </a:endParaRPr>
          </a:p>
        </p:txBody>
      </p:sp>
      <p:sp>
        <p:nvSpPr>
          <p:cNvPr id="6" name="TextBox 5"/>
          <p:cNvSpPr txBox="1"/>
          <p:nvPr/>
        </p:nvSpPr>
        <p:spPr>
          <a:xfrm>
            <a:off x="157095" y="514350"/>
            <a:ext cx="8763000" cy="1077218"/>
          </a:xfrm>
          <a:prstGeom prst="rect">
            <a:avLst/>
          </a:prstGeom>
          <a:noFill/>
        </p:spPr>
        <p:txBody>
          <a:bodyPr wrap="square" rtlCol="0">
            <a:spAutoFit/>
          </a:bodyPr>
          <a:lstStyle/>
          <a:p>
            <a:pPr marL="285750" indent="-285750">
              <a:buFontTx/>
              <a:buChar char="-"/>
            </a:pPr>
            <a:r>
              <a:rPr lang="en-US" sz="1600" dirty="0" smtClean="0">
                <a:latin typeface="Calibri" panose="020F0502020204030204" pitchFamily="34" charset="0"/>
                <a:cs typeface="Calibri" panose="020F0502020204030204" pitchFamily="34" charset="0"/>
              </a:rPr>
              <a:t>KAS-</a:t>
            </a:r>
            <a:r>
              <a:rPr lang="en-US" sz="1600" dirty="0" err="1" smtClean="0">
                <a:latin typeface="Calibri" panose="020F0502020204030204" pitchFamily="34" charset="0"/>
                <a:cs typeface="Calibri" panose="020F0502020204030204" pitchFamily="34" charset="0"/>
              </a:rPr>
              <a:t>seq</a:t>
            </a:r>
            <a:r>
              <a:rPr lang="en-US" sz="1600" dirty="0" smtClean="0">
                <a:latin typeface="Calibri" panose="020F0502020204030204" pitchFamily="34" charset="0"/>
                <a:cs typeface="Calibri" panose="020F0502020204030204" pitchFamily="34" charset="0"/>
              </a:rPr>
              <a:t> works successfully in our hands</a:t>
            </a:r>
          </a:p>
          <a:p>
            <a:pPr marL="285750" indent="-285750">
              <a:buFontTx/>
              <a:buChar char="-"/>
            </a:pPr>
            <a:endParaRPr lang="en-US" sz="1600" dirty="0">
              <a:latin typeface="Calibri" panose="020F0502020204030204" pitchFamily="34" charset="0"/>
              <a:cs typeface="Calibri" panose="020F0502020204030204" pitchFamily="34" charset="0"/>
            </a:endParaRPr>
          </a:p>
          <a:p>
            <a:pPr marL="285750" indent="-285750">
              <a:buFontTx/>
              <a:buChar char="-"/>
            </a:pPr>
            <a:r>
              <a:rPr lang="en-US" sz="1600" dirty="0" smtClean="0">
                <a:latin typeface="Calibri" panose="020F0502020204030204" pitchFamily="34" charset="0"/>
                <a:cs typeface="Calibri" panose="020F0502020204030204" pitchFamily="34" charset="0"/>
              </a:rPr>
              <a:t>Both ligation-based and tagmentation-based on-beads protocols work fine, though, at least in this test, the ligation resulted in a slightly better signal-to-noise ratio</a:t>
            </a:r>
            <a:endParaRPr lang="en-US" sz="1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72FA86EB-35EC-40E6-A7C4-CCDA32F5A957}" type="slidenum">
              <a:rPr lang="en-US" smtClean="0"/>
              <a:pPr/>
              <a:t>9</a:t>
            </a:fld>
            <a:endParaRPr lang="en-US"/>
          </a:p>
        </p:txBody>
      </p:sp>
    </p:spTree>
    <p:extLst>
      <p:ext uri="{BB962C8B-B14F-4D97-AF65-F5344CB8AC3E}">
        <p14:creationId xmlns:p14="http://schemas.microsoft.com/office/powerpoint/2010/main" val="8188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35315</TotalTime>
  <Words>1325</Words>
  <Application>Microsoft Office PowerPoint</Application>
  <PresentationFormat>On-screen Show (16:9)</PresentationFormat>
  <Paragraphs>164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Compacta Blk BT</vt:lpstr>
      <vt:lpstr>Wingdings 2</vt:lpstr>
      <vt:lpstr>Office Theme</vt:lpstr>
      <vt:lpstr>GREENLEAF LAB ssDNA SEQEUNCING SUMMARY</vt:lpstr>
      <vt:lpstr>1. TESTING KAS-SEQ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SINGLE-MOLECULE READOUT (nanoKAS)</vt:lpstr>
      <vt:lpstr>PowerPoint Presentation</vt:lpstr>
      <vt:lpstr>PowerPoint Presentation</vt:lpstr>
      <vt:lpstr>PowerPoint Presentation</vt:lpstr>
      <vt:lpstr>PowerPoint Presentation</vt:lpstr>
      <vt:lpstr>PowerPoint Presentation</vt:lpstr>
      <vt:lpstr>PowerPoint Presentation</vt:lpstr>
      <vt:lpstr>3. EXPERIMENTS WITH CAS9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STRAND-SPECIFIC KAS (ssKAS)</vt:lpstr>
      <vt:lpstr>PowerPoint Presentation</vt:lpstr>
      <vt:lpstr>5. SINGLE-CELL KAS (scKAS)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 MARINOV</dc:title>
  <dc:creator>Georgi</dc:creator>
  <cp:lastModifiedBy>User</cp:lastModifiedBy>
  <cp:revision>3335</cp:revision>
  <cp:lastPrinted>2018-09-19T21:56:27Z</cp:lastPrinted>
  <dcterms:created xsi:type="dcterms:W3CDTF">2009-02-17T08:29:48Z</dcterms:created>
  <dcterms:modified xsi:type="dcterms:W3CDTF">2019-12-25T10:34:28Z</dcterms:modified>
</cp:coreProperties>
</file>