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37"/>
  </p:notesMasterIdLst>
  <p:sldIdLst>
    <p:sldId id="2040" r:id="rId2"/>
    <p:sldId id="2042" r:id="rId3"/>
    <p:sldId id="2043" r:id="rId4"/>
    <p:sldId id="565" r:id="rId5"/>
    <p:sldId id="568" r:id="rId6"/>
    <p:sldId id="569" r:id="rId7"/>
    <p:sldId id="2041" r:id="rId8"/>
    <p:sldId id="570" r:id="rId9"/>
    <p:sldId id="571" r:id="rId10"/>
    <p:sldId id="572" r:id="rId11"/>
    <p:sldId id="573" r:id="rId12"/>
    <p:sldId id="575" r:id="rId13"/>
    <p:sldId id="576" r:id="rId14"/>
    <p:sldId id="577" r:id="rId15"/>
    <p:sldId id="574" r:id="rId16"/>
    <p:sldId id="578" r:id="rId17"/>
    <p:sldId id="2044" r:id="rId18"/>
    <p:sldId id="2045" r:id="rId19"/>
    <p:sldId id="2046" r:id="rId20"/>
    <p:sldId id="2097" r:id="rId21"/>
    <p:sldId id="2052" r:id="rId22"/>
    <p:sldId id="2053" r:id="rId23"/>
    <p:sldId id="2054" r:id="rId24"/>
    <p:sldId id="2055" r:id="rId25"/>
    <p:sldId id="2056" r:id="rId26"/>
    <p:sldId id="2098" r:id="rId27"/>
    <p:sldId id="2047" r:id="rId28"/>
    <p:sldId id="2096" r:id="rId29"/>
    <p:sldId id="2093" r:id="rId30"/>
    <p:sldId id="2048" r:id="rId31"/>
    <p:sldId id="2095" r:id="rId32"/>
    <p:sldId id="2094" r:id="rId33"/>
    <p:sldId id="2050" r:id="rId34"/>
    <p:sldId id="2051" r:id="rId35"/>
    <p:sldId id="2049" r:id="rId36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3"/>
    <a:srgbClr val="FFFF81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6433" autoAdjust="0"/>
  </p:normalViewPr>
  <p:slideViewPr>
    <p:cSldViewPr>
      <p:cViewPr varScale="1">
        <p:scale>
          <a:sx n="140" d="100"/>
          <a:sy n="140" d="100"/>
        </p:scale>
        <p:origin x="36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2023-07-23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2023-07-23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2023-07-23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2023-07-23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2023-07-23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2023-07-23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2023-07-23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2023-07-23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2023-07-23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2023-07-23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2023-07-23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2023-07-23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2023-07-23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ULTIMA PERTURB-SHARE </a:t>
            </a:r>
            <a:br>
              <a:rPr lang="en-US" sz="3200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FIRST PRODUCTION RUN</a:t>
            </a:r>
            <a:endParaRPr lang="en-US" sz="4800" dirty="0">
              <a:solidFill>
                <a:schemeClr val="bg1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6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9AFE0A16-9850-3D9C-E2AD-993D93416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6337"/>
            <a:ext cx="4250826" cy="4250826"/>
          </a:xfrm>
          <a:prstGeom prst="rect">
            <a:avLst/>
          </a:prstGeom>
        </p:spPr>
      </p:pic>
      <p:pic>
        <p:nvPicPr>
          <p:cNvPr id="8" name="Picture 7" descr="A red dotted graph with black text&#10;&#10;Description automatically generated">
            <a:extLst>
              <a:ext uri="{FF2B5EF4-FFF2-40B4-BE49-F238E27FC236}">
                <a16:creationId xmlns:a16="http://schemas.microsoft.com/office/drawing/2014/main" id="{1D639E90-E538-C9E0-1E08-EC4F9C11B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74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9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AD80920B-22E1-0505-A8A7-36AADD3E4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6337"/>
            <a:ext cx="4250826" cy="4250826"/>
          </a:xfrm>
          <a:prstGeom prst="rect">
            <a:avLst/>
          </a:prstGeom>
        </p:spPr>
      </p:pic>
      <p:pic>
        <p:nvPicPr>
          <p:cNvPr id="8" name="Picture 7" descr="A red dotted graph with black text&#10;&#10;Description automatically generated">
            <a:extLst>
              <a:ext uri="{FF2B5EF4-FFF2-40B4-BE49-F238E27FC236}">
                <a16:creationId xmlns:a16="http://schemas.microsoft.com/office/drawing/2014/main" id="{A9CC63BC-15B8-31B2-3EB9-4DACF5383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3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D3B123B5-2647-F9AD-527F-F41A1212B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6337"/>
            <a:ext cx="4250826" cy="4250826"/>
          </a:xfrm>
          <a:prstGeom prst="rect">
            <a:avLst/>
          </a:prstGeom>
        </p:spPr>
      </p:pic>
      <p:pic>
        <p:nvPicPr>
          <p:cNvPr id="8" name="Picture 7" descr="A red dotted graph with black text&#10;&#10;Description automatically generated">
            <a:extLst>
              <a:ext uri="{FF2B5EF4-FFF2-40B4-BE49-F238E27FC236}">
                <a16:creationId xmlns:a16="http://schemas.microsoft.com/office/drawing/2014/main" id="{881D1CA0-C67E-A076-AFF8-075D229E7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1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A graph with a red line&#10;&#10;Description automatically generated">
            <a:extLst>
              <a:ext uri="{FF2B5EF4-FFF2-40B4-BE49-F238E27FC236}">
                <a16:creationId xmlns:a16="http://schemas.microsoft.com/office/drawing/2014/main" id="{2EF640F1-DD8F-A6C1-E244-B6F0CAAA5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6337"/>
            <a:ext cx="4250826" cy="4250826"/>
          </a:xfrm>
          <a:prstGeom prst="rect">
            <a:avLst/>
          </a:prstGeom>
        </p:spPr>
      </p:pic>
      <p:pic>
        <p:nvPicPr>
          <p:cNvPr id="8" name="Picture 7" descr="A red dotted line graph&#10;&#10;Description automatically generated">
            <a:extLst>
              <a:ext uri="{FF2B5EF4-FFF2-40B4-BE49-F238E27FC236}">
                <a16:creationId xmlns:a16="http://schemas.microsoft.com/office/drawing/2014/main" id="{93A32E56-962F-44D8-8D94-5498B8DA2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74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23733D33-0C20-D483-EC8D-913CC0253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6337"/>
            <a:ext cx="4250826" cy="4250826"/>
          </a:xfrm>
          <a:prstGeom prst="rect">
            <a:avLst/>
          </a:prstGeom>
        </p:spPr>
      </p:pic>
      <p:pic>
        <p:nvPicPr>
          <p:cNvPr id="8" name="Picture 7" descr="A red dotted graph with black text&#10;&#10;Description automatically generated">
            <a:extLst>
              <a:ext uri="{FF2B5EF4-FFF2-40B4-BE49-F238E27FC236}">
                <a16:creationId xmlns:a16="http://schemas.microsoft.com/office/drawing/2014/main" id="{FDA15056-4676-F8EB-5316-6E16B2D21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DFA895E-4DF9-F736-4AB8-9427B892DEE9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sgRNA reads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5A62D1-5E3E-A4CA-0F6D-EC47C6B0F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6650"/>
              </p:ext>
            </p:extLst>
          </p:nvPr>
        </p:nvGraphicFramePr>
        <p:xfrm>
          <a:off x="381000" y="514350"/>
          <a:ext cx="8416395" cy="979713"/>
        </p:xfrm>
        <a:graphic>
          <a:graphicData uri="http://schemas.openxmlformats.org/drawingml/2006/table">
            <a:tbl>
              <a:tblPr/>
              <a:tblGrid>
                <a:gridCol w="4119845">
                  <a:extLst>
                    <a:ext uri="{9D8B030D-6E8A-4147-A177-3AD203B41FA5}">
                      <a16:colId xmlns:a16="http://schemas.microsoft.com/office/drawing/2014/main" val="3343227959"/>
                    </a:ext>
                  </a:extLst>
                </a:gridCol>
                <a:gridCol w="575565">
                  <a:extLst>
                    <a:ext uri="{9D8B030D-6E8A-4147-A177-3AD203B41FA5}">
                      <a16:colId xmlns:a16="http://schemas.microsoft.com/office/drawing/2014/main" val="57740719"/>
                    </a:ext>
                  </a:extLst>
                </a:gridCol>
                <a:gridCol w="1342988">
                  <a:extLst>
                    <a:ext uri="{9D8B030D-6E8A-4147-A177-3AD203B41FA5}">
                      <a16:colId xmlns:a16="http://schemas.microsoft.com/office/drawing/2014/main" val="2665966777"/>
                    </a:ext>
                  </a:extLst>
                </a:gridCol>
                <a:gridCol w="484687">
                  <a:extLst>
                    <a:ext uri="{9D8B030D-6E8A-4147-A177-3AD203B41FA5}">
                      <a16:colId xmlns:a16="http://schemas.microsoft.com/office/drawing/2014/main" val="646318186"/>
                    </a:ext>
                  </a:extLst>
                </a:gridCol>
                <a:gridCol w="931508">
                  <a:extLst>
                    <a:ext uri="{9D8B030D-6E8A-4147-A177-3AD203B41FA5}">
                      <a16:colId xmlns:a16="http://schemas.microsoft.com/office/drawing/2014/main" val="2108117844"/>
                    </a:ext>
                  </a:extLst>
                </a:gridCol>
                <a:gridCol w="961802">
                  <a:extLst>
                    <a:ext uri="{9D8B030D-6E8A-4147-A177-3AD203B41FA5}">
                      <a16:colId xmlns:a16="http://schemas.microsoft.com/office/drawing/2014/main" val="3514709787"/>
                    </a:ext>
                  </a:extLst>
                </a:gridCol>
              </a:tblGrid>
              <a:tr h="139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#library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 reads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reads assigned to sgRNA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fraction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barcodes &gt;10 reads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barcodes &gt;5 reads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131932"/>
                  </a:ext>
                </a:extLst>
              </a:tr>
              <a:tr h="139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025927-L472_D6_D10_sgRNA_724_CL01-UGAv3-67-CTCAAGCATGTGCTGAT_trimmed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49,244,850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26,476,962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A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51,601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56,521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024171"/>
                  </a:ext>
                </a:extLst>
              </a:tr>
              <a:tr h="139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025927-L474_D6_D10_sgRNA_727_CL03-UGAv3-200-CACAGTCAATGTGAT_trimmed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29,309,339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16,607,662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A1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70,577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74,241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33507"/>
                  </a:ext>
                </a:extLst>
              </a:tr>
              <a:tr h="139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025927-L475_D6_D10_sgRNA_737_CL09-UGAv3-172-CACACTTGATGCGAT_trimmed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25,862,530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13,758,687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A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118,619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140,456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585741"/>
                  </a:ext>
                </a:extLst>
              </a:tr>
              <a:tr h="139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025927-L476_D6_D10_sgRNA_738_CL10-UGAv3-37-CATAGAGCCTCAGAT_trimmed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21,395,424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11,637,254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95,563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109,678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468823"/>
                  </a:ext>
                </a:extLst>
              </a:tr>
              <a:tr h="139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025927-L477_D6_D10_sgRNA_719_CL13-UGAv3-218-CTTGTGTCATGAGAT_trimmed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37,991,352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20,917,201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123,819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135,451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970103"/>
                  </a:ext>
                </a:extLst>
              </a:tr>
              <a:tr h="139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025927-L478_D6_D10_sgRNA_720_CL14-UGAv3-250-CAATGCACTCGAGAT_trimmed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18,307,722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9,858,059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A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72,458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124,585</a:t>
                      </a:r>
                    </a:p>
                  </a:txBody>
                  <a:tcPr marL="7578" marR="757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31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21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21F5EDFD-D27E-50B5-B8E7-8CA1DD7FC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9353"/>
            <a:ext cx="4217332" cy="4344795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5E50CCD8-8E3A-6842-793F-C70A21507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68" y="399353"/>
            <a:ext cx="4217332" cy="43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73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A012D31-3FD4-9632-5A6F-97CBB14B8531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sgRNA assignment intersect with ATAC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74F52-B59B-CAAB-C041-A8C3BDACB6CD}"/>
              </a:ext>
            </a:extLst>
          </p:cNvPr>
          <p:cNvSpPr txBox="1"/>
          <p:nvPr/>
        </p:nvSpPr>
        <p:spPr>
          <a:xfrm>
            <a:off x="304800" y="438150"/>
            <a:ext cx="3996094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Asking for:</a:t>
            </a:r>
          </a:p>
          <a:p>
            <a:r>
              <a:rPr lang="en-US" dirty="0"/>
              <a:t> - &gt;= 10 sgRNA reads</a:t>
            </a:r>
          </a:p>
          <a:p>
            <a:pPr marL="285750" indent="-285750">
              <a:buFontTx/>
              <a:buChar char="-"/>
            </a:pPr>
            <a:r>
              <a:rPr lang="en-US" dirty="0"/>
              <a:t>&gt;= 75% of reads assigned to a single sgRNA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r>
              <a:rPr lang="en-US" dirty="0"/>
              <a:t>sgRNAs assigned to at least one cell: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E0AB3-285D-2797-A6A6-57E34E725507}"/>
              </a:ext>
            </a:extLst>
          </p:cNvPr>
          <p:cNvSpPr txBox="1"/>
          <p:nvPr/>
        </p:nvSpPr>
        <p:spPr>
          <a:xfrm>
            <a:off x="304800" y="1276350"/>
            <a:ext cx="45720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   3,937 cells in CL01</a:t>
            </a:r>
          </a:p>
          <a:p>
            <a:r>
              <a:rPr lang="en-US" sz="1200" dirty="0"/>
              <a:t>   4,074 cells in CL03</a:t>
            </a:r>
          </a:p>
          <a:p>
            <a:r>
              <a:rPr lang="en-US" sz="1200" dirty="0"/>
              <a:t>   4,994 cells in CL09</a:t>
            </a:r>
          </a:p>
          <a:p>
            <a:r>
              <a:rPr lang="en-US" sz="1200" dirty="0"/>
              <a:t>   4,785 cells in CL10</a:t>
            </a:r>
          </a:p>
          <a:p>
            <a:r>
              <a:rPr lang="en-US" sz="1200" dirty="0"/>
              <a:t>   4,778 cells in CL13</a:t>
            </a:r>
          </a:p>
          <a:p>
            <a:r>
              <a:rPr lang="en-US" sz="1200" dirty="0"/>
              <a:t>   4,179 cells in CL14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A45EA-53DF-7AC9-8178-8707B707A0DE}"/>
              </a:ext>
            </a:extLst>
          </p:cNvPr>
          <p:cNvSpPr txBox="1"/>
          <p:nvPr/>
        </p:nvSpPr>
        <p:spPr>
          <a:xfrm>
            <a:off x="279779" y="2876550"/>
            <a:ext cx="4572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CL01	836</a:t>
            </a:r>
          </a:p>
          <a:p>
            <a:r>
              <a:rPr lang="en-US" sz="1200" dirty="0"/>
              <a:t>CL03	848</a:t>
            </a:r>
          </a:p>
          <a:p>
            <a:r>
              <a:rPr lang="en-US" sz="1200" dirty="0"/>
              <a:t>CL09	843</a:t>
            </a:r>
          </a:p>
          <a:p>
            <a:r>
              <a:rPr lang="en-US" sz="1200" dirty="0"/>
              <a:t>CL10	846</a:t>
            </a:r>
          </a:p>
          <a:p>
            <a:r>
              <a:rPr lang="en-US" sz="1200" dirty="0"/>
              <a:t>CL13	841</a:t>
            </a:r>
          </a:p>
          <a:p>
            <a:r>
              <a:rPr lang="en-US" sz="1200" dirty="0"/>
              <a:t>CL14	836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020E4-3503-DD37-C2D6-105DC1457DF2}"/>
              </a:ext>
            </a:extLst>
          </p:cNvPr>
          <p:cNvSpPr txBox="1"/>
          <p:nvPr/>
        </p:nvSpPr>
        <p:spPr>
          <a:xfrm>
            <a:off x="5257800" y="2876550"/>
            <a:ext cx="35814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 am ignoring time points for this analysis, but these libraries were a mix of two time points in fact</a:t>
            </a:r>
          </a:p>
          <a:p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From these we get ~25 cells per sgRNA across both time points</a:t>
            </a:r>
          </a:p>
        </p:txBody>
      </p:sp>
    </p:spTree>
    <p:extLst>
      <p:ext uri="{BB962C8B-B14F-4D97-AF65-F5344CB8AC3E}">
        <p14:creationId xmlns:p14="http://schemas.microsoft.com/office/powerpoint/2010/main" val="240048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DFF578FC-EE64-667C-FF5A-7200C687A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2" y="446294"/>
            <a:ext cx="8875076" cy="4259056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F4D3150-3493-4A99-2E2C-33831C8BED0F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ATAC</a:t>
            </a:r>
          </a:p>
        </p:txBody>
      </p:sp>
    </p:spTree>
    <p:extLst>
      <p:ext uri="{BB962C8B-B14F-4D97-AF65-F5344CB8AC3E}">
        <p14:creationId xmlns:p14="http://schemas.microsoft.com/office/powerpoint/2010/main" val="3061586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A red dots in the sky&#10;&#10;Description automatically generated">
            <a:extLst>
              <a:ext uri="{FF2B5EF4-FFF2-40B4-BE49-F238E27FC236}">
                <a16:creationId xmlns:a16="http://schemas.microsoft.com/office/drawing/2014/main" id="{804C8851-32D3-2182-CF26-7D78C26F4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9400"/>
            <a:ext cx="3464788" cy="3576999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717A4294-E5D1-7175-F211-C2D1BFC94640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ATAC</a:t>
            </a:r>
          </a:p>
        </p:txBody>
      </p:sp>
      <p:pic>
        <p:nvPicPr>
          <p:cNvPr id="7" name="Picture 6" descr="A red heart on a black background&#10;&#10;Description automatically generated">
            <a:extLst>
              <a:ext uri="{FF2B5EF4-FFF2-40B4-BE49-F238E27FC236}">
                <a16:creationId xmlns:a16="http://schemas.microsoft.com/office/drawing/2014/main" id="{F4496437-00FA-749D-5685-826EE5106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59" y="476169"/>
            <a:ext cx="4407596" cy="45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7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Barcode assignment</a:t>
            </a:r>
          </a:p>
        </p:txBody>
      </p:sp>
      <p:pic>
        <p:nvPicPr>
          <p:cNvPr id="5" name="Picture 4" descr="A red and black lines&#10;&#10;Description automatically generated">
            <a:extLst>
              <a:ext uri="{FF2B5EF4-FFF2-40B4-BE49-F238E27FC236}">
                <a16:creationId xmlns:a16="http://schemas.microsoft.com/office/drawing/2014/main" id="{B051346A-17E4-97E2-9D7D-F6D1B2EB7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21" y="438150"/>
            <a:ext cx="6321159" cy="45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64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A graph of a graph&#10;&#10;Description automatically generated">
            <a:extLst>
              <a:ext uri="{FF2B5EF4-FFF2-40B4-BE49-F238E27FC236}">
                <a16:creationId xmlns:a16="http://schemas.microsoft.com/office/drawing/2014/main" id="{A961DCEA-9AEE-1B84-34FD-A8645991D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44" y="526810"/>
            <a:ext cx="6029510" cy="4330940"/>
          </a:xfrm>
          <a:prstGeom prst="rect">
            <a:avLst/>
          </a:prstGeom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0C242D1B-6334-6355-E2C5-FCFD8E21DBC8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MOTIF ACCESSIBILITY</a:t>
            </a:r>
          </a:p>
        </p:txBody>
      </p:sp>
    </p:spTree>
    <p:extLst>
      <p:ext uri="{BB962C8B-B14F-4D97-AF65-F5344CB8AC3E}">
        <p14:creationId xmlns:p14="http://schemas.microsoft.com/office/powerpoint/2010/main" val="262703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A graph of a person's reaction&#10;&#10;Description automatically generated">
            <a:extLst>
              <a:ext uri="{FF2B5EF4-FFF2-40B4-BE49-F238E27FC236}">
                <a16:creationId xmlns:a16="http://schemas.microsoft.com/office/drawing/2014/main" id="{DA35D93C-EA3D-83AB-05B5-03B2DD584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45" y="189733"/>
            <a:ext cx="6559309" cy="47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85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6B5BF22E-4C6D-5DD8-262F-DB11FA4C4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69" y="189733"/>
            <a:ext cx="6632461" cy="47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81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654F875E-CB44-DC76-7088-047DC3AF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45" y="189733"/>
            <a:ext cx="6559309" cy="47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86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AB9231A4-4A89-90DB-F927-0E16D8D80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45" y="189733"/>
            <a:ext cx="6559309" cy="47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55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08B5921D-D09D-16B5-0A40-CB9457424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45" y="189733"/>
            <a:ext cx="6559309" cy="47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15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3CB95364-A7D4-8A00-AFFD-ACCA6839F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45" y="189733"/>
            <a:ext cx="6559309" cy="47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87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D3E3D1C-98B1-7D94-571A-10252822D5DC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RNA</a:t>
            </a:r>
          </a:p>
        </p:txBody>
      </p:sp>
      <p:pic>
        <p:nvPicPr>
          <p:cNvPr id="5" name="Picture 4" descr="A graph with dots and lines&#10;&#10;Description automatically generated">
            <a:extLst>
              <a:ext uri="{FF2B5EF4-FFF2-40B4-BE49-F238E27FC236}">
                <a16:creationId xmlns:a16="http://schemas.microsoft.com/office/drawing/2014/main" id="{EA813A91-7D56-33F6-7EE5-132450CBF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5" y="530724"/>
            <a:ext cx="4296215" cy="42508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10CAC6-C987-E874-6076-A53B060B246B}"/>
              </a:ext>
            </a:extLst>
          </p:cNvPr>
          <p:cNvSpPr txBox="1"/>
          <p:nvPr/>
        </p:nvSpPr>
        <p:spPr>
          <a:xfrm>
            <a:off x="5181600" y="666750"/>
            <a:ext cx="3581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“safes” have higher coverage because there are 40 safe sgRNA vs. 2 KO sgRNA per gene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We are still at only a few cells per sgRNA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These libraries are a mixture of D2 and D7, and at D2 we do not expect a full KO yet</a:t>
            </a:r>
          </a:p>
        </p:txBody>
      </p:sp>
    </p:spTree>
    <p:extLst>
      <p:ext uri="{BB962C8B-B14F-4D97-AF65-F5344CB8AC3E}">
        <p14:creationId xmlns:p14="http://schemas.microsoft.com/office/powerpoint/2010/main" val="1851050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D3E3D1C-98B1-7D94-571A-10252822D5DC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RNA</a:t>
            </a:r>
          </a:p>
        </p:txBody>
      </p:sp>
      <p:pic>
        <p:nvPicPr>
          <p:cNvPr id="5" name="Picture 4" descr="Red dots in the air&#10;&#10;Description automatically generated">
            <a:extLst>
              <a:ext uri="{FF2B5EF4-FFF2-40B4-BE49-F238E27FC236}">
                <a16:creationId xmlns:a16="http://schemas.microsoft.com/office/drawing/2014/main" id="{6B5C935C-74AB-7BAA-AF73-C81F884E5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02" y="407666"/>
            <a:ext cx="4192394" cy="432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40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ATAC INDIVIDUAL PETRUBATIONS</a:t>
            </a:r>
            <a:endParaRPr lang="en-US" sz="4800" dirty="0">
              <a:solidFill>
                <a:schemeClr val="bg1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9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Typical Illumina for comparison:</a:t>
            </a:r>
          </a:p>
        </p:txBody>
      </p:sp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1737B300-9E1A-90D7-90C5-3068AE8CC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81" y="353806"/>
            <a:ext cx="6475838" cy="46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02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 descr="A red dotted line graph&#10;&#10;Description automatically generated">
            <a:extLst>
              <a:ext uri="{FF2B5EF4-FFF2-40B4-BE49-F238E27FC236}">
                <a16:creationId xmlns:a16="http://schemas.microsoft.com/office/drawing/2014/main" id="{337700A9-E18A-28D8-AB70-5B14E37E8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8470"/>
            <a:ext cx="2399480" cy="2399480"/>
          </a:xfrm>
          <a:prstGeom prst="rect">
            <a:avLst/>
          </a:prstGeom>
        </p:spPr>
      </p:pic>
      <p:pic>
        <p:nvPicPr>
          <p:cNvPr id="6" name="Picture 5" descr="A red dot on a white background&#10;&#10;Description automatically generated">
            <a:extLst>
              <a:ext uri="{FF2B5EF4-FFF2-40B4-BE49-F238E27FC236}">
                <a16:creationId xmlns:a16="http://schemas.microsoft.com/office/drawing/2014/main" id="{375056B8-4F2E-9AE4-C76A-BDC4D877F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8470"/>
            <a:ext cx="2399480" cy="2399480"/>
          </a:xfrm>
          <a:prstGeom prst="rect">
            <a:avLst/>
          </a:prstGeom>
        </p:spPr>
      </p:pic>
      <p:pic>
        <p:nvPicPr>
          <p:cNvPr id="8" name="Picture 7" descr="A red line on a white background&#10;&#10;Description automatically generated">
            <a:extLst>
              <a:ext uri="{FF2B5EF4-FFF2-40B4-BE49-F238E27FC236}">
                <a16:creationId xmlns:a16="http://schemas.microsoft.com/office/drawing/2014/main" id="{1AF7784B-AB1F-F6CC-9180-1ABA98FFB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8470"/>
            <a:ext cx="2399480" cy="2399480"/>
          </a:xfrm>
          <a:prstGeom prst="rect">
            <a:avLst/>
          </a:prstGeom>
        </p:spPr>
      </p:pic>
      <p:pic>
        <p:nvPicPr>
          <p:cNvPr id="10" name="Picture 9" descr="A red pointy line&#10;&#10;Description automatically generated">
            <a:extLst>
              <a:ext uri="{FF2B5EF4-FFF2-40B4-BE49-F238E27FC236}">
                <a16:creationId xmlns:a16="http://schemas.microsoft.com/office/drawing/2014/main" id="{12DDBB44-3B14-6C12-949B-ED69107F01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6" y="2458270"/>
            <a:ext cx="2399480" cy="2399480"/>
          </a:xfrm>
          <a:prstGeom prst="rect">
            <a:avLst/>
          </a:prstGeom>
        </p:spPr>
      </p:pic>
      <p:pic>
        <p:nvPicPr>
          <p:cNvPr id="12" name="Picture 11" descr="A red line graph on a white background&#10;&#10;Description automatically generated">
            <a:extLst>
              <a:ext uri="{FF2B5EF4-FFF2-40B4-BE49-F238E27FC236}">
                <a16:creationId xmlns:a16="http://schemas.microsoft.com/office/drawing/2014/main" id="{8B6F4B7E-E549-539B-4490-5936A8B1D0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20" y="2458270"/>
            <a:ext cx="2399480" cy="2399480"/>
          </a:xfrm>
          <a:prstGeom prst="rect">
            <a:avLst/>
          </a:prstGeom>
        </p:spPr>
      </p:pic>
      <p:pic>
        <p:nvPicPr>
          <p:cNvPr id="14" name="Picture 13" descr="A red dot on a white background&#10;&#10;Description automatically generated">
            <a:extLst>
              <a:ext uri="{FF2B5EF4-FFF2-40B4-BE49-F238E27FC236}">
                <a16:creationId xmlns:a16="http://schemas.microsoft.com/office/drawing/2014/main" id="{B29E68BD-3260-4BC6-ED86-F0B5C5E57F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58270"/>
            <a:ext cx="2399480" cy="23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51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 descr="A red dot on a white background&#10;&#10;Description automatically generated">
            <a:extLst>
              <a:ext uri="{FF2B5EF4-FFF2-40B4-BE49-F238E27FC236}">
                <a16:creationId xmlns:a16="http://schemas.microsoft.com/office/drawing/2014/main" id="{914D499F-D712-D5D4-994E-6A7E726B9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6337"/>
            <a:ext cx="4250826" cy="4250826"/>
          </a:xfrm>
          <a:prstGeom prst="rect">
            <a:avLst/>
          </a:prstGeom>
        </p:spPr>
      </p:pic>
      <p:pic>
        <p:nvPicPr>
          <p:cNvPr id="5" name="Picture 4" descr="A red line graph with white text&#10;&#10;Description automatically generated">
            <a:extLst>
              <a:ext uri="{FF2B5EF4-FFF2-40B4-BE49-F238E27FC236}">
                <a16:creationId xmlns:a16="http://schemas.microsoft.com/office/drawing/2014/main" id="{237145F2-26BE-9F7F-12ED-DBA2C0922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74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96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3" descr="A red dot on a white background&#10;&#10;Description automatically generated">
            <a:extLst>
              <a:ext uri="{FF2B5EF4-FFF2-40B4-BE49-F238E27FC236}">
                <a16:creationId xmlns:a16="http://schemas.microsoft.com/office/drawing/2014/main" id="{282719C0-293B-6D6B-E94A-1D3D9CA46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4250826" cy="4250826"/>
          </a:xfrm>
          <a:prstGeom prst="rect">
            <a:avLst/>
          </a:prstGeom>
        </p:spPr>
      </p:pic>
      <p:pic>
        <p:nvPicPr>
          <p:cNvPr id="6" name="Picture 5" descr="A red dot on a white background&#10;&#10;Description automatically generated">
            <a:extLst>
              <a:ext uri="{FF2B5EF4-FFF2-40B4-BE49-F238E27FC236}">
                <a16:creationId xmlns:a16="http://schemas.microsoft.com/office/drawing/2014/main" id="{157A4599-EAF1-220B-EC40-EFE2E2101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74" y="302124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93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Picture 3" descr="A red line graph with white text&#10;&#10;Description automatically generated">
            <a:extLst>
              <a:ext uri="{FF2B5EF4-FFF2-40B4-BE49-F238E27FC236}">
                <a16:creationId xmlns:a16="http://schemas.microsoft.com/office/drawing/2014/main" id="{637EAAE2-822E-FEA5-A1E8-72E02C46E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1950"/>
            <a:ext cx="4250826" cy="4250826"/>
          </a:xfrm>
          <a:prstGeom prst="rect">
            <a:avLst/>
          </a:prstGeom>
        </p:spPr>
      </p:pic>
      <p:pic>
        <p:nvPicPr>
          <p:cNvPr id="6" name="Picture 5" descr="A red line graph with numbers and a white background&#10;&#10;Description automatically generated">
            <a:extLst>
              <a:ext uri="{FF2B5EF4-FFF2-40B4-BE49-F238E27FC236}">
                <a16:creationId xmlns:a16="http://schemas.microsoft.com/office/drawing/2014/main" id="{BB42AB04-5C34-5F9E-BF10-A5EDA9955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74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09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 descr="A red dotted line on a white background&#10;&#10;Description automatically generated">
            <a:extLst>
              <a:ext uri="{FF2B5EF4-FFF2-40B4-BE49-F238E27FC236}">
                <a16:creationId xmlns:a16="http://schemas.microsoft.com/office/drawing/2014/main" id="{895CFA62-105E-94E6-E1A4-D12E1164D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6337"/>
            <a:ext cx="4250826" cy="4250826"/>
          </a:xfrm>
          <a:prstGeom prst="rect">
            <a:avLst/>
          </a:prstGeom>
        </p:spPr>
      </p:pic>
      <p:pic>
        <p:nvPicPr>
          <p:cNvPr id="6" name="Picture 5" descr="A red dot on a white background&#10;&#10;Description automatically generated">
            <a:extLst>
              <a:ext uri="{FF2B5EF4-FFF2-40B4-BE49-F238E27FC236}">
                <a16:creationId xmlns:a16="http://schemas.microsoft.com/office/drawing/2014/main" id="{C915E16D-4DF0-5C4F-B91B-917B3581C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5E043-9101-0FA9-DEB5-AB654BE6FCC3}"/>
              </a:ext>
            </a:extLst>
          </p:cNvPr>
          <p:cNvSpPr txBox="1"/>
          <p:nvPr/>
        </p:nvSpPr>
        <p:spPr>
          <a:xfrm>
            <a:off x="304800" y="285750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set:</a:t>
            </a:r>
          </a:p>
          <a:p>
            <a:endParaRPr lang="en-US" dirty="0"/>
          </a:p>
          <a:p>
            <a:r>
              <a:rPr lang="en-US" u="sng" dirty="0"/>
              <a:t>https://mitra.stanford.edu/kundaje/marinovg/oak/ENCODE4/single-cell/2023-07-11-UG-data/subbam_MACS_RPM-png/</a:t>
            </a:r>
          </a:p>
        </p:txBody>
      </p:sp>
    </p:spTree>
    <p:extLst>
      <p:ext uri="{BB962C8B-B14F-4D97-AF65-F5344CB8AC3E}">
        <p14:creationId xmlns:p14="http://schemas.microsoft.com/office/powerpoint/2010/main" val="4768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Mapping stats RNA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7F012D-DB9C-1387-FA4D-2C016E408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17494"/>
            <a:ext cx="8963827" cy="325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19E40-2E80-BD0A-42F9-74F329BE5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742950"/>
            <a:ext cx="8963827" cy="573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728A0-6A66-FD04-646F-E92030B31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538" y="2012845"/>
            <a:ext cx="5596922" cy="111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C5C5A36C-EF98-1A8C-CEED-5948F1F89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6337"/>
            <a:ext cx="4250826" cy="4250826"/>
          </a:xfrm>
          <a:prstGeom prst="rect">
            <a:avLst/>
          </a:prstGeom>
        </p:spPr>
      </p:pic>
      <p:pic>
        <p:nvPicPr>
          <p:cNvPr id="8" name="Picture 7" descr="A graph with a red line&#10;&#10;Description automatically generated">
            <a:extLst>
              <a:ext uri="{FF2B5EF4-FFF2-40B4-BE49-F238E27FC236}">
                <a16:creationId xmlns:a16="http://schemas.microsoft.com/office/drawing/2014/main" id="{93D2C3FE-26FE-F186-66E8-935537759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74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8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graph with a curve&#10;&#10;Description automatically generated">
            <a:extLst>
              <a:ext uri="{FF2B5EF4-FFF2-40B4-BE49-F238E27FC236}">
                <a16:creationId xmlns:a16="http://schemas.microsoft.com/office/drawing/2014/main" id="{013FA77A-6547-327A-8C01-77D167FD8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6337"/>
            <a:ext cx="4250826" cy="4250826"/>
          </a:xfrm>
          <a:prstGeom prst="rect">
            <a:avLst/>
          </a:prstGeom>
        </p:spPr>
      </p:pic>
      <p:pic>
        <p:nvPicPr>
          <p:cNvPr id="8" name="Picture 7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297CD074-AE41-C6D3-B297-9D8F1CB74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74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486358E3-94E6-EDD4-2AC1-8885ECE8D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6337"/>
            <a:ext cx="4250826" cy="4250826"/>
          </a:xfrm>
          <a:prstGeom prst="rect">
            <a:avLst/>
          </a:prstGeom>
        </p:spPr>
      </p:pic>
      <p:pic>
        <p:nvPicPr>
          <p:cNvPr id="6" name="Picture 5" descr="A graph with a curve&#10;&#10;Description automatically generated">
            <a:extLst>
              <a:ext uri="{FF2B5EF4-FFF2-40B4-BE49-F238E27FC236}">
                <a16:creationId xmlns:a16="http://schemas.microsoft.com/office/drawing/2014/main" id="{67B753AB-E8BF-A967-F2BA-1F6811AB8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74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0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B6F0CA0-5AE0-403A-3196-F430F67316EE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Mapping stats ATAC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CAF9E-113B-845C-9955-90141388E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26832"/>
            <a:ext cx="8963827" cy="316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4860D-C197-CCA3-50B6-807B5E11E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742950"/>
            <a:ext cx="8963827" cy="1103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5CD1E-BAF2-0C15-8658-0012E237CBA8}"/>
              </a:ext>
            </a:extLst>
          </p:cNvPr>
          <p:cNvSpPr txBox="1"/>
          <p:nvPr/>
        </p:nvSpPr>
        <p:spPr>
          <a:xfrm>
            <a:off x="381000" y="2876550"/>
            <a:ext cx="80859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cutoff should be higher than 500 in this case, but doing it on the RNA side will do the job fine </a:t>
            </a:r>
          </a:p>
        </p:txBody>
      </p:sp>
    </p:spTree>
    <p:extLst>
      <p:ext uri="{BB962C8B-B14F-4D97-AF65-F5344CB8AC3E}">
        <p14:creationId xmlns:p14="http://schemas.microsoft.com/office/powerpoint/2010/main" val="109788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C658DD1-340F-07CD-15E7-BCB1BAD28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1" y="422091"/>
            <a:ext cx="4250826" cy="4250826"/>
          </a:xfrm>
          <a:prstGeom prst="rect">
            <a:avLst/>
          </a:prstGeom>
        </p:spPr>
      </p:pic>
      <p:pic>
        <p:nvPicPr>
          <p:cNvPr id="8" name="Picture 7" descr="A graph of red dots&#10;&#10;Description automatically generated">
            <a:extLst>
              <a:ext uri="{FF2B5EF4-FFF2-40B4-BE49-F238E27FC236}">
                <a16:creationId xmlns:a16="http://schemas.microsoft.com/office/drawing/2014/main" id="{6CBE8A20-CCF5-4B95-4ED9-C78948257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46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81645</TotalTime>
  <Words>411</Words>
  <Application>Microsoft Office PowerPoint</Application>
  <PresentationFormat>On-screen Show (16:9)</PresentationFormat>
  <Paragraphs>125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Compacta Blk BT</vt:lpstr>
      <vt:lpstr>Franklin Gothic Book</vt:lpstr>
      <vt:lpstr>Perpetua</vt:lpstr>
      <vt:lpstr>Wingdings 2</vt:lpstr>
      <vt:lpstr>Equity</vt:lpstr>
      <vt:lpstr>ULTIMA PERTURB-SHARE  FIRST PRODUCTION RUN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ATAC INDIVIDUAL PETRUBATIONS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</cp:lastModifiedBy>
  <cp:revision>2229</cp:revision>
  <dcterms:created xsi:type="dcterms:W3CDTF">2009-02-17T08:29:48Z</dcterms:created>
  <dcterms:modified xsi:type="dcterms:W3CDTF">2023-07-26T08:30:37Z</dcterms:modified>
</cp:coreProperties>
</file>