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756" r:id="rId1"/>
  </p:sldMasterIdLst>
  <p:notesMasterIdLst>
    <p:notesMasterId r:id="rId6"/>
  </p:notesMasterIdLst>
  <p:sldIdLst>
    <p:sldId id="552" r:id="rId2"/>
    <p:sldId id="559" r:id="rId3"/>
    <p:sldId id="558" r:id="rId4"/>
    <p:sldId id="548" r:id="rId5"/>
  </p:sldIdLst>
  <p:sldSz cx="9144000" cy="5143500" type="screen16x9"/>
  <p:notesSz cx="6858000" cy="9144000"/>
  <p:defaultTextStyle>
    <a:defPPr>
      <a:defRPr lang="en-US"/>
    </a:defPPr>
    <a:lvl1pPr marL="0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A3"/>
    <a:srgbClr val="FFFF81"/>
    <a:srgbClr val="FFFF93"/>
    <a:srgbClr val="FFFFFF"/>
    <a:srgbClr val="0033CC"/>
    <a:srgbClr val="CC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8" autoAdjust="0"/>
    <p:restoredTop sz="96433" autoAdjust="0"/>
  </p:normalViewPr>
  <p:slideViewPr>
    <p:cSldViewPr>
      <p:cViewPr varScale="1">
        <p:scale>
          <a:sx n="143" d="100"/>
          <a:sy n="143" d="100"/>
        </p:scale>
        <p:origin x="720" y="120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812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E605F3-DAB6-4034-B7BA-181631FF0764}" type="datetimeFigureOut">
              <a:rPr lang="en-US" smtClean="0"/>
              <a:pPr/>
              <a:t>10/19/2022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9A96DE-1578-4FF1-BDBD-52F7D246A10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79913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39576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879152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18728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758303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197879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637455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077031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516607" algn="l" defTabSz="879152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1" y="2400300"/>
            <a:ext cx="6400800" cy="1200150"/>
          </a:xfrm>
        </p:spPr>
        <p:txBody>
          <a:bodyPr/>
          <a:lstStyle>
            <a:lvl1pPr marL="0" indent="0" algn="ctr">
              <a:buNone/>
              <a:defRPr sz="2500">
                <a:solidFill>
                  <a:schemeClr val="tx2"/>
                </a:solidFill>
              </a:defRPr>
            </a:lvl1pPr>
            <a:lvl2pPr marL="439576" indent="0" algn="ctr">
              <a:buNone/>
            </a:lvl2pPr>
            <a:lvl3pPr marL="879152" indent="0" algn="ctr">
              <a:buNone/>
            </a:lvl3pPr>
            <a:lvl4pPr marL="1318728" indent="0" algn="ctr">
              <a:buNone/>
            </a:lvl4pPr>
            <a:lvl5pPr marL="1758303" indent="0" algn="ctr">
              <a:buNone/>
            </a:lvl5pPr>
            <a:lvl6pPr marL="2197879" indent="0" algn="ctr">
              <a:buNone/>
            </a:lvl6pPr>
            <a:lvl7pPr marL="2637455" indent="0" algn="ctr">
              <a:buNone/>
            </a:lvl7pPr>
            <a:lvl8pPr marL="3077031" indent="0" algn="ctr">
              <a:buNone/>
            </a:lvl8pPr>
            <a:lvl9pPr marL="3516607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501033-60DB-4CF3-B987-BD08B57DB74B}" type="datetime1">
              <a:rPr lang="en-US" smtClean="0"/>
              <a:t>10/19/2022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5" y="1086978"/>
            <a:ext cx="9021537" cy="1145513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5" y="1047542"/>
            <a:ext cx="9021537" cy="90435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5" y="2232488"/>
            <a:ext cx="9021537" cy="82899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129449"/>
            <a:ext cx="8229600" cy="1102519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929DA6-E211-42C3-9C02-2CA7AE388112}" type="datetime1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205980"/>
            <a:ext cx="2011680" cy="438864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1" y="205980"/>
            <a:ext cx="5562601" cy="438864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79E527-3E0F-45C1-8B5D-E4E95FAA5ADC}" type="datetime1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57FFD1-4403-4822-836C-39D9D1ADD929}" type="datetime1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777240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2" y="52319"/>
            <a:ext cx="9013374" cy="501915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714376"/>
            <a:ext cx="7772400" cy="1021556"/>
          </a:xfrm>
        </p:spPr>
        <p:txBody>
          <a:bodyPr anchor="b" anchorCtr="0"/>
          <a:lstStyle>
            <a:lvl1pPr algn="l">
              <a:buNone/>
              <a:defRPr sz="38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910954"/>
            <a:ext cx="7772400" cy="1003697"/>
          </a:xfrm>
        </p:spPr>
        <p:txBody>
          <a:bodyPr anchor="t" anchorCtr="0"/>
          <a:lstStyle>
            <a:lvl1pPr marL="0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16DADA-AEC3-414F-B697-76CD612200B9}" type="datetime1">
              <a:rPr lang="en-US" smtClean="0"/>
              <a:t>10/19/2022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1" y="4629150"/>
            <a:ext cx="4000499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4" y="1782623"/>
            <a:ext cx="9013515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7" y="1756108"/>
            <a:ext cx="9013782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7" y="1851660"/>
            <a:ext cx="9014622" cy="3429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B0F00-299A-43B2-B9C5-15425944D1A6}" type="datetime1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1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085850"/>
            <a:ext cx="3749040" cy="3429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1" y="1085851"/>
            <a:ext cx="3733801" cy="571500"/>
          </a:xfrm>
          <a:noFill/>
          <a:ln w="12700" cap="sq" cmpd="sng" algn="ctr">
            <a:noFill/>
            <a:prstDash val="solid"/>
          </a:ln>
        </p:spPr>
        <p:txBody>
          <a:bodyPr lIns="87916" anchor="b" anchorCtr="0">
            <a:noAutofit/>
          </a:bodyPr>
          <a:lstStyle>
            <a:lvl1pPr marL="0" indent="0">
              <a:buNone/>
              <a:defRPr sz="23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700" b="1"/>
            </a:lvl3pPr>
            <a:lvl4pPr>
              <a:buNone/>
              <a:defRPr sz="1500" b="1"/>
            </a:lvl4pPr>
            <a:lvl5pPr>
              <a:buNone/>
              <a:defRPr sz="15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B5CF04-5070-4FBA-BCBB-05551ABD8144}" type="datetime1">
              <a:rPr lang="en-US" smtClean="0"/>
              <a:t>10/19/2022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1" y="1685925"/>
            <a:ext cx="3733801" cy="29146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2C08F0-FF56-44DD-B9E9-639DC090AD71}" type="datetime1">
              <a:rPr lang="en-US" smtClean="0"/>
              <a:t>10/19/2022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77424-37F0-46E8-9C8E-793850C83AB6}" type="datetime1">
              <a:rPr lang="en-US" smtClean="0"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1" y="204788"/>
            <a:ext cx="7772400" cy="857250"/>
          </a:xfrm>
        </p:spPr>
        <p:txBody>
          <a:bodyPr anchor="b" anchorCtr="0"/>
          <a:lstStyle>
            <a:lvl1pPr algn="l">
              <a:buNone/>
              <a:defRPr sz="3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1" y="1200150"/>
            <a:ext cx="1905001" cy="3371850"/>
          </a:xfrm>
        </p:spPr>
        <p:txBody>
          <a:bodyPr/>
          <a:lstStyle>
            <a:lvl1pPr marL="0" indent="0">
              <a:buNone/>
              <a:defRPr sz="1700"/>
            </a:lvl1pPr>
            <a:lvl2pPr>
              <a:buNone/>
              <a:defRPr sz="1200"/>
            </a:lvl2pPr>
            <a:lvl3pPr>
              <a:buNone/>
              <a:defRPr sz="9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CEDCFB-86CC-43DF-A500-F039ACCC0C66}" type="datetime1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200150"/>
            <a:ext cx="5715001" cy="337185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3675413"/>
            <a:ext cx="7315200" cy="391716"/>
          </a:xfrm>
        </p:spPr>
        <p:txBody>
          <a:bodyPr anchor="ctr">
            <a:noAutofit/>
          </a:bodyPr>
          <a:lstStyle>
            <a:lvl1pPr algn="l">
              <a:buNone/>
              <a:defRPr sz="27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4084369"/>
            <a:ext cx="7315200" cy="514350"/>
          </a:xfrm>
        </p:spPr>
        <p:txBody>
          <a:bodyPr/>
          <a:lstStyle>
            <a:lvl1pPr marL="0" indent="0">
              <a:buFontTx/>
              <a:buNone/>
              <a:defRPr sz="1500"/>
            </a:lvl1pPr>
            <a:lvl2pPr>
              <a:defRPr sz="12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FE3866-0749-444E-B04E-23BD34FDFB51}" type="datetime1">
              <a:rPr lang="en-US" smtClean="0"/>
              <a:t>10/19/2022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1" y="4629150"/>
            <a:ext cx="3886201" cy="3429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5" y="4656582"/>
            <a:ext cx="457200" cy="342900"/>
          </a:xfrm>
        </p:spPr>
        <p:txBody>
          <a:bodyPr/>
          <a:lstStyle/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6" y="3512666"/>
            <a:ext cx="9006841" cy="6858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12" y="3487857"/>
            <a:ext cx="9006639" cy="3428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3" y="3579920"/>
            <a:ext cx="9006637" cy="3660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11" y="50008"/>
            <a:ext cx="9001873" cy="3436144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1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7916" tIns="43957" rIns="87916" bIns="43957"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6" y="52316"/>
            <a:ext cx="9013374" cy="5020056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lIns="87916" tIns="43957" rIns="87916" bIns="43957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1" y="205979"/>
            <a:ext cx="7772400" cy="857250"/>
          </a:xfrm>
          <a:prstGeom prst="rect">
            <a:avLst/>
          </a:prstGeom>
        </p:spPr>
        <p:txBody>
          <a:bodyPr lIns="87916" tIns="43957" rIns="87916" bIns="87916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1" y="1085850"/>
            <a:ext cx="7772400" cy="3429000"/>
          </a:xfrm>
          <a:prstGeom prst="rect">
            <a:avLst/>
          </a:prstGeom>
        </p:spPr>
        <p:txBody>
          <a:bodyPr lIns="87916" tIns="43957" rIns="87916" bIns="43957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1" y="4643438"/>
            <a:ext cx="2476499" cy="357188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9FBE920-E4F6-43A4-A41A-3E3B2975D6B0}" type="datetime1">
              <a:rPr lang="en-US" smtClean="0"/>
              <a:t>10/19/2022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4629150"/>
            <a:ext cx="3962400" cy="342900"/>
          </a:xfrm>
          <a:prstGeom prst="rect">
            <a:avLst/>
          </a:prstGeom>
        </p:spPr>
        <p:txBody>
          <a:bodyPr lIns="87916" tIns="43957" rIns="87916" bIns="43957"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5" y="4657725"/>
            <a:ext cx="457200" cy="3429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2FA86EB-35EC-40E6-A7C4-CCDA32F5A957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8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63746" indent="-263746" algn="l" rtl="0" eaLnBrk="1" latinLnBrk="0" hangingPunct="1">
        <a:spcBef>
          <a:spcPts val="557"/>
        </a:spcBef>
        <a:buClr>
          <a:schemeClr val="accent1"/>
        </a:buClr>
        <a:buSzPct val="85000"/>
        <a:buFont typeface="Wingdings 2"/>
        <a:buChar char=""/>
        <a:defRPr kumimoji="0" sz="2500" kern="1200">
          <a:solidFill>
            <a:schemeClr val="tx1"/>
          </a:solidFill>
          <a:latin typeface="+mn-lt"/>
          <a:ea typeface="+mn-ea"/>
          <a:cs typeface="+mn-cs"/>
        </a:defRPr>
      </a:lvl1pPr>
      <a:lvl2pPr marL="527491" indent="-219788" algn="l" rtl="0" eaLnBrk="1" latinLnBrk="0" hangingPunct="1">
        <a:spcBef>
          <a:spcPts val="355"/>
        </a:spcBef>
        <a:buClr>
          <a:schemeClr val="accent2"/>
        </a:buClr>
        <a:buSzPct val="85000"/>
        <a:buFont typeface="Wingdings 2"/>
        <a:buChar char="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791236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54982" indent="-219788" algn="l" rtl="0" eaLnBrk="1" latinLnBrk="0" hangingPunct="1">
        <a:spcBef>
          <a:spcPts val="355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18728" indent="-219788" algn="l" rtl="0" eaLnBrk="1" latinLnBrk="0" hangingPunct="1">
        <a:spcBef>
          <a:spcPts val="355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82473" indent="-219788" algn="l" rtl="0" eaLnBrk="1" latinLnBrk="0" hangingPunct="1">
        <a:spcBef>
          <a:spcPts val="355"/>
        </a:spcBef>
        <a:buClr>
          <a:schemeClr val="accent3"/>
        </a:buClr>
        <a:buChar char="•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846219" indent="-219788" algn="l" rtl="0" eaLnBrk="1" latinLnBrk="0" hangingPunct="1">
        <a:spcBef>
          <a:spcPts val="355"/>
        </a:spcBef>
        <a:buClr>
          <a:schemeClr val="accent2"/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2109965" indent="-219788" algn="l" rtl="0" eaLnBrk="1" latinLnBrk="0" hangingPunct="1">
        <a:spcBef>
          <a:spcPts val="355"/>
        </a:spcBef>
        <a:buClr>
          <a:schemeClr val="accent1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2373709" indent="-219788" algn="l" rtl="0" eaLnBrk="1" latinLnBrk="0" hangingPunct="1">
        <a:spcBef>
          <a:spcPts val="355"/>
        </a:spcBef>
        <a:buClr>
          <a:schemeClr val="accent2">
            <a:tint val="60000"/>
          </a:schemeClr>
        </a:buClr>
        <a:buChar char="•"/>
        <a:defRPr kumimoji="0" sz="17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39576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879152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1872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75830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19787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63745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077031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516607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5153D88E-6FEE-4CDC-848A-14A6C3F53F15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Reads: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AB9CF09-F5E9-1454-84F6-252DBA5689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965026"/>
            <a:ext cx="8963827" cy="32134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27423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7" name="Rounded Rectangle 4">
            <a:extLst>
              <a:ext uri="{FF2B5EF4-FFF2-40B4-BE49-F238E27FC236}">
                <a16:creationId xmlns:a16="http://schemas.microsoft.com/office/drawing/2014/main" id="{5153D88E-6FEE-4CDC-848A-14A6C3F53F15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Reads: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E20B1556-96B5-6289-54D6-D3B16FBA6F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9936" y="843729"/>
            <a:ext cx="8824128" cy="378542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0843AE4A-0216-36B9-CA7A-75A03588BB2F}"/>
              </a:ext>
            </a:extLst>
          </p:cNvPr>
          <p:cNvSpPr txBox="1"/>
          <p:nvPr/>
        </p:nvSpPr>
        <p:spPr>
          <a:xfrm>
            <a:off x="76200" y="389751"/>
            <a:ext cx="751930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>
                <a:latin typeface="Calibri" panose="020F0502020204030204" pitchFamily="34" charset="0"/>
                <a:cs typeface="Calibri" panose="020F0502020204030204" pitchFamily="34" charset="0"/>
              </a:rPr>
              <a:t>Barcodes are OK, but after that we have a lot of the reads that are just copies of ACCCTA or GGGTTA, or similar strings</a:t>
            </a:r>
          </a:p>
        </p:txBody>
      </p:sp>
    </p:spTree>
    <p:extLst>
      <p:ext uri="{BB962C8B-B14F-4D97-AF65-F5344CB8AC3E}">
        <p14:creationId xmlns:p14="http://schemas.microsoft.com/office/powerpoint/2010/main" val="33643130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7A1D513-645B-1A5B-4BAC-6D3C59FE7B4E}"/>
              </a:ext>
            </a:extLst>
          </p:cNvPr>
          <p:cNvSpPr txBox="1"/>
          <p:nvPr/>
        </p:nvSpPr>
        <p:spPr>
          <a:xfrm>
            <a:off x="304800" y="94387"/>
            <a:ext cx="3828227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Raw reads: 1,068,543,849 reads</a:t>
            </a:r>
          </a:p>
          <a:p>
            <a:r>
              <a:rPr lang="en-US" dirty="0"/>
              <a:t>Reads remaining after trimming: 242,809,543</a:t>
            </a:r>
          </a:p>
          <a:p>
            <a:endParaRPr lang="en-US" dirty="0"/>
          </a:p>
        </p:txBody>
      </p:sp>
      <p:pic>
        <p:nvPicPr>
          <p:cNvPr id="6" name="Picture 5" descr="Chart, histogram&#10;&#10;Description automatically generated">
            <a:extLst>
              <a:ext uri="{FF2B5EF4-FFF2-40B4-BE49-F238E27FC236}">
                <a16:creationId xmlns:a16="http://schemas.microsoft.com/office/drawing/2014/main" id="{8AD123F1-0A35-1D2B-6E3A-D20207F54F8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3488" y="944342"/>
            <a:ext cx="7557025" cy="38372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920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FA86EB-35EC-40E6-A7C4-CCDA32F5A957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2" name="Rounded Rectangle 4">
            <a:extLst>
              <a:ext uri="{FF2B5EF4-FFF2-40B4-BE49-F238E27FC236}">
                <a16:creationId xmlns:a16="http://schemas.microsoft.com/office/drawing/2014/main" id="{66A32CE1-EFEC-DCC9-BC3D-52A46B8E1E9E}"/>
              </a:ext>
            </a:extLst>
          </p:cNvPr>
          <p:cNvSpPr/>
          <p:nvPr/>
        </p:nvSpPr>
        <p:spPr>
          <a:xfrm>
            <a:off x="304800" y="133350"/>
            <a:ext cx="8534400" cy="2286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>
                <a:latin typeface="Calibri" panose="020F0502020204030204" pitchFamily="34" charset="0"/>
                <a:cs typeface="Calibri" panose="020F0502020204030204" pitchFamily="34" charset="0"/>
              </a:rPr>
              <a:t>Mapping stats: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5A73DCA-EFBD-6BB0-F771-7D1A47C964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087" y="714855"/>
            <a:ext cx="8963827" cy="10429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F3B1FB1-4849-BF96-2A1F-8569085EFF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87" y="390994"/>
            <a:ext cx="8963827" cy="323861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005B1355-DA97-1C6E-0B54-BE879FE3E65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9742" y="895350"/>
            <a:ext cx="4044516" cy="40445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6173257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Custom 1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FF4B4B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81565</TotalTime>
  <Words>48</Words>
  <Application>Microsoft Office PowerPoint</Application>
  <PresentationFormat>On-screen Show (16:9)</PresentationFormat>
  <Paragraphs>10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Calibri</vt:lpstr>
      <vt:lpstr>Franklin Gothic Book</vt:lpstr>
      <vt:lpstr>Perpetua</vt:lpstr>
      <vt:lpstr>Wingdings 2</vt:lpstr>
      <vt:lpstr>Equity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GEORGI MARINOV</dc:title>
  <dc:creator>Georgi</dc:creator>
  <cp:lastModifiedBy>Georgi Kolev Marinov</cp:lastModifiedBy>
  <cp:revision>2316</cp:revision>
  <dcterms:created xsi:type="dcterms:W3CDTF">2009-02-17T08:29:48Z</dcterms:created>
  <dcterms:modified xsi:type="dcterms:W3CDTF">2022-10-19T14:55:23Z</dcterms:modified>
</cp:coreProperties>
</file>