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46"/>
  </p:notesMasterIdLst>
  <p:sldIdLst>
    <p:sldId id="1898" r:id="rId2"/>
    <p:sldId id="1949" r:id="rId3"/>
    <p:sldId id="1950" r:id="rId4"/>
    <p:sldId id="1928" r:id="rId5"/>
    <p:sldId id="543" r:id="rId6"/>
    <p:sldId id="1914" r:id="rId7"/>
    <p:sldId id="1915" r:id="rId8"/>
    <p:sldId id="1916" r:id="rId9"/>
    <p:sldId id="1917" r:id="rId10"/>
    <p:sldId id="1918" r:id="rId11"/>
    <p:sldId id="1919" r:id="rId12"/>
    <p:sldId id="1929" r:id="rId13"/>
    <p:sldId id="1920" r:id="rId14"/>
    <p:sldId id="1925" r:id="rId15"/>
    <p:sldId id="1927" r:id="rId16"/>
    <p:sldId id="1926" r:id="rId17"/>
    <p:sldId id="1921" r:id="rId18"/>
    <p:sldId id="1924" r:id="rId19"/>
    <p:sldId id="1922" r:id="rId20"/>
    <p:sldId id="1923" r:id="rId21"/>
    <p:sldId id="1901" r:id="rId22"/>
    <p:sldId id="558" r:id="rId23"/>
    <p:sldId id="1944" r:id="rId24"/>
    <p:sldId id="1945" r:id="rId25"/>
    <p:sldId id="1902" r:id="rId26"/>
    <p:sldId id="559" r:id="rId27"/>
    <p:sldId id="560" r:id="rId28"/>
    <p:sldId id="1930" r:id="rId29"/>
    <p:sldId id="1942" r:id="rId30"/>
    <p:sldId id="1943" r:id="rId31"/>
    <p:sldId id="1931" r:id="rId32"/>
    <p:sldId id="1932" r:id="rId33"/>
    <p:sldId id="1933" r:id="rId34"/>
    <p:sldId id="1934" r:id="rId35"/>
    <p:sldId id="1946" r:id="rId36"/>
    <p:sldId id="1935" r:id="rId37"/>
    <p:sldId id="1947" r:id="rId38"/>
    <p:sldId id="1936" r:id="rId39"/>
    <p:sldId id="1937" r:id="rId40"/>
    <p:sldId id="1938" r:id="rId41"/>
    <p:sldId id="1939" r:id="rId42"/>
    <p:sldId id="1940" r:id="rId43"/>
    <p:sldId id="1941" r:id="rId44"/>
    <p:sldId id="1948" r:id="rId45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3"/>
    <a:srgbClr val="FFFF81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6433" autoAdjust="0"/>
  </p:normalViewPr>
  <p:slideViewPr>
    <p:cSldViewPr>
      <p:cViewPr varScale="1">
        <p:scale>
          <a:sx n="143" d="100"/>
          <a:sy n="143" d="100"/>
        </p:scale>
        <p:origin x="72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7/29/2022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DNA ZOO ATAC PAPERS DICUSSION</a:t>
            </a:r>
            <a:br>
              <a:rPr lang="en-US" sz="2400" b="1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FFC000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2022/07/29</a:t>
            </a:r>
          </a:p>
        </p:txBody>
      </p:sp>
    </p:spTree>
    <p:extLst>
      <p:ext uri="{BB962C8B-B14F-4D97-AF65-F5344CB8AC3E}">
        <p14:creationId xmlns:p14="http://schemas.microsoft.com/office/powerpoint/2010/main" val="80442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27B66-7058-B2EE-08F3-4D5A0AB10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656" y="100349"/>
            <a:ext cx="3276688" cy="49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3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3ACF3-8E3E-48C3-16FE-620751E00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92" y="233796"/>
            <a:ext cx="774401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7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PREVIOUS NON-ENCODE WORK</a:t>
            </a:r>
            <a:endParaRPr lang="en-US" sz="1600" b="1" dirty="0">
              <a:solidFill>
                <a:srgbClr val="FFC000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1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E985D-7889-62D8-550C-5454D099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81" y="855676"/>
            <a:ext cx="6573037" cy="3432149"/>
          </a:xfrm>
          <a:prstGeom prst="rect">
            <a:avLst/>
          </a:prstGeom>
        </p:spPr>
      </p:pic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2FF01470-04F3-0878-D312-8200A895FCCD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Massive turnover at the sequence level</a:t>
            </a:r>
          </a:p>
        </p:txBody>
      </p:sp>
    </p:spTree>
    <p:extLst>
      <p:ext uri="{BB962C8B-B14F-4D97-AF65-F5344CB8AC3E}">
        <p14:creationId xmlns:p14="http://schemas.microsoft.com/office/powerpoint/2010/main" val="191824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6F96F-D8AF-290D-A2C7-1E1F55F85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80" y="233796"/>
            <a:ext cx="5440240" cy="4675909"/>
          </a:xfrm>
          <a:prstGeom prst="rect">
            <a:avLst/>
          </a:prstGeom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14179B0-C53E-89DB-04A5-43F850D208B9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Deep conservation of TF motifs</a:t>
            </a:r>
          </a:p>
        </p:txBody>
      </p:sp>
    </p:spTree>
    <p:extLst>
      <p:ext uri="{BB962C8B-B14F-4D97-AF65-F5344CB8AC3E}">
        <p14:creationId xmlns:p14="http://schemas.microsoft.com/office/powerpoint/2010/main" val="32234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3B7B4-654E-9416-BF9F-DD2EE1BED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54" y="100349"/>
            <a:ext cx="5966092" cy="49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8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5EC81-9945-27D1-6549-C4CFD96B5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13" y="233796"/>
            <a:ext cx="6039972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07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7B531-0963-F91B-4C30-205877609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59" y="571500"/>
            <a:ext cx="7801841" cy="400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CBDA19-2ED6-0ECD-7A75-145B5E2051CE}"/>
              </a:ext>
            </a:extLst>
          </p:cNvPr>
          <p:cNvSpPr txBox="1"/>
          <p:nvPr/>
        </p:nvSpPr>
        <p:spPr>
          <a:xfrm>
            <a:off x="146305" y="398520"/>
            <a:ext cx="832279" cy="35394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mpacta Blk BT" panose="020B0904040702060204" pitchFamily="34" charset="0"/>
              </a:rPr>
              <a:t>2007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AF22B5D9-EB2A-30DC-26C2-E878AA154E81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Comparative functional genomics</a:t>
            </a:r>
          </a:p>
        </p:txBody>
      </p:sp>
    </p:spTree>
    <p:extLst>
      <p:ext uri="{BB962C8B-B14F-4D97-AF65-F5344CB8AC3E}">
        <p14:creationId xmlns:p14="http://schemas.microsoft.com/office/powerpoint/2010/main" val="4027687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8F01C-F3CE-60F2-783F-E8D76606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516158"/>
            <a:ext cx="8312727" cy="411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4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35B62-18AF-2BAE-0723-B30965C96945}"/>
              </a:ext>
            </a:extLst>
          </p:cNvPr>
          <p:cNvSpPr txBox="1"/>
          <p:nvPr/>
        </p:nvSpPr>
        <p:spPr>
          <a:xfrm>
            <a:off x="304800" y="142875"/>
            <a:ext cx="803425" cy="35394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mpacta Blk BT" panose="020B0904040702060204" pitchFamily="34" charset="0"/>
              </a:rPr>
              <a:t>2010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907BF-69E1-023E-F0B1-A841545B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68" y="256151"/>
            <a:ext cx="6510062" cy="33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5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CURRENT DNAZOO DATA SUMMARY</a:t>
            </a:r>
            <a:endParaRPr lang="en-US" sz="1600" b="1" dirty="0">
              <a:solidFill>
                <a:srgbClr val="FFC000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9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660DE-D079-8C32-75F9-2991DFFAA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198" y="233796"/>
            <a:ext cx="520960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9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5A6B7-E9A3-D3A8-40D7-D0253846F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90" y="233796"/>
            <a:ext cx="587922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2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C5D6F4-7520-BAF0-3774-0DB483534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75" y="639557"/>
            <a:ext cx="6128250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5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11746-B318-35D5-4B18-D41986BDB824}"/>
              </a:ext>
            </a:extLst>
          </p:cNvPr>
          <p:cNvSpPr txBox="1"/>
          <p:nvPr/>
        </p:nvSpPr>
        <p:spPr>
          <a:xfrm>
            <a:off x="304800" y="142875"/>
            <a:ext cx="737702" cy="35394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mpacta Blk BT" panose="020B0904040702060204" pitchFamily="34" charset="0"/>
              </a:rPr>
              <a:t>2011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494C0-CBD0-57E6-9518-670B3D34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96" y="446337"/>
            <a:ext cx="6582408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03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250DE-32A9-A041-3AD2-DCFF0B7DD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64" y="446337"/>
            <a:ext cx="6083473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30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C08EE8-77CF-FFD2-421C-F4583F963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92" y="361950"/>
            <a:ext cx="7281508" cy="4061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3FEFA9-0992-8245-EB6B-9FA016DEA7DB}"/>
              </a:ext>
            </a:extLst>
          </p:cNvPr>
          <p:cNvSpPr txBox="1"/>
          <p:nvPr/>
        </p:nvSpPr>
        <p:spPr>
          <a:xfrm>
            <a:off x="304800" y="142875"/>
            <a:ext cx="803425" cy="35394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mpacta Blk BT" panose="020B0904040702060204" pitchFamily="34" charset="0"/>
              </a:rPr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1498146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B609C-DC28-D345-F9AB-46D75BBD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89" y="233796"/>
            <a:ext cx="7264622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90C24-DD83-B793-D356-41C68FDC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928687"/>
            <a:ext cx="56864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12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11746-B318-35D5-4B18-D41986BDB824}"/>
              </a:ext>
            </a:extLst>
          </p:cNvPr>
          <p:cNvSpPr txBox="1"/>
          <p:nvPr/>
        </p:nvSpPr>
        <p:spPr>
          <a:xfrm>
            <a:off x="304800" y="142875"/>
            <a:ext cx="806631" cy="35394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mpacta Blk BT" panose="020B0904040702060204" pitchFamily="34" charset="0"/>
              </a:rPr>
              <a:t>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8E349-1DC3-FEC2-BDEA-93EE24AEF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056" y="100349"/>
            <a:ext cx="4711888" cy="49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87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D4120-2722-41EC-1F89-27A064F8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30" y="233796"/>
            <a:ext cx="512494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2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027A9-FF9E-24DC-9F73-F2123FD85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51" y="100349"/>
            <a:ext cx="2363949" cy="4942802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546674B-D2B8-2533-A278-FC6AC1B01D78}"/>
              </a:ext>
            </a:extLst>
          </p:cNvPr>
          <p:cNvSpPr/>
          <p:nvPr/>
        </p:nvSpPr>
        <p:spPr>
          <a:xfrm>
            <a:off x="304800" y="120001"/>
            <a:ext cx="3581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ATAC-seq data summary: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81B49-BD39-FF1D-F23F-C156432E7BF4}"/>
              </a:ext>
            </a:extLst>
          </p:cNvPr>
          <p:cNvSpPr txBox="1"/>
          <p:nvPr/>
        </p:nvSpPr>
        <p:spPr>
          <a:xfrm>
            <a:off x="381000" y="819150"/>
            <a:ext cx="49530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</a:t>
            </a:r>
            <a:r>
              <a:rPr lang="en-US" b="1" u="sng" dirty="0"/>
              <a:t>120</a:t>
            </a:r>
            <a:r>
              <a:rPr lang="en-US" dirty="0"/>
              <a:t> species (</a:t>
            </a:r>
            <a:r>
              <a:rPr lang="en-US" b="1" u="sng" dirty="0"/>
              <a:t>118</a:t>
            </a:r>
            <a:r>
              <a:rPr lang="en-US" dirty="0"/>
              <a:t> + human and mouse)</a:t>
            </a:r>
          </a:p>
          <a:p>
            <a:endParaRPr lang="en-US" dirty="0"/>
          </a:p>
          <a:p>
            <a:r>
              <a:rPr lang="en-US" dirty="0"/>
              <a:t>-    Libraries generated for </a:t>
            </a:r>
            <a:r>
              <a:rPr lang="en-US" b="1" u="sng" dirty="0"/>
              <a:t>118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Sequenced for </a:t>
            </a:r>
            <a:r>
              <a:rPr lang="en-US" b="1" u="sng" dirty="0"/>
              <a:t>77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Aligned against official release: </a:t>
            </a:r>
            <a:r>
              <a:rPr lang="en-US" b="1" u="sng" dirty="0"/>
              <a:t>16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Aligned against draft/pre-release: </a:t>
            </a:r>
            <a:r>
              <a:rPr lang="en-US" b="1" u="sng" dirty="0"/>
              <a:t>23</a:t>
            </a:r>
          </a:p>
          <a:p>
            <a:pPr marL="285750" indent="-285750">
              <a:buFontTx/>
              <a:buChar char="-"/>
            </a:pPr>
            <a:endParaRPr lang="en-US" b="1" u="sng" dirty="0"/>
          </a:p>
          <a:p>
            <a:pPr marL="285750" indent="-285750">
              <a:buFontTx/>
              <a:buChar char="-"/>
            </a:pPr>
            <a:r>
              <a:rPr lang="en-US" dirty="0"/>
              <a:t>Any alignment: </a:t>
            </a:r>
            <a:r>
              <a:rPr lang="en-US" b="1" u="sng" dirty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486244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29886-6B57-055B-1B87-47341B3BB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736" y="233796"/>
            <a:ext cx="669052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21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9D3BB0FE-3FB9-1915-FC9D-2DEFDBF5CBEF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Rate of evolution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327F2-132A-A304-D612-EBC51FDF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60" y="446337"/>
            <a:ext cx="5499278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60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F8028-A640-ED3C-9B79-2E5FDD722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9557"/>
            <a:ext cx="4321143" cy="3864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BA51D-9683-F907-32D5-11CA41A8B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12363"/>
            <a:ext cx="4361845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78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96C1F-F0DE-71B7-34F6-6196C1A64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41" y="446337"/>
            <a:ext cx="609351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76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E7249-BDF1-17EA-096F-640AD6386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43" y="446337"/>
            <a:ext cx="5737914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3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CURRENT DNAZOO DATA SUMMARY</a:t>
            </a:r>
            <a:endParaRPr lang="en-US" sz="1600" b="1" dirty="0">
              <a:solidFill>
                <a:srgbClr val="FFC000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13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027A9-FF9E-24DC-9F73-F2123FD85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51" y="100349"/>
            <a:ext cx="2363949" cy="4942802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546674B-D2B8-2533-A278-FC6AC1B01D78}"/>
              </a:ext>
            </a:extLst>
          </p:cNvPr>
          <p:cNvSpPr/>
          <p:nvPr/>
        </p:nvSpPr>
        <p:spPr>
          <a:xfrm>
            <a:off x="304800" y="120001"/>
            <a:ext cx="3581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ATAC-seq data summary: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81B49-BD39-FF1D-F23F-C156432E7BF4}"/>
              </a:ext>
            </a:extLst>
          </p:cNvPr>
          <p:cNvSpPr txBox="1"/>
          <p:nvPr/>
        </p:nvSpPr>
        <p:spPr>
          <a:xfrm>
            <a:off x="381000" y="819150"/>
            <a:ext cx="49530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</a:t>
            </a:r>
            <a:r>
              <a:rPr lang="en-US" b="1" u="sng" dirty="0"/>
              <a:t>120</a:t>
            </a:r>
            <a:r>
              <a:rPr lang="en-US" dirty="0"/>
              <a:t> species (</a:t>
            </a:r>
            <a:r>
              <a:rPr lang="en-US" b="1" u="sng" dirty="0"/>
              <a:t>118</a:t>
            </a:r>
            <a:r>
              <a:rPr lang="en-US" dirty="0"/>
              <a:t> + human and mouse)</a:t>
            </a:r>
          </a:p>
          <a:p>
            <a:endParaRPr lang="en-US" dirty="0"/>
          </a:p>
          <a:p>
            <a:r>
              <a:rPr lang="en-US" dirty="0"/>
              <a:t>-    Libraries generated for </a:t>
            </a:r>
            <a:r>
              <a:rPr lang="en-US" b="1" u="sng" dirty="0"/>
              <a:t>118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Sequenced for </a:t>
            </a:r>
            <a:r>
              <a:rPr lang="en-US" b="1" u="sng" dirty="0"/>
              <a:t>77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Aligned against official release: </a:t>
            </a:r>
            <a:r>
              <a:rPr lang="en-US" b="1" u="sng" dirty="0"/>
              <a:t>16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Aligned against draft/pre-release: </a:t>
            </a:r>
            <a:r>
              <a:rPr lang="en-US" b="1" u="sng" dirty="0"/>
              <a:t>23</a:t>
            </a:r>
          </a:p>
          <a:p>
            <a:pPr marL="285750" indent="-285750">
              <a:buFontTx/>
              <a:buChar char="-"/>
            </a:pPr>
            <a:endParaRPr lang="en-US" b="1" u="sng" dirty="0"/>
          </a:p>
          <a:p>
            <a:pPr marL="285750" indent="-285750">
              <a:buFontTx/>
              <a:buChar char="-"/>
            </a:pPr>
            <a:r>
              <a:rPr lang="en-US" dirty="0"/>
              <a:t>Any alignment: </a:t>
            </a:r>
            <a:r>
              <a:rPr lang="en-US" b="1" u="sng" dirty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647209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WHAT TO DO WITH THE DATA</a:t>
            </a:r>
            <a:endParaRPr lang="en-US" sz="1600" b="1" dirty="0">
              <a:solidFill>
                <a:srgbClr val="FFC000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82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C549E469-9E4F-6D8F-6FBD-7C1457B52261}"/>
              </a:ext>
            </a:extLst>
          </p:cNvPr>
          <p:cNvSpPr/>
          <p:nvPr/>
        </p:nvSpPr>
        <p:spPr>
          <a:xfrm>
            <a:off x="304800" y="120001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Current proposal: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CE5D19-6400-8BF8-5F55-28BEEC6C9C46}"/>
              </a:ext>
            </a:extLst>
          </p:cNvPr>
          <p:cNvSpPr txBox="1"/>
          <p:nvPr/>
        </p:nvSpPr>
        <p:spPr>
          <a:xfrm>
            <a:off x="304800" y="590550"/>
            <a:ext cx="85344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Individual, methodologically or otherwise focused projects are completed using a portion of the data as it is already or becomes available in the future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725326" lvl="1" indent="-285750">
              <a:buFontTx/>
              <a:buChar char="-"/>
            </a:pPr>
            <a:r>
              <a:rPr lang="en-US" dirty="0"/>
              <a:t>ATAC vs. Hi-C</a:t>
            </a:r>
          </a:p>
          <a:p>
            <a:pPr marL="725326" lvl="1" indent="-285750">
              <a:buFontTx/>
              <a:buChar char="-"/>
            </a:pPr>
            <a:r>
              <a:rPr lang="en-US" dirty="0"/>
              <a:t>Aman’s modelling efforts</a:t>
            </a:r>
          </a:p>
          <a:p>
            <a:pPr marL="725326" lvl="1" indent="-285750">
              <a:buFontTx/>
              <a:buChar char="-"/>
            </a:pPr>
            <a:r>
              <a:rPr lang="en-US" dirty="0"/>
              <a:t>Etc.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Eventually we also have a big all-encompassing study that uses all the data and makes grand comparisons across the mammalian tree-of-life</a:t>
            </a:r>
          </a:p>
        </p:txBody>
      </p:sp>
    </p:spTree>
    <p:extLst>
      <p:ext uri="{BB962C8B-B14F-4D97-AF65-F5344CB8AC3E}">
        <p14:creationId xmlns:p14="http://schemas.microsoft.com/office/powerpoint/2010/main" val="1674202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27AA442E-D566-7BF9-D93B-4AA0266DB1E2}"/>
              </a:ext>
            </a:extLst>
          </p:cNvPr>
          <p:cNvSpPr/>
          <p:nvPr/>
        </p:nvSpPr>
        <p:spPr>
          <a:xfrm>
            <a:off x="304800" y="120001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CRE-level conservation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590DF-09E9-91D8-E6F6-50FCB0FF26C2}"/>
              </a:ext>
            </a:extLst>
          </p:cNvPr>
          <p:cNvSpPr txBox="1"/>
          <p:nvPr/>
        </p:nvSpPr>
        <p:spPr>
          <a:xfrm>
            <a:off x="359330" y="666750"/>
            <a:ext cx="8556069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-- identify the conserved and divergent sets of fibroblast CREs of across all species</a:t>
            </a:r>
          </a:p>
          <a:p>
            <a:endParaRPr lang="en-US" dirty="0"/>
          </a:p>
          <a:p>
            <a:r>
              <a:rPr lang="en-US" dirty="0"/>
              <a:t>-- degree of enhancer and promoter conservation</a:t>
            </a:r>
          </a:p>
          <a:p>
            <a:endParaRPr lang="en-US" dirty="0"/>
          </a:p>
          <a:p>
            <a:r>
              <a:rPr lang="en-US" dirty="0"/>
              <a:t>-- how much conservation of number of CREs associated with a gene vs. their location</a:t>
            </a:r>
          </a:p>
          <a:p>
            <a:endParaRPr lang="en-US" dirty="0"/>
          </a:p>
          <a:p>
            <a:r>
              <a:rPr lang="en-US" dirty="0"/>
              <a:t>-- how many changes in location of homologous CREs (distance, position, orientation vs. cognate TSSs, etc.)</a:t>
            </a:r>
          </a:p>
          <a:p>
            <a:endParaRPr lang="en-US" dirty="0"/>
          </a:p>
          <a:p>
            <a:r>
              <a:rPr lang="en-US" dirty="0"/>
              <a:t>-- rate of CRE turnover as a function of evolutionary distance </a:t>
            </a:r>
          </a:p>
          <a:p>
            <a:r>
              <a:rPr lang="en-US" dirty="0"/>
              <a:t>	-- (split by </a:t>
            </a:r>
            <a:r>
              <a:rPr lang="en-US" dirty="0" err="1"/>
              <a:t>Enh</a:t>
            </a:r>
            <a:r>
              <a:rPr lang="en-US" dirty="0"/>
              <a:t>, Prom, Ins, etc.)</a:t>
            </a:r>
          </a:p>
        </p:txBody>
      </p:sp>
    </p:spTree>
    <p:extLst>
      <p:ext uri="{BB962C8B-B14F-4D97-AF65-F5344CB8AC3E}">
        <p14:creationId xmlns:p14="http://schemas.microsoft.com/office/powerpoint/2010/main" val="264957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PREVIOUS ENCODE WORK</a:t>
            </a:r>
            <a:endParaRPr lang="en-US" sz="1600" b="1" dirty="0">
              <a:solidFill>
                <a:srgbClr val="FFC000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01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7D29D88-7274-9546-9945-C364B88697CD}"/>
              </a:ext>
            </a:extLst>
          </p:cNvPr>
          <p:cNvSpPr/>
          <p:nvPr/>
        </p:nvSpPr>
        <p:spPr>
          <a:xfrm>
            <a:off x="304800" y="120001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Reference-guided analysis of TF footprints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C988D-B7B7-E498-E94A-F2C396BAB35B}"/>
              </a:ext>
            </a:extLst>
          </p:cNvPr>
          <p:cNvSpPr txBox="1"/>
          <p:nvPr/>
        </p:nvSpPr>
        <p:spPr>
          <a:xfrm>
            <a:off x="228600" y="438150"/>
            <a:ext cx="86868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references are human, where we have/will have the ENCODE TFs atlases and the </a:t>
            </a:r>
            <a:r>
              <a:rPr lang="en-US" dirty="0" err="1"/>
              <a:t>ChromBPNet</a:t>
            </a:r>
            <a:r>
              <a:rPr lang="en-US" dirty="0"/>
              <a:t> atlas, and to a lesser extent mouse, which will provide a reference set of occupied and footprinted motifs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AE1AE-5330-E9B0-8180-1108479B88BB}"/>
              </a:ext>
            </a:extLst>
          </p:cNvPr>
          <p:cNvSpPr txBox="1"/>
          <p:nvPr/>
        </p:nvSpPr>
        <p:spPr>
          <a:xfrm>
            <a:off x="304800" y="1352550"/>
            <a:ext cx="86868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-- One thing to focus on separately is the analysis of CTCF site evolution</a:t>
            </a:r>
          </a:p>
          <a:p>
            <a:r>
              <a:rPr lang="en-US" dirty="0"/>
              <a:t>	-- Gain/Loss/Conservation of individual sites</a:t>
            </a:r>
          </a:p>
          <a:p>
            <a:r>
              <a:rPr lang="en-US" dirty="0"/>
              <a:t>	-- Changes in the motifs, the spacing between ZFs, etc.</a:t>
            </a:r>
          </a:p>
          <a:p>
            <a:r>
              <a:rPr lang="en-US" dirty="0"/>
              <a:t>	-- What changes and conservation of motif number, type and orientation do we see at conserved 	TAD boundaries?</a:t>
            </a:r>
          </a:p>
          <a:p>
            <a:r>
              <a:rPr lang="en-US" dirty="0"/>
              <a:t>	-- And at non-conserved TAD boundaries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5B859-576E-4DA2-8249-0F180955AB24}"/>
              </a:ext>
            </a:extLst>
          </p:cNvPr>
          <p:cNvSpPr txBox="1"/>
          <p:nvPr/>
        </p:nvSpPr>
        <p:spPr>
          <a:xfrm>
            <a:off x="304800" y="3028309"/>
            <a:ext cx="8534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-- Second thing to focus on separately is REST/NRSF.</a:t>
            </a:r>
          </a:p>
          <a:p>
            <a:r>
              <a:rPr lang="en-US" dirty="0"/>
              <a:t>	-- Gain/Loss/Conservation of individual sites</a:t>
            </a:r>
          </a:p>
          <a:p>
            <a:r>
              <a:rPr lang="en-US" dirty="0"/>
              <a:t>	-- Around which genes is it most conserved?</a:t>
            </a:r>
          </a:p>
          <a:p>
            <a:r>
              <a:rPr lang="en-US" dirty="0"/>
              <a:t>	-- internal spacing changes?</a:t>
            </a:r>
          </a:p>
        </p:txBody>
      </p:sp>
    </p:spTree>
    <p:extLst>
      <p:ext uri="{BB962C8B-B14F-4D97-AF65-F5344CB8AC3E}">
        <p14:creationId xmlns:p14="http://schemas.microsoft.com/office/powerpoint/2010/main" val="2063347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E57B5-7531-F268-2E2A-5399EAF2A9F1}"/>
              </a:ext>
            </a:extLst>
          </p:cNvPr>
          <p:cNvSpPr txBox="1"/>
          <p:nvPr/>
        </p:nvSpPr>
        <p:spPr>
          <a:xfrm>
            <a:off x="533400" y="209550"/>
            <a:ext cx="830580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-- Third thing is ZNFs, which should have changed a lot, and will become progressively more difficult to analyze the further one gets from human, but this is the interesting part:</a:t>
            </a:r>
          </a:p>
          <a:p>
            <a:r>
              <a:rPr lang="en-US" dirty="0"/>
              <a:t>	 -- how far back does the conservation of motifs and footprints go for each?</a:t>
            </a:r>
          </a:p>
          <a:p>
            <a:r>
              <a:rPr lang="en-US" dirty="0"/>
              <a:t>	 -- how plastic are individual motifs?</a:t>
            </a:r>
          </a:p>
          <a:p>
            <a:r>
              <a:rPr lang="en-US" dirty="0"/>
              <a:t>	 -- rate of evolution vs. evolutionary distance for each.</a:t>
            </a:r>
          </a:p>
          <a:p>
            <a:endParaRPr lang="en-US" dirty="0"/>
          </a:p>
          <a:p>
            <a:r>
              <a:rPr lang="en-US" dirty="0"/>
              <a:t>	The ZNF paper is the starting resources for that.</a:t>
            </a:r>
          </a:p>
          <a:p>
            <a:endParaRPr lang="en-US" dirty="0"/>
          </a:p>
          <a:p>
            <a:r>
              <a:rPr lang="en-US" dirty="0"/>
              <a:t>-- Fourth, we try to assess occupied and footprinted motif conservation at the sequence and footprint levels for all the ENCODE TFs.</a:t>
            </a:r>
          </a:p>
          <a:p>
            <a:r>
              <a:rPr lang="en-US" dirty="0"/>
              <a:t> 	 -- rate of evolution vs. evolutionary distance for each TF</a:t>
            </a:r>
          </a:p>
        </p:txBody>
      </p:sp>
    </p:spTree>
    <p:extLst>
      <p:ext uri="{BB962C8B-B14F-4D97-AF65-F5344CB8AC3E}">
        <p14:creationId xmlns:p14="http://schemas.microsoft.com/office/powerpoint/2010/main" val="2791578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7AA0BAA9-D830-6D3C-A28E-06BED1EDFDCC}"/>
              </a:ext>
            </a:extLst>
          </p:cNvPr>
          <p:cNvSpPr/>
          <p:nvPr/>
        </p:nvSpPr>
        <p:spPr>
          <a:xfrm>
            <a:off x="304800" y="120001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Repeats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BDE78-924B-B355-D7D6-CF3514352BC6}"/>
              </a:ext>
            </a:extLst>
          </p:cNvPr>
          <p:cNvSpPr txBox="1"/>
          <p:nvPr/>
        </p:nvSpPr>
        <p:spPr>
          <a:xfrm>
            <a:off x="285332" y="579559"/>
            <a:ext cx="861059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-- Which repeats are accessible </a:t>
            </a:r>
          </a:p>
          <a:p>
            <a:endParaRPr lang="en-US" dirty="0"/>
          </a:p>
          <a:p>
            <a:r>
              <a:rPr lang="en-US" dirty="0"/>
              <a:t> -- What TF motifs can be seen footprinted there?</a:t>
            </a:r>
          </a:p>
          <a:p>
            <a:endParaRPr lang="en-US" dirty="0"/>
          </a:p>
          <a:p>
            <a:r>
              <a:rPr lang="en-US" dirty="0"/>
              <a:t>This will require a separate processing, and we should be seeing a lot of difference as different mammals have different repeat classes.</a:t>
            </a:r>
          </a:p>
        </p:txBody>
      </p:sp>
    </p:spTree>
    <p:extLst>
      <p:ext uri="{BB962C8B-B14F-4D97-AF65-F5344CB8AC3E}">
        <p14:creationId xmlns:p14="http://schemas.microsoft.com/office/powerpoint/2010/main" val="1735320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EA0ABB1-3B30-FB65-C762-C080BEABCB97}"/>
              </a:ext>
            </a:extLst>
          </p:cNvPr>
          <p:cNvSpPr/>
          <p:nvPr/>
        </p:nvSpPr>
        <p:spPr>
          <a:xfrm>
            <a:off x="304800" y="120001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Grammar conservation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A2739-25DE-F26C-209D-8E475C0403AC}"/>
              </a:ext>
            </a:extLst>
          </p:cNvPr>
          <p:cNvSpPr txBox="1"/>
          <p:nvPr/>
        </p:nvSpPr>
        <p:spPr>
          <a:xfrm>
            <a:off x="152422" y="438150"/>
            <a:ext cx="868677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is </a:t>
            </a:r>
            <a:r>
              <a:rPr lang="en-US" dirty="0" err="1"/>
              <a:t>ChromBPNet</a:t>
            </a:r>
            <a:r>
              <a:rPr lang="en-US" dirty="0"/>
              <a:t>-based and focuses on evolution within homologous CREs.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F32D5-4BA2-7A6F-13C1-AAF02849F447}"/>
              </a:ext>
            </a:extLst>
          </p:cNvPr>
          <p:cNvSpPr txBox="1"/>
          <p:nvPr/>
        </p:nvSpPr>
        <p:spPr>
          <a:xfrm>
            <a:off x="228600" y="821748"/>
            <a:ext cx="876300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-- overall sequence level conservation as a function of evolutionary time</a:t>
            </a:r>
          </a:p>
          <a:p>
            <a:endParaRPr lang="en-US" dirty="0"/>
          </a:p>
          <a:p>
            <a:r>
              <a:rPr lang="en-US" dirty="0"/>
              <a:t>-- motif content conservation</a:t>
            </a:r>
          </a:p>
          <a:p>
            <a:endParaRPr lang="en-US" dirty="0"/>
          </a:p>
          <a:p>
            <a:r>
              <a:rPr lang="en-US" dirty="0"/>
              <a:t>-- motif conservation at the sequence level</a:t>
            </a:r>
          </a:p>
          <a:p>
            <a:endParaRPr lang="en-US" dirty="0"/>
          </a:p>
          <a:p>
            <a:r>
              <a:rPr lang="en-US" dirty="0"/>
              <a:t>-- importance score motif conservation</a:t>
            </a:r>
          </a:p>
          <a:p>
            <a:endParaRPr lang="en-US" dirty="0"/>
          </a:p>
          <a:p>
            <a:r>
              <a:rPr lang="en-US" dirty="0"/>
              <a:t>-- footprinted motif conservation, i.e. is the footprint as opposed to the presence of the motif conserved</a:t>
            </a:r>
          </a:p>
          <a:p>
            <a:endParaRPr lang="en-US" dirty="0"/>
          </a:p>
          <a:p>
            <a:r>
              <a:rPr lang="en-US" dirty="0"/>
              <a:t>-- core analysis, taking the set of motifs highlighted by importance scores and footprints:</a:t>
            </a:r>
          </a:p>
          <a:p>
            <a:r>
              <a:rPr lang="en-US" dirty="0"/>
              <a:t>	-- how much conservation of combinations of motifs with a CRE do we see as a function of time?</a:t>
            </a:r>
          </a:p>
          <a:p>
            <a:r>
              <a:rPr lang="en-US" dirty="0"/>
              <a:t>	-- how much are different properties conserved -- orientation, positioning, number motifs, etc.</a:t>
            </a:r>
          </a:p>
          <a:p>
            <a:r>
              <a:rPr lang="en-US" dirty="0"/>
              <a:t>	-- which combinations of such motifs are most constrained?</a:t>
            </a:r>
          </a:p>
          <a:p>
            <a:r>
              <a:rPr lang="en-US" dirty="0"/>
              <a:t>	-- do we see them preferentially in certain types of CREs or around particular genes?</a:t>
            </a:r>
          </a:p>
        </p:txBody>
      </p:sp>
    </p:spTree>
    <p:extLst>
      <p:ext uri="{BB962C8B-B14F-4D97-AF65-F5344CB8AC3E}">
        <p14:creationId xmlns:p14="http://schemas.microsoft.com/office/powerpoint/2010/main" val="936457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EA0ABB1-3B30-FB65-C762-C080BEABCB97}"/>
              </a:ext>
            </a:extLst>
          </p:cNvPr>
          <p:cNvSpPr/>
          <p:nvPr/>
        </p:nvSpPr>
        <p:spPr>
          <a:xfrm>
            <a:off x="304800" y="120001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needed next: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F32D5-4BA2-7A6F-13C1-AAF02849F447}"/>
              </a:ext>
            </a:extLst>
          </p:cNvPr>
          <p:cNvSpPr txBox="1"/>
          <p:nvPr/>
        </p:nvSpPr>
        <p:spPr>
          <a:xfrm>
            <a:off x="228600" y="514350"/>
            <a:ext cx="8763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-- Sequence all ATAC</a:t>
            </a:r>
          </a:p>
          <a:p>
            <a:endParaRPr lang="en-US" dirty="0"/>
          </a:p>
          <a:p>
            <a:r>
              <a:rPr lang="en-US" dirty="0"/>
              <a:t>-- Assemblies for all species</a:t>
            </a:r>
          </a:p>
          <a:p>
            <a:endParaRPr lang="en-US" dirty="0"/>
          </a:p>
          <a:p>
            <a:r>
              <a:rPr lang="en-US" dirty="0"/>
              <a:t>-- Finalized whole genome alignments against at least human.</a:t>
            </a:r>
          </a:p>
          <a:p>
            <a:endParaRPr lang="en-US" dirty="0"/>
          </a:p>
          <a:p>
            <a:r>
              <a:rPr lang="en-US" dirty="0"/>
              <a:t>-- Further suggestions for analysis, etc.?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5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F317AF9-F5EA-4A77-A9B4-20FE1EF8ED99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Previous ENCODE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5B326-F1DD-13B1-1725-6307A03C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927" y="438150"/>
            <a:ext cx="5868145" cy="1841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9B3A6-7F1F-13CD-0797-D7185A71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845" y="2444726"/>
            <a:ext cx="3566308" cy="24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8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5551F-A8F0-7BF3-FB9E-F63C99AB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62" y="208499"/>
            <a:ext cx="6245476" cy="24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8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C0373-FC1D-BB23-CE4A-487034DFB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42" y="233796"/>
            <a:ext cx="743831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9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33EBF-7959-D879-33C1-203260AF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51" y="446337"/>
            <a:ext cx="632189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3D87A-869E-0192-C511-D7C53A45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08" y="233796"/>
            <a:ext cx="71683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9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79566</TotalTime>
  <Words>800</Words>
  <Application>Microsoft Office PowerPoint</Application>
  <PresentationFormat>On-screen Show (16:9)</PresentationFormat>
  <Paragraphs>148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Calibri</vt:lpstr>
      <vt:lpstr>Compacta Blk BT</vt:lpstr>
      <vt:lpstr>Franklin Gothic Book</vt:lpstr>
      <vt:lpstr>Perpetua</vt:lpstr>
      <vt:lpstr>Wingdings 2</vt:lpstr>
      <vt:lpstr>Equity</vt:lpstr>
      <vt:lpstr>DNA ZOO ATAC PAPERS DICUSSION 2022/07/29</vt:lpstr>
      <vt:lpstr>CURRENT DNAZOO DATA SUMMARY</vt:lpstr>
      <vt:lpstr>PowerPoint Presentation</vt:lpstr>
      <vt:lpstr>PREVIOUS ENCODE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PREVIOUS NON-ENCODE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DNAZOO DATA SUMMARY</vt:lpstr>
      <vt:lpstr>PowerPoint Presentation</vt:lpstr>
      <vt:lpstr>WHAT TO DO WITH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2387</cp:revision>
  <dcterms:created xsi:type="dcterms:W3CDTF">2009-02-17T08:29:48Z</dcterms:created>
  <dcterms:modified xsi:type="dcterms:W3CDTF">2022-07-29T17:03:46Z</dcterms:modified>
</cp:coreProperties>
</file>