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56" r:id="rId1"/>
  </p:sldMasterIdLst>
  <p:notesMasterIdLst>
    <p:notesMasterId r:id="rId12"/>
  </p:notesMasterIdLst>
  <p:sldIdLst>
    <p:sldId id="515" r:id="rId2"/>
    <p:sldId id="534" r:id="rId3"/>
    <p:sldId id="518" r:id="rId4"/>
    <p:sldId id="536" r:id="rId5"/>
    <p:sldId id="535" r:id="rId6"/>
    <p:sldId id="537" r:id="rId7"/>
    <p:sldId id="539" r:id="rId8"/>
    <p:sldId id="541" r:id="rId9"/>
    <p:sldId id="540" r:id="rId10"/>
    <p:sldId id="538" r:id="rId11"/>
  </p:sldIdLst>
  <p:sldSz cx="9144000" cy="5143500" type="screen16x9"/>
  <p:notesSz cx="6858000" cy="9144000"/>
  <p:defaultTextStyle>
    <a:defPPr>
      <a:defRPr lang="en-US"/>
    </a:defPPr>
    <a:lvl1pPr marL="0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439576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879152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318728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1758303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2197879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2637455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3077031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3516607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81"/>
    <a:srgbClr val="FFFFA3"/>
    <a:srgbClr val="FFFF93"/>
    <a:srgbClr val="FFFFFF"/>
    <a:srgbClr val="0033CC"/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9" autoAdjust="0"/>
    <p:restoredTop sz="96433" autoAdjust="0"/>
  </p:normalViewPr>
  <p:slideViewPr>
    <p:cSldViewPr>
      <p:cViewPr varScale="1">
        <p:scale>
          <a:sx n="145" d="100"/>
          <a:sy n="145" d="100"/>
        </p:scale>
        <p:origin x="246" y="11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8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605F3-DAB6-4034-B7BA-181631FF0764}" type="datetimeFigureOut">
              <a:rPr lang="en-US" smtClean="0"/>
              <a:pPr/>
              <a:t>2019-04-18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A96DE-1578-4FF1-BDBD-52F7D246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91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39576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879152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18728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758303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197879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637455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077031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516607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2" y="52319"/>
            <a:ext cx="9013374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1" y="2400300"/>
            <a:ext cx="6400800" cy="1200150"/>
          </a:xfrm>
        </p:spPr>
        <p:txBody>
          <a:bodyPr/>
          <a:lstStyle>
            <a:lvl1pPr marL="0" indent="0" algn="ctr">
              <a:buNone/>
              <a:defRPr sz="2500">
                <a:solidFill>
                  <a:schemeClr val="tx2"/>
                </a:solidFill>
              </a:defRPr>
            </a:lvl1pPr>
            <a:lvl2pPr marL="439576" indent="0" algn="ctr">
              <a:buNone/>
            </a:lvl2pPr>
            <a:lvl3pPr marL="879152" indent="0" algn="ctr">
              <a:buNone/>
            </a:lvl3pPr>
            <a:lvl4pPr marL="1318728" indent="0" algn="ctr">
              <a:buNone/>
            </a:lvl4pPr>
            <a:lvl5pPr marL="1758303" indent="0" algn="ctr">
              <a:buNone/>
            </a:lvl5pPr>
            <a:lvl6pPr marL="2197879" indent="0" algn="ctr">
              <a:buNone/>
            </a:lvl6pPr>
            <a:lvl7pPr marL="2637455" indent="0" algn="ctr">
              <a:buNone/>
            </a:lvl7pPr>
            <a:lvl8pPr marL="3077031" indent="0" algn="ctr">
              <a:buNone/>
            </a:lvl8pPr>
            <a:lvl9pPr marL="3516607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01033-60DB-4CF3-B987-BD08B57DB74B}" type="datetime1">
              <a:rPr lang="en-US" smtClean="0"/>
              <a:t>2019-04-18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5" y="1086978"/>
            <a:ext cx="9021537" cy="1145513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5" y="1047542"/>
            <a:ext cx="9021537" cy="90435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5" y="2232488"/>
            <a:ext cx="9021537" cy="82899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129449"/>
            <a:ext cx="8229600" cy="1102519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29DA6-E211-42C3-9C02-2CA7AE388112}" type="datetime1">
              <a:rPr lang="en-US" smtClean="0"/>
              <a:t>2019-04-18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205980"/>
            <a:ext cx="2011680" cy="438864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1" y="205980"/>
            <a:ext cx="5562601" cy="438864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9E527-3E0F-45C1-8B5D-E4E95FAA5ADC}" type="datetime1">
              <a:rPr lang="en-US" smtClean="0"/>
              <a:t>2019-04-18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7FFD1-4403-4822-836C-39D9D1ADD929}" type="datetime1">
              <a:rPr lang="en-US" smtClean="0"/>
              <a:t>2019-04-18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1" y="1085850"/>
            <a:ext cx="777240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2" y="52319"/>
            <a:ext cx="9013374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714376"/>
            <a:ext cx="7772400" cy="1021556"/>
          </a:xfrm>
        </p:spPr>
        <p:txBody>
          <a:bodyPr anchor="b" anchorCtr="0"/>
          <a:lstStyle>
            <a:lvl1pPr algn="l">
              <a:buNone/>
              <a:defRPr sz="38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910954"/>
            <a:ext cx="7772400" cy="1003697"/>
          </a:xfrm>
        </p:spPr>
        <p:txBody>
          <a:bodyPr anchor="t" anchorCtr="0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6DADA-AEC3-414F-B697-76CD612200B9}" type="datetime1">
              <a:rPr lang="en-US" smtClean="0"/>
              <a:t>2019-04-18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1" y="4629150"/>
            <a:ext cx="4000499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4" y="1782623"/>
            <a:ext cx="9013515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7" y="1756108"/>
            <a:ext cx="9013782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7" y="1851660"/>
            <a:ext cx="9014622" cy="3429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5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B0F00-299A-43B2-B9C5-15425944D1A6}" type="datetime1">
              <a:rPr lang="en-US" smtClean="0"/>
              <a:t>2019-04-18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1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204788"/>
            <a:ext cx="77724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1" y="1085851"/>
            <a:ext cx="3733801" cy="571500"/>
          </a:xfrm>
          <a:noFill/>
          <a:ln w="12700" cap="sq" cmpd="sng" algn="ctr">
            <a:noFill/>
            <a:prstDash val="solid"/>
          </a:ln>
        </p:spPr>
        <p:txBody>
          <a:bodyPr lIns="87916" anchor="b" anchorCtr="0">
            <a:noAutofit/>
          </a:bodyPr>
          <a:lstStyle>
            <a:lvl1pPr marL="0" indent="0">
              <a:buNone/>
              <a:defRPr sz="23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700" b="1"/>
            </a:lvl3pPr>
            <a:lvl4pPr>
              <a:buNone/>
              <a:defRPr sz="1500" b="1"/>
            </a:lvl4pPr>
            <a:lvl5pPr>
              <a:buNone/>
              <a:defRPr sz="15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1" y="1085851"/>
            <a:ext cx="3733801" cy="571500"/>
          </a:xfrm>
          <a:noFill/>
          <a:ln w="12700" cap="sq" cmpd="sng" algn="ctr">
            <a:noFill/>
            <a:prstDash val="solid"/>
          </a:ln>
        </p:spPr>
        <p:txBody>
          <a:bodyPr lIns="87916" anchor="b" anchorCtr="0">
            <a:noAutofit/>
          </a:bodyPr>
          <a:lstStyle>
            <a:lvl1pPr marL="0" indent="0">
              <a:buNone/>
              <a:defRPr sz="23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700" b="1"/>
            </a:lvl3pPr>
            <a:lvl4pPr>
              <a:buNone/>
              <a:defRPr sz="1500" b="1"/>
            </a:lvl4pPr>
            <a:lvl5pPr>
              <a:buNone/>
              <a:defRPr sz="15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5CF04-5070-4FBA-BCBB-05551ABD8144}" type="datetime1">
              <a:rPr lang="en-US" smtClean="0"/>
              <a:t>2019-04-18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1" y="1685925"/>
            <a:ext cx="3733801" cy="29146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1" y="1685925"/>
            <a:ext cx="3733801" cy="29146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C08F0-FF56-44DD-B9E9-639DC090AD71}" type="datetime1">
              <a:rPr lang="en-US" smtClean="0"/>
              <a:t>2019-04-18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77424-37F0-46E8-9C8E-793850C83AB6}" type="datetime1">
              <a:rPr lang="en-US" smtClean="0"/>
              <a:t>2019-04-18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6" y="52316"/>
            <a:ext cx="9013374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204788"/>
            <a:ext cx="7772400" cy="857250"/>
          </a:xfrm>
        </p:spPr>
        <p:txBody>
          <a:bodyPr anchor="b" anchorCtr="0"/>
          <a:lstStyle>
            <a:lvl1pPr algn="l">
              <a:buNone/>
              <a:defRPr sz="3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1" y="1200150"/>
            <a:ext cx="1905001" cy="3371850"/>
          </a:xfrm>
        </p:spPr>
        <p:txBody>
          <a:bodyPr/>
          <a:lstStyle>
            <a:lvl1pPr marL="0" indent="0">
              <a:buNone/>
              <a:defRPr sz="1700"/>
            </a:lvl1pPr>
            <a:lvl2pPr>
              <a:buNone/>
              <a:defRPr sz="1200"/>
            </a:lvl2pPr>
            <a:lvl3pPr>
              <a:buNone/>
              <a:defRPr sz="9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EDCFB-86CC-43DF-A500-F039ACCC0C66}" type="datetime1">
              <a:rPr lang="en-US" smtClean="0"/>
              <a:t>2019-04-18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200150"/>
            <a:ext cx="5715001" cy="33718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75413"/>
            <a:ext cx="7315200" cy="391716"/>
          </a:xfrm>
        </p:spPr>
        <p:txBody>
          <a:bodyPr anchor="ctr">
            <a:noAutofit/>
          </a:bodyPr>
          <a:lstStyle>
            <a:lvl1pPr algn="l">
              <a:buNone/>
              <a:defRPr sz="27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84369"/>
            <a:ext cx="7315200" cy="514350"/>
          </a:xfrm>
        </p:spPr>
        <p:txBody>
          <a:bodyPr/>
          <a:lstStyle>
            <a:lvl1pPr marL="0" indent="0">
              <a:buFontTx/>
              <a:buNone/>
              <a:defRPr sz="1500"/>
            </a:lvl1pPr>
            <a:lvl2pPr>
              <a:defRPr sz="12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E3866-0749-444E-B04E-23BD34FDFB51}" type="datetime1">
              <a:rPr lang="en-US" smtClean="0"/>
              <a:t>2019-04-18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1" y="4629150"/>
            <a:ext cx="3886201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5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6" y="3512666"/>
            <a:ext cx="9006841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12" y="3487857"/>
            <a:ext cx="9006639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3" y="3579920"/>
            <a:ext cx="9006637" cy="3660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11" y="50008"/>
            <a:ext cx="9001873" cy="3436144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1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6" y="52316"/>
            <a:ext cx="9013374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1" y="205979"/>
            <a:ext cx="7772400" cy="857250"/>
          </a:xfrm>
          <a:prstGeom prst="rect">
            <a:avLst/>
          </a:prstGeom>
        </p:spPr>
        <p:txBody>
          <a:bodyPr lIns="87916" tIns="43957" rIns="87916" bIns="87916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1" y="1085850"/>
            <a:ext cx="7772400" cy="3429000"/>
          </a:xfrm>
          <a:prstGeom prst="rect">
            <a:avLst/>
          </a:prstGeom>
        </p:spPr>
        <p:txBody>
          <a:bodyPr lIns="87916" tIns="43957" rIns="87916" bIns="43957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1" y="4643438"/>
            <a:ext cx="2476499" cy="357188"/>
          </a:xfrm>
          <a:prstGeom prst="rect">
            <a:avLst/>
          </a:prstGeom>
        </p:spPr>
        <p:txBody>
          <a:bodyPr lIns="87916" tIns="43957" rIns="87916" bIns="43957"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9FBE920-E4F6-43A4-A41A-3E3B2975D6B0}" type="datetime1">
              <a:rPr lang="en-US" smtClean="0"/>
              <a:t>2019-04-18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4629150"/>
            <a:ext cx="3962400" cy="342900"/>
          </a:xfrm>
          <a:prstGeom prst="rect">
            <a:avLst/>
          </a:prstGeom>
        </p:spPr>
        <p:txBody>
          <a:bodyPr lIns="87916" tIns="43957" rIns="87916" bIns="43957"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5" y="4657725"/>
            <a:ext cx="457200" cy="3429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8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63746" indent="-263746" algn="l" rtl="0" eaLnBrk="1" latinLnBrk="0" hangingPunct="1">
        <a:spcBef>
          <a:spcPts val="557"/>
        </a:spcBef>
        <a:buClr>
          <a:schemeClr val="accent1"/>
        </a:buClr>
        <a:buSzPct val="85000"/>
        <a:buFont typeface="Wingdings 2"/>
        <a:buChar char=""/>
        <a:defRPr kumimoji="0"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527491" indent="-219788" algn="l" rtl="0" eaLnBrk="1" latinLnBrk="0" hangingPunct="1">
        <a:spcBef>
          <a:spcPts val="355"/>
        </a:spcBef>
        <a:buClr>
          <a:schemeClr val="accent2"/>
        </a:buClr>
        <a:buSzPct val="85000"/>
        <a:buFont typeface="Wingdings 2"/>
        <a:buChar char="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791236" indent="-219788" algn="l" rtl="0" eaLnBrk="1" latinLnBrk="0" hangingPunct="1">
        <a:spcBef>
          <a:spcPts val="355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54982" indent="-219788" algn="l" rtl="0" eaLnBrk="1" latinLnBrk="0" hangingPunct="1">
        <a:spcBef>
          <a:spcPts val="355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18728" indent="-219788" algn="l" rtl="0" eaLnBrk="1" latinLnBrk="0" hangingPunct="1">
        <a:spcBef>
          <a:spcPts val="355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82473" indent="-219788" algn="l" rtl="0" eaLnBrk="1" latinLnBrk="0" hangingPunct="1">
        <a:spcBef>
          <a:spcPts val="355"/>
        </a:spcBef>
        <a:buClr>
          <a:schemeClr val="accent3"/>
        </a:buClr>
        <a:buChar char="•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846219" indent="-219788" algn="l" rtl="0" eaLnBrk="1" latinLnBrk="0" hangingPunct="1">
        <a:spcBef>
          <a:spcPts val="355"/>
        </a:spcBef>
        <a:buClr>
          <a:schemeClr val="accent2"/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109965" indent="-219788" algn="l" rtl="0" eaLnBrk="1" latinLnBrk="0" hangingPunct="1">
        <a:spcBef>
          <a:spcPts val="355"/>
        </a:spcBef>
        <a:buClr>
          <a:schemeClr val="accent1">
            <a:tint val="60000"/>
          </a:schemeClr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2373709" indent="-219788" algn="l" rtl="0" eaLnBrk="1" latinLnBrk="0" hangingPunct="1">
        <a:spcBef>
          <a:spcPts val="355"/>
        </a:spcBef>
        <a:buClr>
          <a:schemeClr val="accent2">
            <a:tint val="60000"/>
          </a:schemeClr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3957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87915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1872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75830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19787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63745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07703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51660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04800" y="133350"/>
            <a:ext cx="8610600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Dataset stats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6274777"/>
              </p:ext>
            </p:extLst>
          </p:nvPr>
        </p:nvGraphicFramePr>
        <p:xfrm>
          <a:off x="2438400" y="2724150"/>
          <a:ext cx="4546600" cy="1628775"/>
        </p:xfrm>
        <a:graphic>
          <a:graphicData uri="http://schemas.openxmlformats.org/drawingml/2006/table">
            <a:tbl>
              <a:tblPr/>
              <a:tblGrid>
                <a:gridCol w="2512845"/>
                <a:gridCol w="751950"/>
                <a:gridCol w="672630"/>
                <a:gridCol w="609175"/>
              </a:tblGrid>
              <a:tr h="485775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Raw fragments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SSB01 mapping reads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SSB01 mapping fraction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L550-embryos_CC7_SSB01_rep1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6,628,608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60,154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0.907%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L551-embryos_CC7_SSB01_rep2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2,546,337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27,572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1.083%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L552-embryos_CC7_Apo_rep1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2,206,132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2,882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0.131%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L553-embryos_CC7_Apo_rep2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3,200,828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4,372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0.137%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L558-embryos_CC7_SSB01_rep3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6,291,806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3,120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0.050%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L559-embryos_CC7_Apo_rep3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1,279,673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1,934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0.151%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146305" y="1663360"/>
            <a:ext cx="40162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Note: these will need quite a bit deeper sequencing</a:t>
            </a:r>
            <a:endParaRPr lang="en-US" sz="1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87" y="438150"/>
            <a:ext cx="8963827" cy="351844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087" y="819150"/>
            <a:ext cx="8963827" cy="620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9021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04800" y="133350"/>
            <a:ext cx="8610600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Using just the first set of two reps per condition: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402" y="421515"/>
            <a:ext cx="8021798" cy="4588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2755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1219422"/>
            <a:ext cx="4607554" cy="270465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7740" y="1219422"/>
            <a:ext cx="4566260" cy="2704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5191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1219422"/>
            <a:ext cx="4607553" cy="270465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0247" y="1219422"/>
            <a:ext cx="4607553" cy="2704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4872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1222003"/>
            <a:ext cx="4555937" cy="269949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1863" y="1222003"/>
            <a:ext cx="4555937" cy="26994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4037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356" y="261361"/>
            <a:ext cx="7891288" cy="46207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2740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080" y="261361"/>
            <a:ext cx="7735840" cy="46207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1818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7449" y="277433"/>
            <a:ext cx="4849101" cy="4588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9003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8</a:t>
            </a:fld>
            <a:endParaRPr lang="en-US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3092557"/>
              </p:ext>
            </p:extLst>
          </p:nvPr>
        </p:nvGraphicFramePr>
        <p:xfrm>
          <a:off x="914400" y="1123950"/>
          <a:ext cx="7772401" cy="1064712"/>
        </p:xfrm>
        <a:graphic>
          <a:graphicData uri="http://schemas.openxmlformats.org/drawingml/2006/table">
            <a:tbl>
              <a:tblPr/>
              <a:tblGrid>
                <a:gridCol w="772799"/>
                <a:gridCol w="1643308"/>
                <a:gridCol w="1767666"/>
                <a:gridCol w="897157"/>
                <a:gridCol w="897157"/>
                <a:gridCol w="897157"/>
                <a:gridCol w="897157"/>
              </a:tblGrid>
              <a:tr h="177452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73" marR="8873" marT="88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Number differential ATAC peaks</a:t>
                      </a:r>
                    </a:p>
                  </a:txBody>
                  <a:tcPr marL="8873" marR="8873" marT="88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77452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73" marR="8873" marT="887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8873" marR="8873" marT="88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</a:t>
                      </a:r>
                    </a:p>
                  </a:txBody>
                  <a:tcPr marL="8873" marR="8873" marT="88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p-adj</a:t>
                      </a:r>
                    </a:p>
                  </a:txBody>
                  <a:tcPr marL="8873" marR="8873" marT="88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p-adj</a:t>
                      </a:r>
                    </a:p>
                  </a:txBody>
                  <a:tcPr marL="8873" marR="8873" marT="88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77452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73" marR="8873" marT="887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 in B vs A</a:t>
                      </a:r>
                    </a:p>
                  </a:txBody>
                  <a:tcPr marL="8873" marR="8873" marT="88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down in B vs A</a:t>
                      </a:r>
                    </a:p>
                  </a:txBody>
                  <a:tcPr marL="8873" marR="8873" marT="88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 in B vs A</a:t>
                      </a:r>
                    </a:p>
                  </a:txBody>
                  <a:tcPr marL="8873" marR="8873" marT="88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down in B vs A</a:t>
                      </a:r>
                    </a:p>
                  </a:txBody>
                  <a:tcPr marL="8873" marR="8873" marT="88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7452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all reps</a:t>
                      </a:r>
                    </a:p>
                  </a:txBody>
                  <a:tcPr marL="8873" marR="8873" marT="887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Apo</a:t>
                      </a:r>
                    </a:p>
                  </a:txBody>
                  <a:tcPr marL="8873" marR="8873" marT="88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SSB01</a:t>
                      </a:r>
                    </a:p>
                  </a:txBody>
                  <a:tcPr marL="8873" marR="8873" marT="88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8873" marR="8873" marT="88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8873" marR="8873" marT="88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</a:t>
                      </a:r>
                    </a:p>
                  </a:txBody>
                  <a:tcPr marL="8873" marR="8873" marT="88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136</a:t>
                      </a:r>
                    </a:p>
                  </a:txBody>
                  <a:tcPr marL="8873" marR="8873" marT="88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7452"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73" marR="8873" marT="887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73" marR="8873" marT="88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73" marR="8873" marT="88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73" marR="8873" marT="88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73" marR="8873" marT="88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73" marR="8873" marT="88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73" marR="8873" marT="88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7452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first 4 reps</a:t>
                      </a:r>
                    </a:p>
                  </a:txBody>
                  <a:tcPr marL="8873" marR="8873" marT="887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Apo</a:t>
                      </a:r>
                    </a:p>
                  </a:txBody>
                  <a:tcPr marL="8873" marR="8873" marT="88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SSB01</a:t>
                      </a:r>
                    </a:p>
                  </a:txBody>
                  <a:tcPr marL="8873" marR="8873" marT="88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8873" marR="8873" marT="88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8873" marR="8873" marT="88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8873" marR="8873" marT="88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</a:t>
                      </a:r>
                    </a:p>
                  </a:txBody>
                  <a:tcPr marL="8873" marR="8873" marT="88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6021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04800" y="133350"/>
            <a:ext cx="8610600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Using all replicates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642" y="500486"/>
            <a:ext cx="7930358" cy="4585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5012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ustom 1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FF4B4B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69593</TotalTime>
  <Words>119</Words>
  <Application>Microsoft Office PowerPoint</Application>
  <PresentationFormat>On-screen Show (16:9)</PresentationFormat>
  <Paragraphs>70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Franklin Gothic Book</vt:lpstr>
      <vt:lpstr>Perpetua</vt:lpstr>
      <vt:lpstr>Wingdings 2</vt:lpstr>
      <vt:lpstr>Equity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GEORGI MARINOV</dc:title>
  <dc:creator>Georgi</dc:creator>
  <cp:lastModifiedBy>User</cp:lastModifiedBy>
  <cp:revision>1946</cp:revision>
  <dcterms:created xsi:type="dcterms:W3CDTF">2009-02-17T08:29:48Z</dcterms:created>
  <dcterms:modified xsi:type="dcterms:W3CDTF">2019-04-18T08:43:05Z</dcterms:modified>
</cp:coreProperties>
</file>