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587" r:id="rId3"/>
    <p:sldId id="258" r:id="rId4"/>
    <p:sldId id="290" r:id="rId5"/>
    <p:sldId id="295" r:id="rId6"/>
    <p:sldId id="266" r:id="rId7"/>
    <p:sldId id="304" r:id="rId8"/>
    <p:sldId id="267" r:id="rId9"/>
    <p:sldId id="492" r:id="rId10"/>
    <p:sldId id="543" r:id="rId11"/>
    <p:sldId id="306" r:id="rId12"/>
    <p:sldId id="585" r:id="rId13"/>
    <p:sldId id="403" r:id="rId14"/>
    <p:sldId id="406" r:id="rId15"/>
    <p:sldId id="545" r:id="rId16"/>
    <p:sldId id="407" r:id="rId17"/>
    <p:sldId id="548" r:id="rId18"/>
    <p:sldId id="563" r:id="rId19"/>
    <p:sldId id="565" r:id="rId20"/>
    <p:sldId id="564" r:id="rId21"/>
    <p:sldId id="566" r:id="rId22"/>
    <p:sldId id="579" r:id="rId23"/>
    <p:sldId id="583" r:id="rId24"/>
    <p:sldId id="586" r:id="rId25"/>
    <p:sldId id="443" r:id="rId26"/>
    <p:sldId id="527" r:id="rId27"/>
    <p:sldId id="529" r:id="rId28"/>
    <p:sldId id="533" r:id="rId29"/>
    <p:sldId id="532" r:id="rId30"/>
    <p:sldId id="544" r:id="rId31"/>
    <p:sldId id="534" r:id="rId32"/>
    <p:sldId id="536" r:id="rId33"/>
    <p:sldId id="541" r:id="rId34"/>
    <p:sldId id="528" r:id="rId35"/>
    <p:sldId id="588" r:id="rId36"/>
    <p:sldId id="584" r:id="rId37"/>
    <p:sldId id="567" r:id="rId38"/>
    <p:sldId id="568" r:id="rId39"/>
    <p:sldId id="570" r:id="rId40"/>
    <p:sldId id="569" r:id="rId41"/>
    <p:sldId id="571" r:id="rId42"/>
    <p:sldId id="572" r:id="rId43"/>
    <p:sldId id="573" r:id="rId44"/>
    <p:sldId id="574" r:id="rId45"/>
    <p:sldId id="575" r:id="rId46"/>
    <p:sldId id="576" r:id="rId47"/>
    <p:sldId id="577" r:id="rId48"/>
    <p:sldId id="578" r:id="rId49"/>
    <p:sldId id="58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67100B-98EB-F649-B2D0-0BA8ADB24A9F}">
          <p14:sldIdLst>
            <p14:sldId id="256"/>
            <p14:sldId id="587"/>
            <p14:sldId id="258"/>
            <p14:sldId id="290"/>
            <p14:sldId id="295"/>
            <p14:sldId id="266"/>
            <p14:sldId id="304"/>
            <p14:sldId id="267"/>
            <p14:sldId id="492"/>
            <p14:sldId id="543"/>
            <p14:sldId id="306"/>
            <p14:sldId id="585"/>
            <p14:sldId id="403"/>
            <p14:sldId id="406"/>
            <p14:sldId id="545"/>
            <p14:sldId id="407"/>
            <p14:sldId id="548"/>
            <p14:sldId id="563"/>
            <p14:sldId id="565"/>
            <p14:sldId id="564"/>
            <p14:sldId id="566"/>
            <p14:sldId id="579"/>
            <p14:sldId id="583"/>
            <p14:sldId id="586"/>
          </p14:sldIdLst>
        </p14:section>
        <p14:section name="Effector Screens" id="{7BC7B66D-4795-1D47-9D48-DED5A6BAEA80}">
          <p14:sldIdLst>
            <p14:sldId id="443"/>
            <p14:sldId id="527"/>
            <p14:sldId id="529"/>
            <p14:sldId id="533"/>
            <p14:sldId id="532"/>
            <p14:sldId id="544"/>
            <p14:sldId id="534"/>
            <p14:sldId id="536"/>
            <p14:sldId id="541"/>
            <p14:sldId id="528"/>
          </p14:sldIdLst>
        </p14:section>
        <p14:section name="Vignettes" id="{A252FD15-0B76-C242-B717-5B998246EBFB}">
          <p14:sldIdLst>
            <p14:sldId id="588"/>
            <p14:sldId id="584"/>
            <p14:sldId id="567"/>
            <p14:sldId id="568"/>
            <p14:sldId id="570"/>
            <p14:sldId id="569"/>
            <p14:sldId id="571"/>
            <p14:sldId id="572"/>
            <p14:sldId id="573"/>
            <p14:sldId id="574"/>
            <p14:sldId id="575"/>
            <p14:sldId id="576"/>
            <p14:sldId id="577"/>
            <p14:sldId id="578"/>
            <p14:sldId id="5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01"/>
    <p:restoredTop sz="95588"/>
  </p:normalViewPr>
  <p:slideViewPr>
    <p:cSldViewPr snapToGrid="0" snapToObjects="1">
      <p:cViewPr varScale="1">
        <p:scale>
          <a:sx n="224" d="100"/>
          <a:sy n="224" d="100"/>
        </p:scale>
        <p:origin x="6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BEB7D-AC25-9047-8E14-3CC7AF3F7940}" type="datetimeFigureOut">
              <a:rPr lang="en-US" smtClean="0"/>
              <a:t>6/21/21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D38CE6-E805-BA45-A40C-C3FDBEB10F4E}" type="slidenum">
              <a:rPr lang="en-US" smtClean="0"/>
              <a:t>‹#›</a:t>
            </a:fld>
            <a:endParaRPr lang="en-US"/>
          </a:p>
        </p:txBody>
      </p:sp>
    </p:spTree>
    <p:extLst>
      <p:ext uri="{BB962C8B-B14F-4D97-AF65-F5344CB8AC3E}">
        <p14:creationId xmlns:p14="http://schemas.microsoft.com/office/powerpoint/2010/main" val="3033437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majority of the human genome is non-protein coding, and contains the potential for regulatory activity. Understanding which of these non-coding regions have regulatory function is difficult, since so much of their function is spatiotemporally controlled, as illustrated by this diagram, where we see various enhancers – one type of regulatory element that’s often associated with the epigenetic mark H3K27ac – turning on at different levels across developmental time and tissues. Not only that, but enhancers can act on their target genes from a distance, making even the link between an enhancer and its target gene a very difficult challenge. However, its important that we tackle this question, as regulatory elements are crucial for most developmental and cellular processes and are also a prominent site for trait-altering variants. </a:t>
            </a:r>
          </a:p>
        </p:txBody>
      </p:sp>
      <p:sp>
        <p:nvSpPr>
          <p:cNvPr id="4" name="Slide Number Placeholder 3"/>
          <p:cNvSpPr>
            <a:spLocks noGrp="1"/>
          </p:cNvSpPr>
          <p:nvPr>
            <p:ph type="sldNum" sz="quarter" idx="5"/>
          </p:nvPr>
        </p:nvSpPr>
        <p:spPr/>
        <p:txBody>
          <a:bodyPr/>
          <a:lstStyle/>
          <a:p>
            <a:fld id="{2871B24A-43A3-504F-A109-56EE0FBB6FF0}" type="slidenum">
              <a:rPr lang="en-US" smtClean="0"/>
              <a:t>3</a:t>
            </a:fld>
            <a:endParaRPr lang="en-US"/>
          </a:p>
        </p:txBody>
      </p:sp>
    </p:spTree>
    <p:extLst>
      <p:ext uri="{BB962C8B-B14F-4D97-AF65-F5344CB8AC3E}">
        <p14:creationId xmlns:p14="http://schemas.microsoft.com/office/powerpoint/2010/main" val="3784950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Names are at the start</a:t>
            </a:r>
          </a:p>
        </p:txBody>
      </p:sp>
      <p:sp>
        <p:nvSpPr>
          <p:cNvPr id="4" name="Slide Number Placeholder 3"/>
          <p:cNvSpPr>
            <a:spLocks noGrp="1"/>
          </p:cNvSpPr>
          <p:nvPr>
            <p:ph type="sldNum" sz="quarter" idx="5"/>
          </p:nvPr>
        </p:nvSpPr>
        <p:spPr/>
        <p:txBody>
          <a:bodyPr/>
          <a:lstStyle/>
          <a:p>
            <a:fld id="{5FD325D2-CDFF-5147-8205-66A6D5A9FEAE}" type="slidenum">
              <a:rPr lang="en-US" smtClean="0"/>
              <a:t>31</a:t>
            </a:fld>
            <a:endParaRPr lang="en-US"/>
          </a:p>
        </p:txBody>
      </p:sp>
    </p:spTree>
    <p:extLst>
      <p:ext uri="{BB962C8B-B14F-4D97-AF65-F5344CB8AC3E}">
        <p14:creationId xmlns:p14="http://schemas.microsoft.com/office/powerpoint/2010/main" val="3669698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COPZ1 is a moderate effect essential gene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pyGenomeTracks</a:t>
            </a:r>
            <a:r>
              <a:rPr lang="en-US" sz="1200" kern="1200" dirty="0">
                <a:solidFill>
                  <a:schemeClr val="tx1"/>
                </a:solidFill>
                <a:effectLst/>
                <a:latin typeface="+mn-lt"/>
                <a:ea typeface="+mn-ea"/>
                <a:cs typeface="+mn-cs"/>
              </a:rPr>
              <a:t> --tracks k562_hg38_effector.ini --region chr12:54288252-54310065 --o again_slop5000_chr12-54288252-54310065.png --width 46 --height 21</a:t>
            </a:r>
          </a:p>
        </p:txBody>
      </p:sp>
      <p:sp>
        <p:nvSpPr>
          <p:cNvPr id="4" name="Slide Number Placeholder 3"/>
          <p:cNvSpPr>
            <a:spLocks noGrp="1"/>
          </p:cNvSpPr>
          <p:nvPr>
            <p:ph type="sldNum" sz="quarter" idx="5"/>
          </p:nvPr>
        </p:nvSpPr>
        <p:spPr/>
        <p:txBody>
          <a:bodyPr/>
          <a:lstStyle/>
          <a:p>
            <a:fld id="{5FD325D2-CDFF-5147-8205-66A6D5A9FEAE}" type="slidenum">
              <a:rPr lang="en-US" smtClean="0"/>
              <a:t>32</a:t>
            </a:fld>
            <a:endParaRPr lang="en-US"/>
          </a:p>
        </p:txBody>
      </p:sp>
    </p:spTree>
    <p:extLst>
      <p:ext uri="{BB962C8B-B14F-4D97-AF65-F5344CB8AC3E}">
        <p14:creationId xmlns:p14="http://schemas.microsoft.com/office/powerpoint/2010/main" val="3033506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pyGenomeTracks</a:t>
            </a:r>
            <a:r>
              <a:rPr lang="en-US" sz="1200" kern="1200" dirty="0">
                <a:solidFill>
                  <a:schemeClr val="tx1"/>
                </a:solidFill>
                <a:effectLst/>
                <a:latin typeface="+mn-lt"/>
                <a:ea typeface="+mn-ea"/>
                <a:cs typeface="+mn-cs"/>
              </a:rPr>
              <a:t> --tracks k562_hg38_effector.ini --region chr16:88985480-88998654 --o again_slop5000_chr16-88985480-88998654.png --width 46 --height 21</a:t>
            </a:r>
          </a:p>
        </p:txBody>
      </p:sp>
      <p:sp>
        <p:nvSpPr>
          <p:cNvPr id="4" name="Slide Number Placeholder 3"/>
          <p:cNvSpPr>
            <a:spLocks noGrp="1"/>
          </p:cNvSpPr>
          <p:nvPr>
            <p:ph type="sldNum" sz="quarter" idx="5"/>
          </p:nvPr>
        </p:nvSpPr>
        <p:spPr/>
        <p:txBody>
          <a:bodyPr/>
          <a:lstStyle/>
          <a:p>
            <a:fld id="{5FD325D2-CDFF-5147-8205-66A6D5A9FEAE}" type="slidenum">
              <a:rPr lang="en-US" smtClean="0"/>
              <a:t>33</a:t>
            </a:fld>
            <a:endParaRPr lang="en-US"/>
          </a:p>
        </p:txBody>
      </p:sp>
    </p:spTree>
    <p:extLst>
      <p:ext uri="{BB962C8B-B14F-4D97-AF65-F5344CB8AC3E}">
        <p14:creationId xmlns:p14="http://schemas.microsoft.com/office/powerpoint/2010/main" val="3072276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Jasper</a:t>
            </a:r>
          </a:p>
          <a:p>
            <a:r>
              <a:rPr lang="en-US" dirty="0"/>
              <a:t>- Might not have bed</a:t>
            </a:r>
          </a:p>
          <a:p>
            <a:r>
              <a:rPr lang="en-US" dirty="0"/>
              <a:t>Trans factor</a:t>
            </a:r>
          </a:p>
          <a:p>
            <a:endParaRPr lang="en-US" dirty="0"/>
          </a:p>
          <a:p>
            <a:r>
              <a:rPr lang="en-US" dirty="0"/>
              <a:t>HOMER: low precision</a:t>
            </a:r>
          </a:p>
          <a:p>
            <a:r>
              <a:rPr lang="en-US" dirty="0"/>
              <a:t>- Fine for small scale locus</a:t>
            </a:r>
          </a:p>
          <a:p>
            <a:endParaRPr lang="en-US" dirty="0"/>
          </a:p>
          <a:p>
            <a:r>
              <a:rPr lang="en-US" dirty="0"/>
              <a:t>Looking for stronger motifs</a:t>
            </a:r>
          </a:p>
          <a:p>
            <a:endParaRPr lang="en-US" dirty="0"/>
          </a:p>
        </p:txBody>
      </p:sp>
      <p:sp>
        <p:nvSpPr>
          <p:cNvPr id="4" name="Slide Number Placeholder 3"/>
          <p:cNvSpPr>
            <a:spLocks noGrp="1"/>
          </p:cNvSpPr>
          <p:nvPr>
            <p:ph type="sldNum" sz="quarter" idx="5"/>
          </p:nvPr>
        </p:nvSpPr>
        <p:spPr/>
        <p:txBody>
          <a:bodyPr/>
          <a:lstStyle/>
          <a:p>
            <a:fld id="{B8E21C73-6640-EC4E-BDF8-5407C7F9B687}" type="slidenum">
              <a:rPr lang="en-US" smtClean="0"/>
              <a:t>49</a:t>
            </a:fld>
            <a:endParaRPr lang="en-US"/>
          </a:p>
        </p:txBody>
      </p:sp>
    </p:spTree>
    <p:extLst>
      <p:ext uri="{BB962C8B-B14F-4D97-AF65-F5344CB8AC3E}">
        <p14:creationId xmlns:p14="http://schemas.microsoft.com/office/powerpoint/2010/main" val="110802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a:p>
            <a:r>
              <a:rPr lang="en-US" baseline="0" dirty="0"/>
              <a:t>Much of what we know about enhancers comes from detailed studies at a few sites. Historically, enhancers have been defined as DNA elements that control transcription independent of their orientation and distance to their target gene. That’s a very operational or practical definition of what an enhancer is. Empirically, enhancers are comprised of transcription factor binding motifs, and the protein complexes that assemble at enhancers can act independently or cooperatively to affect their functions.</a:t>
            </a:r>
            <a:endParaRPr lang="en-US" dirty="0"/>
          </a:p>
        </p:txBody>
      </p:sp>
      <p:sp>
        <p:nvSpPr>
          <p:cNvPr id="4" name="Slide Number Placeholder 3"/>
          <p:cNvSpPr>
            <a:spLocks noGrp="1"/>
          </p:cNvSpPr>
          <p:nvPr>
            <p:ph type="sldNum" sz="quarter" idx="10"/>
          </p:nvPr>
        </p:nvSpPr>
        <p:spPr/>
        <p:txBody>
          <a:bodyPr/>
          <a:lstStyle/>
          <a:p>
            <a:fld id="{BF58DC08-8182-3B44-95C9-2167E1DF528B}" type="slidenum">
              <a:rPr lang="en-US" smtClean="0"/>
              <a:t>4</a:t>
            </a:fld>
            <a:endParaRPr lang="en-US"/>
          </a:p>
        </p:txBody>
      </p:sp>
    </p:spTree>
    <p:extLst>
      <p:ext uri="{BB962C8B-B14F-4D97-AF65-F5344CB8AC3E}">
        <p14:creationId xmlns:p14="http://schemas.microsoft.com/office/powerpoint/2010/main" val="3613908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dirty="0"/>
              <a:t>That was all about how enhancers function, but one of the most important questions is how enhancers select their targets. As they can regulate genes at great</a:t>
            </a:r>
            <a:r>
              <a:rPr lang="en-US" baseline="0" dirty="0"/>
              <a:t> distances of a Mb or more away, a given enhancer has quite a few options for targets. Currently we are unable to perfectly predict enhancer-gene associations. However, there are some features we’ve identified that at least narrow down the search space.</a:t>
            </a:r>
          </a:p>
          <a:p>
            <a:r>
              <a:rPr lang="en-US" baseline="0" dirty="0"/>
              <a:t>Through Hi-C, we have observed that genes and their enhancers are often located within topologically associated domains, or TADs. Sequences within a TAD are more likely to interact with other sequences within the same TAD, and do not contact regions outside the TAD as often. The boundaries of these TADs are bound by CTCF, a transcription factor that cooperates with other proteins to transiently bring distant regions of DNA into closer proximity.</a:t>
            </a:r>
          </a:p>
          <a:p>
            <a:r>
              <a:rPr lang="en-US" baseline="0" dirty="0"/>
              <a:t>Sometimes, CTCF can also bind near enhancers or promoters within TADs, giving rise to sub-TAD interactions </a:t>
            </a:r>
            <a:r>
              <a:rPr lang="mr-IN" baseline="0" dirty="0"/>
              <a:t>–</a:t>
            </a:r>
            <a:r>
              <a:rPr lang="en-US" baseline="0" dirty="0"/>
              <a:t> these can further define regulatory element interactions.</a:t>
            </a:r>
          </a:p>
          <a:p>
            <a:r>
              <a:rPr lang="en-US" baseline="0" dirty="0"/>
              <a:t>While still under heavy skepticism, some evidence suggests that other TFs can mediate long-distance interactions between two bound regions </a:t>
            </a:r>
            <a:r>
              <a:rPr lang="mr-IN" baseline="0" dirty="0"/>
              <a:t>–</a:t>
            </a:r>
            <a:r>
              <a:rPr lang="en-US" baseline="0" dirty="0"/>
              <a:t> though these also tend to rely in part on CTCF. </a:t>
            </a:r>
            <a:endParaRPr lang="en-US" dirty="0"/>
          </a:p>
          <a:p>
            <a:r>
              <a:rPr lang="en-US" dirty="0"/>
              <a:t>It is important to note that topological interactions </a:t>
            </a:r>
            <a:r>
              <a:rPr lang="en-US" baseline="0" dirty="0"/>
              <a:t>are insufficient to determine target specificity or relative interaction frequency. I.e. an enhancer in a TAD does not regulate all the promoters within the TAD, and two enhancers within a TAD that regulate the same promoter may have different interaction frequencies. There are also many instances of enhancers that regulate genes across TAD boundaries, both while the TAD boundary is still present, and in cases where the TAD boundary is deleted. </a:t>
            </a:r>
          </a:p>
        </p:txBody>
      </p:sp>
      <p:sp>
        <p:nvSpPr>
          <p:cNvPr id="4" name="Slide Number Placeholder 3"/>
          <p:cNvSpPr>
            <a:spLocks noGrp="1"/>
          </p:cNvSpPr>
          <p:nvPr>
            <p:ph type="sldNum" sz="quarter" idx="10"/>
          </p:nvPr>
        </p:nvSpPr>
        <p:spPr/>
        <p:txBody>
          <a:bodyPr/>
          <a:lstStyle/>
          <a:p>
            <a:fld id="{2CFE9325-FBA6-4C49-A5FC-F9F141C0328B}" type="slidenum">
              <a:rPr lang="en-US" smtClean="0"/>
              <a:t>5</a:t>
            </a:fld>
            <a:endParaRPr lang="en-US"/>
          </a:p>
        </p:txBody>
      </p:sp>
    </p:spTree>
    <p:extLst>
      <p:ext uri="{BB962C8B-B14F-4D97-AF65-F5344CB8AC3E}">
        <p14:creationId xmlns:p14="http://schemas.microsoft.com/office/powerpoint/2010/main" val="1227607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While Flow-FISH</a:t>
            </a:r>
            <a:r>
              <a:rPr lang="en-US" baseline="0" dirty="0"/>
              <a:t> is an excellent technique for investigating all regulatory elements at a few genes of interest, there is still a need for large-scale E-P mapping. The </a:t>
            </a:r>
            <a:r>
              <a:rPr lang="en-US" baseline="0" dirty="0" err="1"/>
              <a:t>shendure</a:t>
            </a:r>
            <a:r>
              <a:rPr lang="en-US" baseline="0" dirty="0"/>
              <a:t> lab developed </a:t>
            </a:r>
            <a:r>
              <a:rPr lang="en-US" baseline="0" dirty="0" err="1"/>
              <a:t>crisprQTL</a:t>
            </a:r>
            <a:r>
              <a:rPr lang="en-US" baseline="0" dirty="0"/>
              <a:t>, in which cells are superinfected with upwards of 30 </a:t>
            </a:r>
            <a:r>
              <a:rPr lang="en-US" baseline="0" dirty="0" err="1"/>
              <a:t>sgRNA</a:t>
            </a:r>
            <a:r>
              <a:rPr lang="en-US" baseline="0" dirty="0"/>
              <a:t> targeting different enhancers. Using </a:t>
            </a:r>
            <a:r>
              <a:rPr lang="en-US" baseline="0" dirty="0" err="1"/>
              <a:t>scRNA-seq</a:t>
            </a:r>
            <a:r>
              <a:rPr lang="en-US" baseline="0" dirty="0"/>
              <a:t>, they can detect which </a:t>
            </a:r>
            <a:r>
              <a:rPr lang="en-US" baseline="0" dirty="0" err="1"/>
              <a:t>sgRNA</a:t>
            </a:r>
            <a:r>
              <a:rPr lang="en-US" baseline="0" dirty="0"/>
              <a:t> are expressed in a given cell, as well as how the genes around the targeted enhancers change in expression. This allows them to measure E-P links at a large scale, and in this paper they tested 6000 </a:t>
            </a:r>
            <a:r>
              <a:rPr lang="en-US" baseline="0" dirty="0" err="1"/>
              <a:t>cCREs</a:t>
            </a:r>
            <a:r>
              <a:rPr lang="en-US" baseline="0" dirty="0"/>
              <a:t> by sequencing 300,000 single cell </a:t>
            </a:r>
            <a:r>
              <a:rPr lang="en-US" baseline="0" dirty="0" err="1"/>
              <a:t>transcriptomes</a:t>
            </a:r>
            <a:r>
              <a:rPr lang="en-US" baseline="0" dirty="0"/>
              <a:t>, and identified 664 E-P links. </a:t>
            </a:r>
          </a:p>
        </p:txBody>
      </p:sp>
      <p:sp>
        <p:nvSpPr>
          <p:cNvPr id="4" name="Slide Number Placeholder 3"/>
          <p:cNvSpPr>
            <a:spLocks noGrp="1"/>
          </p:cNvSpPr>
          <p:nvPr>
            <p:ph type="sldNum" sz="quarter" idx="10"/>
          </p:nvPr>
        </p:nvSpPr>
        <p:spPr/>
        <p:txBody>
          <a:bodyPr/>
          <a:lstStyle/>
          <a:p>
            <a:fld id="{BF58DC08-8182-3B44-95C9-2167E1DF528B}" type="slidenum">
              <a:rPr lang="en-US" smtClean="0"/>
              <a:t>6</a:t>
            </a:fld>
            <a:endParaRPr lang="en-US"/>
          </a:p>
        </p:txBody>
      </p:sp>
    </p:spTree>
    <p:extLst>
      <p:ext uri="{BB962C8B-B14F-4D97-AF65-F5344CB8AC3E}">
        <p14:creationId xmlns:p14="http://schemas.microsoft.com/office/powerpoint/2010/main" val="123688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We’ve learned lots</a:t>
            </a:r>
            <a:r>
              <a:rPr lang="en-US" baseline="0" dirty="0"/>
              <a:t> of general principles from the experiment. Most enhancers are weak, having less than a 20% effect on their target gene’s expression when perturbed -- though other enhancers run the whole range. Additionally, most genes only have one enhancer that appreciably affects its expression when perturbed individually. Most enhancers also only interact with one or two genes.</a:t>
            </a:r>
          </a:p>
        </p:txBody>
      </p:sp>
      <p:sp>
        <p:nvSpPr>
          <p:cNvPr id="4" name="Slide Number Placeholder 3"/>
          <p:cNvSpPr>
            <a:spLocks noGrp="1"/>
          </p:cNvSpPr>
          <p:nvPr>
            <p:ph type="sldNum" sz="quarter" idx="10"/>
          </p:nvPr>
        </p:nvSpPr>
        <p:spPr/>
        <p:txBody>
          <a:bodyPr/>
          <a:lstStyle/>
          <a:p>
            <a:fld id="{BF58DC08-8182-3B44-95C9-2167E1DF528B}" type="slidenum">
              <a:rPr lang="en-US" smtClean="0"/>
              <a:t>7</a:t>
            </a:fld>
            <a:endParaRPr lang="en-US"/>
          </a:p>
        </p:txBody>
      </p:sp>
    </p:spTree>
    <p:extLst>
      <p:ext uri="{BB962C8B-B14F-4D97-AF65-F5344CB8AC3E}">
        <p14:creationId xmlns:p14="http://schemas.microsoft.com/office/powerpoint/2010/main" val="1604783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Perhaps most interestingly, the results suggest that the majority of enhancers</a:t>
            </a:r>
            <a:r>
              <a:rPr lang="en-US" baseline="0" dirty="0"/>
              <a:t> are relatively </a:t>
            </a:r>
            <a:r>
              <a:rPr lang="en-US" baseline="0" dirty="0" err="1"/>
              <a:t>closeby</a:t>
            </a:r>
            <a:r>
              <a:rPr lang="en-US" baseline="0" dirty="0"/>
              <a:t> to their promoters. While assigning enhancers to their closest gene is as good a guess as any, over a third of their characterized enhancers skipped the closest gene. So the rules of enhancer-promoter targeting are very much still up in the air. </a:t>
            </a:r>
            <a:endParaRPr lang="en-US" dirty="0"/>
          </a:p>
        </p:txBody>
      </p:sp>
      <p:sp>
        <p:nvSpPr>
          <p:cNvPr id="4" name="Slide Number Placeholder 3"/>
          <p:cNvSpPr>
            <a:spLocks noGrp="1"/>
          </p:cNvSpPr>
          <p:nvPr>
            <p:ph type="sldNum" sz="quarter" idx="10"/>
          </p:nvPr>
        </p:nvSpPr>
        <p:spPr/>
        <p:txBody>
          <a:bodyPr/>
          <a:lstStyle/>
          <a:p>
            <a:fld id="{BF58DC08-8182-3B44-95C9-2167E1DF528B}" type="slidenum">
              <a:rPr lang="en-US" smtClean="0"/>
              <a:t>8</a:t>
            </a:fld>
            <a:endParaRPr lang="en-US"/>
          </a:p>
        </p:txBody>
      </p:sp>
    </p:spTree>
    <p:extLst>
      <p:ext uri="{BB962C8B-B14F-4D97-AF65-F5344CB8AC3E}">
        <p14:creationId xmlns:p14="http://schemas.microsoft.com/office/powerpoint/2010/main" val="2067242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screens can both identify functional enhancers, as well as potentially map them to their target promoters. To explain how with a toy model, here we have a locus with 2 genes. One is known to control a phenotype, for example cell growth, and the other does not. This information comes from prior genome-wide CRISPR screens, which there now exist quite a few across the literature for a myriad of phenotypes. In this locus, we also have 4 enhancers. The question is which enhancers regulate which genes. If we perturb each enhancer, and measure their effects on growth, if enhancers 1 and 4 have phenotypes, we can infer that they regulate promoter one. We can also infer, based on their effect sizes, that enhancer 1 is stronger than enhancer 4. We cannot make claims about what enhancers 2 or 3 do – they could regulate promoter 2, regulate neither gene, or be too weak to sensitively detect. But this is the model we’ll work with.</a:t>
            </a:r>
          </a:p>
        </p:txBody>
      </p:sp>
      <p:sp>
        <p:nvSpPr>
          <p:cNvPr id="4" name="Slide Number Placeholder 3"/>
          <p:cNvSpPr>
            <a:spLocks noGrp="1"/>
          </p:cNvSpPr>
          <p:nvPr>
            <p:ph type="sldNum" sz="quarter" idx="10"/>
          </p:nvPr>
        </p:nvSpPr>
        <p:spPr/>
        <p:txBody>
          <a:bodyPr/>
          <a:lstStyle/>
          <a:p>
            <a:fld id="{BF58DC08-8182-3B44-95C9-2167E1DF528B}" type="slidenum">
              <a:rPr lang="en-US" smtClean="0"/>
              <a:t>11</a:t>
            </a:fld>
            <a:endParaRPr lang="en-US"/>
          </a:p>
        </p:txBody>
      </p:sp>
    </p:spTree>
    <p:extLst>
      <p:ext uri="{BB962C8B-B14F-4D97-AF65-F5344CB8AC3E}">
        <p14:creationId xmlns:p14="http://schemas.microsoft.com/office/powerpoint/2010/main" val="242485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what’s the design of these libraries?</a:t>
            </a:r>
          </a:p>
        </p:txBody>
      </p:sp>
      <p:sp>
        <p:nvSpPr>
          <p:cNvPr id="4" name="Slide Number Placeholder 3"/>
          <p:cNvSpPr>
            <a:spLocks noGrp="1"/>
          </p:cNvSpPr>
          <p:nvPr>
            <p:ph type="sldNum" sz="quarter" idx="5"/>
          </p:nvPr>
        </p:nvSpPr>
        <p:spPr/>
        <p:txBody>
          <a:bodyPr/>
          <a:lstStyle/>
          <a:p>
            <a:fld id="{D3775109-A762-F34E-9A9F-1974F7447096}" type="slidenum">
              <a:rPr lang="en-US" smtClean="0"/>
              <a:t>13</a:t>
            </a:fld>
            <a:endParaRPr lang="en-US"/>
          </a:p>
        </p:txBody>
      </p:sp>
    </p:spTree>
    <p:extLst>
      <p:ext uri="{BB962C8B-B14F-4D97-AF65-F5344CB8AC3E}">
        <p14:creationId xmlns:p14="http://schemas.microsoft.com/office/powerpoint/2010/main" val="326895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Made as a somewhat last-minute rush – in hindsight, would have slopped the reagents to expand them by a few kb to extend the tiling region – perhaps at the least giving regions the same considerations as </a:t>
            </a:r>
            <a:r>
              <a:rPr lang="en-US" dirty="0" err="1"/>
              <a:t>superenhancers</a:t>
            </a:r>
            <a:r>
              <a:rPr lang="en-US" dirty="0"/>
              <a:t> which can be stitched by 12 kb. </a:t>
            </a:r>
          </a:p>
        </p:txBody>
      </p:sp>
      <p:sp>
        <p:nvSpPr>
          <p:cNvPr id="4" name="Slide Number Placeholder 3"/>
          <p:cNvSpPr>
            <a:spLocks noGrp="1"/>
          </p:cNvSpPr>
          <p:nvPr>
            <p:ph type="sldNum" sz="quarter" idx="5"/>
          </p:nvPr>
        </p:nvSpPr>
        <p:spPr/>
        <p:txBody>
          <a:bodyPr/>
          <a:lstStyle/>
          <a:p>
            <a:fld id="{5FD325D2-CDFF-5147-8205-66A6D5A9FEAE}" type="slidenum">
              <a:rPr lang="en-US" smtClean="0"/>
              <a:t>25</a:t>
            </a:fld>
            <a:endParaRPr lang="en-US"/>
          </a:p>
        </p:txBody>
      </p:sp>
    </p:spTree>
    <p:extLst>
      <p:ext uri="{BB962C8B-B14F-4D97-AF65-F5344CB8AC3E}">
        <p14:creationId xmlns:p14="http://schemas.microsoft.com/office/powerpoint/2010/main" val="2680572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689D-1D7D-5F4F-BB22-FF39453012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A79620-44EF-B242-A9AC-F91B5813B1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E539DD-EF2F-334B-8849-FCA35887D063}"/>
              </a:ext>
            </a:extLst>
          </p:cNvPr>
          <p:cNvSpPr>
            <a:spLocks noGrp="1"/>
          </p:cNvSpPr>
          <p:nvPr>
            <p:ph type="dt" sz="half" idx="10"/>
          </p:nvPr>
        </p:nvSpPr>
        <p:spPr/>
        <p:txBody>
          <a:bodyPr/>
          <a:lstStyle/>
          <a:p>
            <a:fld id="{31840085-02C9-CF46-9C9F-262CBC31200C}" type="datetimeFigureOut">
              <a:rPr lang="en-US" smtClean="0"/>
              <a:t>6/21/21</a:t>
            </a:fld>
            <a:endParaRPr lang="en-US"/>
          </a:p>
        </p:txBody>
      </p:sp>
      <p:sp>
        <p:nvSpPr>
          <p:cNvPr id="5" name="Footer Placeholder 4">
            <a:extLst>
              <a:ext uri="{FF2B5EF4-FFF2-40B4-BE49-F238E27FC236}">
                <a16:creationId xmlns:a16="http://schemas.microsoft.com/office/drawing/2014/main" id="{573D3E08-E3EF-9143-AE46-EE352CF81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CF071-8481-304E-AFF2-952C31B03A03}"/>
              </a:ext>
            </a:extLst>
          </p:cNvPr>
          <p:cNvSpPr>
            <a:spLocks noGrp="1"/>
          </p:cNvSpPr>
          <p:nvPr>
            <p:ph type="sldNum" sz="quarter" idx="12"/>
          </p:nvPr>
        </p:nvSpPr>
        <p:spPr/>
        <p:txBody>
          <a:bodyPr/>
          <a:lstStyle/>
          <a:p>
            <a:fld id="{1C9AA02C-1732-A34D-8C45-5AF0A3B23ED0}" type="slidenum">
              <a:rPr lang="en-US" smtClean="0"/>
              <a:t>‹#›</a:t>
            </a:fld>
            <a:endParaRPr lang="en-US"/>
          </a:p>
        </p:txBody>
      </p:sp>
    </p:spTree>
    <p:extLst>
      <p:ext uri="{BB962C8B-B14F-4D97-AF65-F5344CB8AC3E}">
        <p14:creationId xmlns:p14="http://schemas.microsoft.com/office/powerpoint/2010/main" val="852902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530C-5B18-AD44-8954-E1E072B77F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480125-84E2-B24F-B9FE-E67250FC55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57722-282E-004E-B69D-ABF736B65BD1}"/>
              </a:ext>
            </a:extLst>
          </p:cNvPr>
          <p:cNvSpPr>
            <a:spLocks noGrp="1"/>
          </p:cNvSpPr>
          <p:nvPr>
            <p:ph type="dt" sz="half" idx="10"/>
          </p:nvPr>
        </p:nvSpPr>
        <p:spPr/>
        <p:txBody>
          <a:bodyPr/>
          <a:lstStyle/>
          <a:p>
            <a:fld id="{31840085-02C9-CF46-9C9F-262CBC31200C}" type="datetimeFigureOut">
              <a:rPr lang="en-US" smtClean="0"/>
              <a:t>6/21/21</a:t>
            </a:fld>
            <a:endParaRPr lang="en-US"/>
          </a:p>
        </p:txBody>
      </p:sp>
      <p:sp>
        <p:nvSpPr>
          <p:cNvPr id="5" name="Footer Placeholder 4">
            <a:extLst>
              <a:ext uri="{FF2B5EF4-FFF2-40B4-BE49-F238E27FC236}">
                <a16:creationId xmlns:a16="http://schemas.microsoft.com/office/drawing/2014/main" id="{E5F9901F-79C7-7C4E-838C-577186B76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9DD3C-2273-7B42-9C57-70CF55555AD3}"/>
              </a:ext>
            </a:extLst>
          </p:cNvPr>
          <p:cNvSpPr>
            <a:spLocks noGrp="1"/>
          </p:cNvSpPr>
          <p:nvPr>
            <p:ph type="sldNum" sz="quarter" idx="12"/>
          </p:nvPr>
        </p:nvSpPr>
        <p:spPr/>
        <p:txBody>
          <a:bodyPr/>
          <a:lstStyle/>
          <a:p>
            <a:fld id="{1C9AA02C-1732-A34D-8C45-5AF0A3B23ED0}" type="slidenum">
              <a:rPr lang="en-US" smtClean="0"/>
              <a:t>‹#›</a:t>
            </a:fld>
            <a:endParaRPr lang="en-US"/>
          </a:p>
        </p:txBody>
      </p:sp>
    </p:spTree>
    <p:extLst>
      <p:ext uri="{BB962C8B-B14F-4D97-AF65-F5344CB8AC3E}">
        <p14:creationId xmlns:p14="http://schemas.microsoft.com/office/powerpoint/2010/main" val="1616683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4B5D75-0179-EC48-BAAD-D4CEA57C07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588482-37A5-0844-8AED-7D398F8FDC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35D97-4CF1-5C49-B993-6DD8CE2CB84B}"/>
              </a:ext>
            </a:extLst>
          </p:cNvPr>
          <p:cNvSpPr>
            <a:spLocks noGrp="1"/>
          </p:cNvSpPr>
          <p:nvPr>
            <p:ph type="dt" sz="half" idx="10"/>
          </p:nvPr>
        </p:nvSpPr>
        <p:spPr/>
        <p:txBody>
          <a:bodyPr/>
          <a:lstStyle/>
          <a:p>
            <a:fld id="{31840085-02C9-CF46-9C9F-262CBC31200C}" type="datetimeFigureOut">
              <a:rPr lang="en-US" smtClean="0"/>
              <a:t>6/21/21</a:t>
            </a:fld>
            <a:endParaRPr lang="en-US"/>
          </a:p>
        </p:txBody>
      </p:sp>
      <p:sp>
        <p:nvSpPr>
          <p:cNvPr id="5" name="Footer Placeholder 4">
            <a:extLst>
              <a:ext uri="{FF2B5EF4-FFF2-40B4-BE49-F238E27FC236}">
                <a16:creationId xmlns:a16="http://schemas.microsoft.com/office/drawing/2014/main" id="{AE5B4E94-3A77-0C4E-A4DF-4AB37955F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F9E493-0063-C243-AB8B-F207B2373260}"/>
              </a:ext>
            </a:extLst>
          </p:cNvPr>
          <p:cNvSpPr>
            <a:spLocks noGrp="1"/>
          </p:cNvSpPr>
          <p:nvPr>
            <p:ph type="sldNum" sz="quarter" idx="12"/>
          </p:nvPr>
        </p:nvSpPr>
        <p:spPr/>
        <p:txBody>
          <a:bodyPr/>
          <a:lstStyle/>
          <a:p>
            <a:fld id="{1C9AA02C-1732-A34D-8C45-5AF0A3B23ED0}" type="slidenum">
              <a:rPr lang="en-US" smtClean="0"/>
              <a:t>‹#›</a:t>
            </a:fld>
            <a:endParaRPr lang="en-US"/>
          </a:p>
        </p:txBody>
      </p:sp>
    </p:spTree>
    <p:extLst>
      <p:ext uri="{BB962C8B-B14F-4D97-AF65-F5344CB8AC3E}">
        <p14:creationId xmlns:p14="http://schemas.microsoft.com/office/powerpoint/2010/main" val="309313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B6F77-AFCA-0E44-BCF0-8C369339BF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4285EC-0E23-7140-A7C2-D0D8F6C8D2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CCFF2-279B-CE40-9AE2-F6BFEAFE6E9A}"/>
              </a:ext>
            </a:extLst>
          </p:cNvPr>
          <p:cNvSpPr>
            <a:spLocks noGrp="1"/>
          </p:cNvSpPr>
          <p:nvPr>
            <p:ph type="dt" sz="half" idx="10"/>
          </p:nvPr>
        </p:nvSpPr>
        <p:spPr/>
        <p:txBody>
          <a:bodyPr/>
          <a:lstStyle/>
          <a:p>
            <a:fld id="{31840085-02C9-CF46-9C9F-262CBC31200C}" type="datetimeFigureOut">
              <a:rPr lang="en-US" smtClean="0"/>
              <a:t>6/21/21</a:t>
            </a:fld>
            <a:endParaRPr lang="en-US"/>
          </a:p>
        </p:txBody>
      </p:sp>
      <p:sp>
        <p:nvSpPr>
          <p:cNvPr id="5" name="Footer Placeholder 4">
            <a:extLst>
              <a:ext uri="{FF2B5EF4-FFF2-40B4-BE49-F238E27FC236}">
                <a16:creationId xmlns:a16="http://schemas.microsoft.com/office/drawing/2014/main" id="{BBB77B1B-39B3-AF47-85A9-0E6D4B054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352E5-D43D-3B4E-9358-12645839B317}"/>
              </a:ext>
            </a:extLst>
          </p:cNvPr>
          <p:cNvSpPr>
            <a:spLocks noGrp="1"/>
          </p:cNvSpPr>
          <p:nvPr>
            <p:ph type="sldNum" sz="quarter" idx="12"/>
          </p:nvPr>
        </p:nvSpPr>
        <p:spPr/>
        <p:txBody>
          <a:bodyPr/>
          <a:lstStyle/>
          <a:p>
            <a:fld id="{1C9AA02C-1732-A34D-8C45-5AF0A3B23ED0}" type="slidenum">
              <a:rPr lang="en-US" smtClean="0"/>
              <a:t>‹#›</a:t>
            </a:fld>
            <a:endParaRPr lang="en-US"/>
          </a:p>
        </p:txBody>
      </p:sp>
    </p:spTree>
    <p:extLst>
      <p:ext uri="{BB962C8B-B14F-4D97-AF65-F5344CB8AC3E}">
        <p14:creationId xmlns:p14="http://schemas.microsoft.com/office/powerpoint/2010/main" val="1422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5B302-E864-0646-8DF6-0AA3031A68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AE7298-6904-3548-AD5F-E4D2E0286C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6CD7E0-27CD-584A-9ABD-F3F4D5B2F0A1}"/>
              </a:ext>
            </a:extLst>
          </p:cNvPr>
          <p:cNvSpPr>
            <a:spLocks noGrp="1"/>
          </p:cNvSpPr>
          <p:nvPr>
            <p:ph type="dt" sz="half" idx="10"/>
          </p:nvPr>
        </p:nvSpPr>
        <p:spPr/>
        <p:txBody>
          <a:bodyPr/>
          <a:lstStyle/>
          <a:p>
            <a:fld id="{31840085-02C9-CF46-9C9F-262CBC31200C}" type="datetimeFigureOut">
              <a:rPr lang="en-US" smtClean="0"/>
              <a:t>6/21/21</a:t>
            </a:fld>
            <a:endParaRPr lang="en-US"/>
          </a:p>
        </p:txBody>
      </p:sp>
      <p:sp>
        <p:nvSpPr>
          <p:cNvPr id="5" name="Footer Placeholder 4">
            <a:extLst>
              <a:ext uri="{FF2B5EF4-FFF2-40B4-BE49-F238E27FC236}">
                <a16:creationId xmlns:a16="http://schemas.microsoft.com/office/drawing/2014/main" id="{2DDEFB2C-3924-E846-9077-81D8E3BA0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CC613-79DA-F340-8A71-1AA8C8E7A6B2}"/>
              </a:ext>
            </a:extLst>
          </p:cNvPr>
          <p:cNvSpPr>
            <a:spLocks noGrp="1"/>
          </p:cNvSpPr>
          <p:nvPr>
            <p:ph type="sldNum" sz="quarter" idx="12"/>
          </p:nvPr>
        </p:nvSpPr>
        <p:spPr/>
        <p:txBody>
          <a:bodyPr/>
          <a:lstStyle/>
          <a:p>
            <a:fld id="{1C9AA02C-1732-A34D-8C45-5AF0A3B23ED0}" type="slidenum">
              <a:rPr lang="en-US" smtClean="0"/>
              <a:t>‹#›</a:t>
            </a:fld>
            <a:endParaRPr lang="en-US"/>
          </a:p>
        </p:txBody>
      </p:sp>
    </p:spTree>
    <p:extLst>
      <p:ext uri="{BB962C8B-B14F-4D97-AF65-F5344CB8AC3E}">
        <p14:creationId xmlns:p14="http://schemas.microsoft.com/office/powerpoint/2010/main" val="1799145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A27F-55E5-E244-ACD6-6F3AA7FE62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3EDCB-17D4-AA45-8C62-0565EC3C19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60C851-E64A-064D-B0C6-8E9A211A1D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0B436D-2E0F-D44C-9207-250119A682B9}"/>
              </a:ext>
            </a:extLst>
          </p:cNvPr>
          <p:cNvSpPr>
            <a:spLocks noGrp="1"/>
          </p:cNvSpPr>
          <p:nvPr>
            <p:ph type="dt" sz="half" idx="10"/>
          </p:nvPr>
        </p:nvSpPr>
        <p:spPr/>
        <p:txBody>
          <a:bodyPr/>
          <a:lstStyle/>
          <a:p>
            <a:fld id="{31840085-02C9-CF46-9C9F-262CBC31200C}" type="datetimeFigureOut">
              <a:rPr lang="en-US" smtClean="0"/>
              <a:t>6/21/21</a:t>
            </a:fld>
            <a:endParaRPr lang="en-US"/>
          </a:p>
        </p:txBody>
      </p:sp>
      <p:sp>
        <p:nvSpPr>
          <p:cNvPr id="6" name="Footer Placeholder 5">
            <a:extLst>
              <a:ext uri="{FF2B5EF4-FFF2-40B4-BE49-F238E27FC236}">
                <a16:creationId xmlns:a16="http://schemas.microsoft.com/office/drawing/2014/main" id="{78F23754-DF6C-1748-945E-E824DB499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AECDEA-A60F-4A48-9504-220076A90938}"/>
              </a:ext>
            </a:extLst>
          </p:cNvPr>
          <p:cNvSpPr>
            <a:spLocks noGrp="1"/>
          </p:cNvSpPr>
          <p:nvPr>
            <p:ph type="sldNum" sz="quarter" idx="12"/>
          </p:nvPr>
        </p:nvSpPr>
        <p:spPr/>
        <p:txBody>
          <a:bodyPr/>
          <a:lstStyle/>
          <a:p>
            <a:fld id="{1C9AA02C-1732-A34D-8C45-5AF0A3B23ED0}" type="slidenum">
              <a:rPr lang="en-US" smtClean="0"/>
              <a:t>‹#›</a:t>
            </a:fld>
            <a:endParaRPr lang="en-US"/>
          </a:p>
        </p:txBody>
      </p:sp>
    </p:spTree>
    <p:extLst>
      <p:ext uri="{BB962C8B-B14F-4D97-AF65-F5344CB8AC3E}">
        <p14:creationId xmlns:p14="http://schemas.microsoft.com/office/powerpoint/2010/main" val="257687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15BC-91AD-664D-8277-DA8FE0BD96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212CE5-2470-264A-989C-60B6F5425D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ED5877-70EC-F944-A2C5-9935E3D8A3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7C08D4-F092-DC41-AED9-8A6E4D7DF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A454B6-5D0B-8F48-9FEB-5076925C4A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14D0FA-BF5E-AB4C-BAFC-3A277D3A1F7A}"/>
              </a:ext>
            </a:extLst>
          </p:cNvPr>
          <p:cNvSpPr>
            <a:spLocks noGrp="1"/>
          </p:cNvSpPr>
          <p:nvPr>
            <p:ph type="dt" sz="half" idx="10"/>
          </p:nvPr>
        </p:nvSpPr>
        <p:spPr/>
        <p:txBody>
          <a:bodyPr/>
          <a:lstStyle/>
          <a:p>
            <a:fld id="{31840085-02C9-CF46-9C9F-262CBC31200C}" type="datetimeFigureOut">
              <a:rPr lang="en-US" smtClean="0"/>
              <a:t>6/21/21</a:t>
            </a:fld>
            <a:endParaRPr lang="en-US"/>
          </a:p>
        </p:txBody>
      </p:sp>
      <p:sp>
        <p:nvSpPr>
          <p:cNvPr id="8" name="Footer Placeholder 7">
            <a:extLst>
              <a:ext uri="{FF2B5EF4-FFF2-40B4-BE49-F238E27FC236}">
                <a16:creationId xmlns:a16="http://schemas.microsoft.com/office/drawing/2014/main" id="{D86E6A52-98AE-AB4E-ADEB-0A8BC695B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5A51C0-FC57-8E4C-A7F3-2C4CCDACA18C}"/>
              </a:ext>
            </a:extLst>
          </p:cNvPr>
          <p:cNvSpPr>
            <a:spLocks noGrp="1"/>
          </p:cNvSpPr>
          <p:nvPr>
            <p:ph type="sldNum" sz="quarter" idx="12"/>
          </p:nvPr>
        </p:nvSpPr>
        <p:spPr/>
        <p:txBody>
          <a:bodyPr/>
          <a:lstStyle/>
          <a:p>
            <a:fld id="{1C9AA02C-1732-A34D-8C45-5AF0A3B23ED0}" type="slidenum">
              <a:rPr lang="en-US" smtClean="0"/>
              <a:t>‹#›</a:t>
            </a:fld>
            <a:endParaRPr lang="en-US"/>
          </a:p>
        </p:txBody>
      </p:sp>
    </p:spTree>
    <p:extLst>
      <p:ext uri="{BB962C8B-B14F-4D97-AF65-F5344CB8AC3E}">
        <p14:creationId xmlns:p14="http://schemas.microsoft.com/office/powerpoint/2010/main" val="329866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E040-B865-8E44-A447-9DDA055A0E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66A62-10BB-F343-A8D2-0F3B75F4F325}"/>
              </a:ext>
            </a:extLst>
          </p:cNvPr>
          <p:cNvSpPr>
            <a:spLocks noGrp="1"/>
          </p:cNvSpPr>
          <p:nvPr>
            <p:ph type="dt" sz="half" idx="10"/>
          </p:nvPr>
        </p:nvSpPr>
        <p:spPr/>
        <p:txBody>
          <a:bodyPr/>
          <a:lstStyle/>
          <a:p>
            <a:fld id="{31840085-02C9-CF46-9C9F-262CBC31200C}" type="datetimeFigureOut">
              <a:rPr lang="en-US" smtClean="0"/>
              <a:t>6/21/21</a:t>
            </a:fld>
            <a:endParaRPr lang="en-US"/>
          </a:p>
        </p:txBody>
      </p:sp>
      <p:sp>
        <p:nvSpPr>
          <p:cNvPr id="4" name="Footer Placeholder 3">
            <a:extLst>
              <a:ext uri="{FF2B5EF4-FFF2-40B4-BE49-F238E27FC236}">
                <a16:creationId xmlns:a16="http://schemas.microsoft.com/office/drawing/2014/main" id="{1357FF28-A16D-CC4A-A3C2-02F4E04FD0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20432E-7FE0-AC4A-9B7E-FA9813009D3D}"/>
              </a:ext>
            </a:extLst>
          </p:cNvPr>
          <p:cNvSpPr>
            <a:spLocks noGrp="1"/>
          </p:cNvSpPr>
          <p:nvPr>
            <p:ph type="sldNum" sz="quarter" idx="12"/>
          </p:nvPr>
        </p:nvSpPr>
        <p:spPr/>
        <p:txBody>
          <a:bodyPr/>
          <a:lstStyle/>
          <a:p>
            <a:fld id="{1C9AA02C-1732-A34D-8C45-5AF0A3B23ED0}" type="slidenum">
              <a:rPr lang="en-US" smtClean="0"/>
              <a:t>‹#›</a:t>
            </a:fld>
            <a:endParaRPr lang="en-US"/>
          </a:p>
        </p:txBody>
      </p:sp>
    </p:spTree>
    <p:extLst>
      <p:ext uri="{BB962C8B-B14F-4D97-AF65-F5344CB8AC3E}">
        <p14:creationId xmlns:p14="http://schemas.microsoft.com/office/powerpoint/2010/main" val="158501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94D108-867F-5B46-9D88-159B642FBA71}"/>
              </a:ext>
            </a:extLst>
          </p:cNvPr>
          <p:cNvSpPr>
            <a:spLocks noGrp="1"/>
          </p:cNvSpPr>
          <p:nvPr>
            <p:ph type="dt" sz="half" idx="10"/>
          </p:nvPr>
        </p:nvSpPr>
        <p:spPr/>
        <p:txBody>
          <a:bodyPr/>
          <a:lstStyle/>
          <a:p>
            <a:fld id="{31840085-02C9-CF46-9C9F-262CBC31200C}" type="datetimeFigureOut">
              <a:rPr lang="en-US" smtClean="0"/>
              <a:t>6/21/21</a:t>
            </a:fld>
            <a:endParaRPr lang="en-US"/>
          </a:p>
        </p:txBody>
      </p:sp>
      <p:sp>
        <p:nvSpPr>
          <p:cNvPr id="3" name="Footer Placeholder 2">
            <a:extLst>
              <a:ext uri="{FF2B5EF4-FFF2-40B4-BE49-F238E27FC236}">
                <a16:creationId xmlns:a16="http://schemas.microsoft.com/office/drawing/2014/main" id="{1AF40F81-DE3E-294C-A978-3F84DC1393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ACAE9B-F5D6-B848-A7B6-BD82AE8A1E0D}"/>
              </a:ext>
            </a:extLst>
          </p:cNvPr>
          <p:cNvSpPr>
            <a:spLocks noGrp="1"/>
          </p:cNvSpPr>
          <p:nvPr>
            <p:ph type="sldNum" sz="quarter" idx="12"/>
          </p:nvPr>
        </p:nvSpPr>
        <p:spPr/>
        <p:txBody>
          <a:bodyPr/>
          <a:lstStyle/>
          <a:p>
            <a:fld id="{1C9AA02C-1732-A34D-8C45-5AF0A3B23ED0}" type="slidenum">
              <a:rPr lang="en-US" smtClean="0"/>
              <a:t>‹#›</a:t>
            </a:fld>
            <a:endParaRPr lang="en-US"/>
          </a:p>
        </p:txBody>
      </p:sp>
    </p:spTree>
    <p:extLst>
      <p:ext uri="{BB962C8B-B14F-4D97-AF65-F5344CB8AC3E}">
        <p14:creationId xmlns:p14="http://schemas.microsoft.com/office/powerpoint/2010/main" val="3195832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A2A17-C6C8-A647-86C0-6588F1CE75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F2ECC4-A607-BC4A-BE6C-024B8F62DB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359A8B-1567-6642-ACA4-DAB1E67F5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960128-2A01-6341-86E3-C920A6D2A8C2}"/>
              </a:ext>
            </a:extLst>
          </p:cNvPr>
          <p:cNvSpPr>
            <a:spLocks noGrp="1"/>
          </p:cNvSpPr>
          <p:nvPr>
            <p:ph type="dt" sz="half" idx="10"/>
          </p:nvPr>
        </p:nvSpPr>
        <p:spPr/>
        <p:txBody>
          <a:bodyPr/>
          <a:lstStyle/>
          <a:p>
            <a:fld id="{31840085-02C9-CF46-9C9F-262CBC31200C}" type="datetimeFigureOut">
              <a:rPr lang="en-US" smtClean="0"/>
              <a:t>6/21/21</a:t>
            </a:fld>
            <a:endParaRPr lang="en-US"/>
          </a:p>
        </p:txBody>
      </p:sp>
      <p:sp>
        <p:nvSpPr>
          <p:cNvPr id="6" name="Footer Placeholder 5">
            <a:extLst>
              <a:ext uri="{FF2B5EF4-FFF2-40B4-BE49-F238E27FC236}">
                <a16:creationId xmlns:a16="http://schemas.microsoft.com/office/drawing/2014/main" id="{03ACEF30-13DC-C045-B31E-D5EBE3B069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D25551-A835-F94D-A850-CC6ACFF32665}"/>
              </a:ext>
            </a:extLst>
          </p:cNvPr>
          <p:cNvSpPr>
            <a:spLocks noGrp="1"/>
          </p:cNvSpPr>
          <p:nvPr>
            <p:ph type="sldNum" sz="quarter" idx="12"/>
          </p:nvPr>
        </p:nvSpPr>
        <p:spPr/>
        <p:txBody>
          <a:bodyPr/>
          <a:lstStyle/>
          <a:p>
            <a:fld id="{1C9AA02C-1732-A34D-8C45-5AF0A3B23ED0}" type="slidenum">
              <a:rPr lang="en-US" smtClean="0"/>
              <a:t>‹#›</a:t>
            </a:fld>
            <a:endParaRPr lang="en-US"/>
          </a:p>
        </p:txBody>
      </p:sp>
    </p:spTree>
    <p:extLst>
      <p:ext uri="{BB962C8B-B14F-4D97-AF65-F5344CB8AC3E}">
        <p14:creationId xmlns:p14="http://schemas.microsoft.com/office/powerpoint/2010/main" val="4241412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9CB81-B5B3-CC47-9A4C-F5A25526A6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1999C5-B2B2-0F4E-892A-4E6D5FC65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9634C4-DE6C-244C-B678-CD741E099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C4D5DF-01A0-E247-AE60-080CD2E74C7B}"/>
              </a:ext>
            </a:extLst>
          </p:cNvPr>
          <p:cNvSpPr>
            <a:spLocks noGrp="1"/>
          </p:cNvSpPr>
          <p:nvPr>
            <p:ph type="dt" sz="half" idx="10"/>
          </p:nvPr>
        </p:nvSpPr>
        <p:spPr/>
        <p:txBody>
          <a:bodyPr/>
          <a:lstStyle/>
          <a:p>
            <a:fld id="{31840085-02C9-CF46-9C9F-262CBC31200C}" type="datetimeFigureOut">
              <a:rPr lang="en-US" smtClean="0"/>
              <a:t>6/21/21</a:t>
            </a:fld>
            <a:endParaRPr lang="en-US"/>
          </a:p>
        </p:txBody>
      </p:sp>
      <p:sp>
        <p:nvSpPr>
          <p:cNvPr id="6" name="Footer Placeholder 5">
            <a:extLst>
              <a:ext uri="{FF2B5EF4-FFF2-40B4-BE49-F238E27FC236}">
                <a16:creationId xmlns:a16="http://schemas.microsoft.com/office/drawing/2014/main" id="{DED889C1-FD07-F445-8C49-3D9E6ABB3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D7B012-3B45-5C48-AA58-37B08F5A8719}"/>
              </a:ext>
            </a:extLst>
          </p:cNvPr>
          <p:cNvSpPr>
            <a:spLocks noGrp="1"/>
          </p:cNvSpPr>
          <p:nvPr>
            <p:ph type="sldNum" sz="quarter" idx="12"/>
          </p:nvPr>
        </p:nvSpPr>
        <p:spPr/>
        <p:txBody>
          <a:bodyPr/>
          <a:lstStyle/>
          <a:p>
            <a:fld id="{1C9AA02C-1732-A34D-8C45-5AF0A3B23ED0}" type="slidenum">
              <a:rPr lang="en-US" smtClean="0"/>
              <a:t>‹#›</a:t>
            </a:fld>
            <a:endParaRPr lang="en-US"/>
          </a:p>
        </p:txBody>
      </p:sp>
    </p:spTree>
    <p:extLst>
      <p:ext uri="{BB962C8B-B14F-4D97-AF65-F5344CB8AC3E}">
        <p14:creationId xmlns:p14="http://schemas.microsoft.com/office/powerpoint/2010/main" val="2390571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E37418-E3FB-5944-BFAA-6F95EFE00D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678ECF-FEDE-974A-B91F-4D84029A0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599F-FF2D-6D4D-85A4-C14C76C22D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840085-02C9-CF46-9C9F-262CBC31200C}" type="datetimeFigureOut">
              <a:rPr lang="en-US" smtClean="0"/>
              <a:t>6/21/21</a:t>
            </a:fld>
            <a:endParaRPr lang="en-US"/>
          </a:p>
        </p:txBody>
      </p:sp>
      <p:sp>
        <p:nvSpPr>
          <p:cNvPr id="5" name="Footer Placeholder 4">
            <a:extLst>
              <a:ext uri="{FF2B5EF4-FFF2-40B4-BE49-F238E27FC236}">
                <a16:creationId xmlns:a16="http://schemas.microsoft.com/office/drawing/2014/main" id="{7FC342C4-9CB6-3E46-B6A8-EC27D90146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B0B54A-CEE3-1146-A6A5-2699C44ED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AA02C-1732-A34D-8C45-5AF0A3B23ED0}" type="slidenum">
              <a:rPr lang="en-US" smtClean="0"/>
              <a:t>‹#›</a:t>
            </a:fld>
            <a:endParaRPr lang="en-US"/>
          </a:p>
        </p:txBody>
      </p:sp>
    </p:spTree>
    <p:extLst>
      <p:ext uri="{BB962C8B-B14F-4D97-AF65-F5344CB8AC3E}">
        <p14:creationId xmlns:p14="http://schemas.microsoft.com/office/powerpoint/2010/main" val="3308240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epigenomegateway.wustl.edu/browser/"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0A61F-108C-DE47-BDB0-3120D8EEA1B3}"/>
              </a:ext>
            </a:extLst>
          </p:cNvPr>
          <p:cNvSpPr>
            <a:spLocks noGrp="1"/>
          </p:cNvSpPr>
          <p:nvPr>
            <p:ph type="ctrTitle"/>
          </p:nvPr>
        </p:nvSpPr>
        <p:spPr/>
        <p:txBody>
          <a:bodyPr>
            <a:normAutofit fontScale="90000"/>
          </a:bodyPr>
          <a:lstStyle/>
          <a:p>
            <a:r>
              <a:rPr lang="en-US" dirty="0"/>
              <a:t>Characterizing non-coding regulatory elements using </a:t>
            </a:r>
            <a:r>
              <a:rPr lang="en-US" dirty="0" err="1"/>
              <a:t>CRISPRi</a:t>
            </a:r>
            <a:r>
              <a:rPr lang="en-US" dirty="0"/>
              <a:t> screens </a:t>
            </a:r>
          </a:p>
        </p:txBody>
      </p:sp>
      <p:sp>
        <p:nvSpPr>
          <p:cNvPr id="3" name="Subtitle 2">
            <a:extLst>
              <a:ext uri="{FF2B5EF4-FFF2-40B4-BE49-F238E27FC236}">
                <a16:creationId xmlns:a16="http://schemas.microsoft.com/office/drawing/2014/main" id="{7FD14691-5DFC-3B43-87D0-016CFBB2B228}"/>
              </a:ext>
            </a:extLst>
          </p:cNvPr>
          <p:cNvSpPr>
            <a:spLocks noGrp="1"/>
          </p:cNvSpPr>
          <p:nvPr>
            <p:ph type="subTitle" idx="1"/>
          </p:nvPr>
        </p:nvSpPr>
        <p:spPr/>
        <p:txBody>
          <a:bodyPr/>
          <a:lstStyle/>
          <a:p>
            <a:r>
              <a:rPr lang="en-US" dirty="0"/>
              <a:t>21-06-21</a:t>
            </a:r>
          </a:p>
        </p:txBody>
      </p:sp>
    </p:spTree>
    <p:extLst>
      <p:ext uri="{BB962C8B-B14F-4D97-AF65-F5344CB8AC3E}">
        <p14:creationId xmlns:p14="http://schemas.microsoft.com/office/powerpoint/2010/main" val="2657738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30308-49C5-354D-919D-61AB9D993897}"/>
              </a:ext>
            </a:extLst>
          </p:cNvPr>
          <p:cNvSpPr>
            <a:spLocks noGrp="1"/>
          </p:cNvSpPr>
          <p:nvPr>
            <p:ph type="title"/>
          </p:nvPr>
        </p:nvSpPr>
        <p:spPr/>
        <p:txBody>
          <a:bodyPr>
            <a:normAutofit/>
          </a:bodyPr>
          <a:lstStyle/>
          <a:p>
            <a:r>
              <a:rPr lang="en-US" dirty="0"/>
              <a:t>Several other ENCODE groups have recently performed large-scale </a:t>
            </a:r>
            <a:r>
              <a:rPr lang="en-US" dirty="0" err="1"/>
              <a:t>cCRE</a:t>
            </a:r>
            <a:r>
              <a:rPr lang="en-US" dirty="0"/>
              <a:t> screens</a:t>
            </a:r>
          </a:p>
        </p:txBody>
      </p:sp>
      <p:pic>
        <p:nvPicPr>
          <p:cNvPr id="3" name="Picture 2" descr="Graphical user interface, text, application, email&#10;&#10;Description automatically generated">
            <a:extLst>
              <a:ext uri="{FF2B5EF4-FFF2-40B4-BE49-F238E27FC236}">
                <a16:creationId xmlns:a16="http://schemas.microsoft.com/office/drawing/2014/main" id="{4B363427-171E-7642-B3D2-B521333960D2}"/>
              </a:ext>
            </a:extLst>
          </p:cNvPr>
          <p:cNvPicPr>
            <a:picLocks noChangeAspect="1"/>
          </p:cNvPicPr>
          <p:nvPr/>
        </p:nvPicPr>
        <p:blipFill>
          <a:blip r:embed="rId2"/>
          <a:stretch>
            <a:fillRect/>
          </a:stretch>
        </p:blipFill>
        <p:spPr>
          <a:xfrm>
            <a:off x="948008" y="1892224"/>
            <a:ext cx="6209537" cy="1799866"/>
          </a:xfrm>
          <a:prstGeom prst="rect">
            <a:avLst/>
          </a:prstGeom>
        </p:spPr>
      </p:pic>
      <p:sp>
        <p:nvSpPr>
          <p:cNvPr id="4" name="TextBox 3">
            <a:extLst>
              <a:ext uri="{FF2B5EF4-FFF2-40B4-BE49-F238E27FC236}">
                <a16:creationId xmlns:a16="http://schemas.microsoft.com/office/drawing/2014/main" id="{F48E7B08-F365-2447-A7A5-7A90AFF44714}"/>
              </a:ext>
            </a:extLst>
          </p:cNvPr>
          <p:cNvSpPr txBox="1"/>
          <p:nvPr/>
        </p:nvSpPr>
        <p:spPr>
          <a:xfrm>
            <a:off x="7546428" y="2007476"/>
            <a:ext cx="3426372" cy="923330"/>
          </a:xfrm>
          <a:prstGeom prst="rect">
            <a:avLst/>
          </a:prstGeom>
          <a:noFill/>
        </p:spPr>
        <p:txBody>
          <a:bodyPr wrap="square" rtlCol="0">
            <a:spAutoFit/>
          </a:bodyPr>
          <a:lstStyle/>
          <a:p>
            <a:r>
              <a:rPr lang="en-US" dirty="0"/>
              <a:t>12K H3K27ac+ </a:t>
            </a:r>
            <a:r>
              <a:rPr lang="en-US" dirty="0" err="1"/>
              <a:t>cCREs</a:t>
            </a:r>
            <a:endParaRPr lang="en-US" dirty="0"/>
          </a:p>
          <a:p>
            <a:r>
              <a:rPr lang="en-US" dirty="0"/>
              <a:t>55K </a:t>
            </a:r>
            <a:r>
              <a:rPr lang="en-US" dirty="0" err="1"/>
              <a:t>pgRNA</a:t>
            </a:r>
            <a:endParaRPr lang="en-US" dirty="0"/>
          </a:p>
          <a:p>
            <a:r>
              <a:rPr lang="en-US" dirty="0"/>
              <a:t>~450 hits</a:t>
            </a:r>
          </a:p>
        </p:txBody>
      </p:sp>
      <p:pic>
        <p:nvPicPr>
          <p:cNvPr id="5" name="Content Placeholder 4" descr="Text, letter&#10;&#10;Description automatically generated">
            <a:extLst>
              <a:ext uri="{FF2B5EF4-FFF2-40B4-BE49-F238E27FC236}">
                <a16:creationId xmlns:a16="http://schemas.microsoft.com/office/drawing/2014/main" id="{3D0BF26C-FEFB-CE46-8CE4-0B7AD2B151F3}"/>
              </a:ext>
            </a:extLst>
          </p:cNvPr>
          <p:cNvPicPr>
            <a:picLocks noChangeAspect="1"/>
          </p:cNvPicPr>
          <p:nvPr/>
        </p:nvPicPr>
        <p:blipFill>
          <a:blip r:embed="rId3"/>
          <a:stretch>
            <a:fillRect/>
          </a:stretch>
        </p:blipFill>
        <p:spPr>
          <a:xfrm>
            <a:off x="432943" y="4307308"/>
            <a:ext cx="8542891" cy="1360916"/>
          </a:xfrm>
          <a:prstGeom prst="rect">
            <a:avLst/>
          </a:prstGeom>
        </p:spPr>
      </p:pic>
      <p:sp>
        <p:nvSpPr>
          <p:cNvPr id="6" name="TextBox 5">
            <a:extLst>
              <a:ext uri="{FF2B5EF4-FFF2-40B4-BE49-F238E27FC236}">
                <a16:creationId xmlns:a16="http://schemas.microsoft.com/office/drawing/2014/main" id="{E34533CC-5D4F-0B4A-91AD-A5A42FF5F699}"/>
              </a:ext>
            </a:extLst>
          </p:cNvPr>
          <p:cNvSpPr txBox="1"/>
          <p:nvPr/>
        </p:nvSpPr>
        <p:spPr>
          <a:xfrm>
            <a:off x="9054663" y="4664600"/>
            <a:ext cx="3426372" cy="923330"/>
          </a:xfrm>
          <a:prstGeom prst="rect">
            <a:avLst/>
          </a:prstGeom>
          <a:noFill/>
        </p:spPr>
        <p:txBody>
          <a:bodyPr wrap="square" rtlCol="0">
            <a:spAutoFit/>
          </a:bodyPr>
          <a:lstStyle/>
          <a:p>
            <a:r>
              <a:rPr lang="en-US" dirty="0"/>
              <a:t>112K DHS+ </a:t>
            </a:r>
            <a:r>
              <a:rPr lang="en-US" dirty="0" err="1"/>
              <a:t>cCREs</a:t>
            </a:r>
            <a:endParaRPr lang="en-US" dirty="0"/>
          </a:p>
          <a:p>
            <a:r>
              <a:rPr lang="en-US" dirty="0"/>
              <a:t>1.1 million gRNA</a:t>
            </a:r>
          </a:p>
          <a:p>
            <a:r>
              <a:rPr lang="en-US" dirty="0"/>
              <a:t>I don’t trust their analysis</a:t>
            </a:r>
          </a:p>
        </p:txBody>
      </p:sp>
    </p:spTree>
    <p:extLst>
      <p:ext uri="{BB962C8B-B14F-4D97-AF65-F5344CB8AC3E}">
        <p14:creationId xmlns:p14="http://schemas.microsoft.com/office/powerpoint/2010/main" val="2448241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cs typeface="Calibri" panose="020F0502020204030204" pitchFamily="34" charset="0"/>
              </a:rPr>
              <a:t>Characterizing and inferring enhancer-gene links with phenotype-driven CRISPR screens</a:t>
            </a:r>
          </a:p>
        </p:txBody>
      </p:sp>
      <p:sp>
        <p:nvSpPr>
          <p:cNvPr id="10" name="TextBox 9"/>
          <p:cNvSpPr txBox="1"/>
          <p:nvPr/>
        </p:nvSpPr>
        <p:spPr>
          <a:xfrm>
            <a:off x="8040965" y="2595672"/>
            <a:ext cx="3802475" cy="3416320"/>
          </a:xfrm>
          <a:prstGeom prst="rect">
            <a:avLst/>
          </a:prstGeom>
          <a:noFill/>
        </p:spPr>
        <p:txBody>
          <a:bodyPr wrap="square" rtlCol="0">
            <a:spAutoFit/>
          </a:bodyPr>
          <a:lstStyle/>
          <a:p>
            <a:r>
              <a:rPr lang="en-US" sz="2400" dirty="0">
                <a:solidFill>
                  <a:schemeClr val="accent4"/>
                </a:solidFill>
              </a:rPr>
              <a:t>Enh1</a:t>
            </a:r>
            <a:r>
              <a:rPr lang="en-US" sz="2400" dirty="0"/>
              <a:t> and </a:t>
            </a:r>
            <a:r>
              <a:rPr lang="en-US" sz="2400" dirty="0">
                <a:solidFill>
                  <a:schemeClr val="accent4"/>
                </a:solidFill>
              </a:rPr>
              <a:t>Enh4</a:t>
            </a:r>
            <a:r>
              <a:rPr lang="en-US" sz="2400" dirty="0"/>
              <a:t> can be reasonably linked to </a:t>
            </a:r>
            <a:r>
              <a:rPr lang="en-US" sz="2400" dirty="0">
                <a:solidFill>
                  <a:schemeClr val="accent4"/>
                </a:solidFill>
              </a:rPr>
              <a:t>P1</a:t>
            </a:r>
          </a:p>
          <a:p>
            <a:pPr marL="380990" indent="-380990">
              <a:buFont typeface="Arial"/>
              <a:buChar char="•"/>
            </a:pPr>
            <a:r>
              <a:rPr lang="en-US" sz="2400" dirty="0"/>
              <a:t>Enh1 may be a stronger enhancer than Enh4</a:t>
            </a:r>
          </a:p>
          <a:p>
            <a:endParaRPr lang="en-US" sz="2400" dirty="0"/>
          </a:p>
          <a:p>
            <a:r>
              <a:rPr lang="en-US" sz="2400" dirty="0"/>
              <a:t>Enh2 and Enh3 cannot be assigned to either gene</a:t>
            </a:r>
          </a:p>
          <a:p>
            <a:endParaRPr lang="en-US" sz="2400" dirty="0"/>
          </a:p>
          <a:p>
            <a:r>
              <a:rPr lang="en-US" sz="2400" dirty="0" err="1"/>
              <a:t>HiC</a:t>
            </a:r>
            <a:r>
              <a:rPr lang="en-US" sz="2400" dirty="0"/>
              <a:t> can support interactions</a:t>
            </a:r>
          </a:p>
        </p:txBody>
      </p:sp>
      <p:pic>
        <p:nvPicPr>
          <p:cNvPr id="5" name="Picture 4" descr="ricin_assignment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291644"/>
            <a:ext cx="6868160" cy="3194304"/>
          </a:xfrm>
          <a:prstGeom prst="rect">
            <a:avLst/>
          </a:prstGeom>
        </p:spPr>
      </p:pic>
      <p:sp>
        <p:nvSpPr>
          <p:cNvPr id="3" name="Rectangle 2"/>
          <p:cNvSpPr/>
          <p:nvPr/>
        </p:nvSpPr>
        <p:spPr>
          <a:xfrm>
            <a:off x="1064370" y="3529436"/>
            <a:ext cx="4968565" cy="214954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descr="ricin_assignm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291644"/>
            <a:ext cx="6868160" cy="3194304"/>
          </a:xfrm>
          <a:prstGeom prst="rect">
            <a:avLst/>
          </a:prstGeom>
        </p:spPr>
      </p:pic>
    </p:spTree>
    <p:extLst>
      <p:ext uri="{BB962C8B-B14F-4D97-AF65-F5344CB8AC3E}">
        <p14:creationId xmlns:p14="http://schemas.microsoft.com/office/powerpoint/2010/main" val="276972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B34A-188B-E54C-87B2-C91C43DB432E}"/>
              </a:ext>
            </a:extLst>
          </p:cNvPr>
          <p:cNvSpPr>
            <a:spLocks noGrp="1"/>
          </p:cNvSpPr>
          <p:nvPr>
            <p:ph type="title"/>
          </p:nvPr>
        </p:nvSpPr>
        <p:spPr/>
        <p:txBody>
          <a:bodyPr/>
          <a:lstStyle/>
          <a:p>
            <a:r>
              <a:rPr lang="en-US" dirty="0"/>
              <a:t>Important assumptions</a:t>
            </a:r>
          </a:p>
        </p:txBody>
      </p:sp>
      <p:sp>
        <p:nvSpPr>
          <p:cNvPr id="3" name="Content Placeholder 2">
            <a:extLst>
              <a:ext uri="{FF2B5EF4-FFF2-40B4-BE49-F238E27FC236}">
                <a16:creationId xmlns:a16="http://schemas.microsoft.com/office/drawing/2014/main" id="{586F8F38-C8D5-6B48-A53A-6D248D3DCF20}"/>
              </a:ext>
            </a:extLst>
          </p:cNvPr>
          <p:cNvSpPr>
            <a:spLocks noGrp="1"/>
          </p:cNvSpPr>
          <p:nvPr>
            <p:ph idx="1"/>
          </p:nvPr>
        </p:nvSpPr>
        <p:spPr/>
        <p:txBody>
          <a:bodyPr>
            <a:normAutofit fontScale="85000" lnSpcReduction="20000"/>
          </a:bodyPr>
          <a:lstStyle/>
          <a:p>
            <a:r>
              <a:rPr lang="en-US" dirty="0"/>
              <a:t>Some enhancers have a “business” end, but a broad repressive effector (like the KRAB domain) should be able to work across broad regions</a:t>
            </a:r>
          </a:p>
          <a:p>
            <a:pPr lvl="1"/>
            <a:r>
              <a:rPr lang="en-US" dirty="0"/>
              <a:t>CRISPR effect sizes will be stronger the closer the gRNA is to the business end, but most gRNA within a narrow window (+/- 100 bp) should have </a:t>
            </a:r>
            <a:r>
              <a:rPr lang="en-US" i="1" dirty="0"/>
              <a:t>some</a:t>
            </a:r>
            <a:r>
              <a:rPr lang="en-US" dirty="0"/>
              <a:t> consistent effect size</a:t>
            </a:r>
          </a:p>
          <a:p>
            <a:pPr lvl="1"/>
            <a:r>
              <a:rPr lang="en-US" dirty="0"/>
              <a:t>The very act of dead Cas9 sitting on a gene’s body can affect its transcription!</a:t>
            </a:r>
          </a:p>
          <a:p>
            <a:r>
              <a:rPr lang="en-US" b="1" dirty="0"/>
              <a:t>Most enhancers are weak enhancers with &lt;20% effects on their target gene’s expression</a:t>
            </a:r>
          </a:p>
          <a:p>
            <a:pPr lvl="1"/>
            <a:r>
              <a:rPr lang="en-US" dirty="0"/>
              <a:t>The relationship between a growth gene’s expression level and its effects on growth will vary from gene to gene, and can be buffered if the change in expression is less than some threshold amount</a:t>
            </a:r>
          </a:p>
          <a:p>
            <a:r>
              <a:rPr lang="en-US" i="1" dirty="0"/>
              <a:t>Most</a:t>
            </a:r>
            <a:r>
              <a:rPr lang="en-US" dirty="0"/>
              <a:t> enhancers are located closer than further from their target genes (within +/- 100 kb, though there </a:t>
            </a:r>
            <a:r>
              <a:rPr lang="en-US" i="1" dirty="0"/>
              <a:t>are</a:t>
            </a:r>
            <a:r>
              <a:rPr lang="en-US" dirty="0"/>
              <a:t> examples of links out to +/- 2 Mb)</a:t>
            </a:r>
          </a:p>
          <a:p>
            <a:r>
              <a:rPr lang="en-US" dirty="0"/>
              <a:t>If only 1 or 2 gRNA have significant/strong effects, it is possible that those effects are confounded by off-target events, or are effect-scoring artifacts</a:t>
            </a:r>
          </a:p>
        </p:txBody>
      </p:sp>
    </p:spTree>
    <p:extLst>
      <p:ext uri="{BB962C8B-B14F-4D97-AF65-F5344CB8AC3E}">
        <p14:creationId xmlns:p14="http://schemas.microsoft.com/office/powerpoint/2010/main" val="2908688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A00D6-B5C1-5143-AD98-D85FB1FA3FCC}"/>
              </a:ext>
            </a:extLst>
          </p:cNvPr>
          <p:cNvSpPr>
            <a:spLocks noGrp="1"/>
          </p:cNvSpPr>
          <p:nvPr>
            <p:ph type="title"/>
          </p:nvPr>
        </p:nvSpPr>
        <p:spPr/>
        <p:txBody>
          <a:bodyPr>
            <a:normAutofit/>
          </a:bodyPr>
          <a:lstStyle/>
          <a:p>
            <a:r>
              <a:rPr lang="en-US" sz="3200" dirty="0" err="1">
                <a:latin typeface="Helvetica" pitchFamily="2" charset="0"/>
              </a:rPr>
              <a:t>CRISPRi</a:t>
            </a:r>
            <a:r>
              <a:rPr lang="en-US" sz="3200" dirty="0"/>
              <a:t> </a:t>
            </a:r>
            <a:r>
              <a:rPr lang="en-US" sz="3200" dirty="0" err="1">
                <a:latin typeface="Helvetica" pitchFamily="2" charset="0"/>
              </a:rPr>
              <a:t>cCRE</a:t>
            </a:r>
            <a:r>
              <a:rPr lang="en-US" sz="3200" dirty="0"/>
              <a:t> </a:t>
            </a:r>
            <a:r>
              <a:rPr lang="en-US" sz="3200" dirty="0">
                <a:latin typeface="Helvetica" pitchFamily="2" charset="0"/>
              </a:rPr>
              <a:t>Screen v3: Minimizing false negatives by optimizing </a:t>
            </a:r>
            <a:r>
              <a:rPr lang="en-US" sz="3200" dirty="0" err="1">
                <a:latin typeface="Helvetica" pitchFamily="2" charset="0"/>
              </a:rPr>
              <a:t>cCRE</a:t>
            </a:r>
            <a:r>
              <a:rPr lang="en-US" sz="3200" dirty="0">
                <a:latin typeface="Helvetica" pitchFamily="2" charset="0"/>
              </a:rPr>
              <a:t> and sgRNA selection rules</a:t>
            </a:r>
          </a:p>
        </p:txBody>
      </p:sp>
      <p:sp>
        <p:nvSpPr>
          <p:cNvPr id="5" name="TextBox 4">
            <a:extLst>
              <a:ext uri="{FF2B5EF4-FFF2-40B4-BE49-F238E27FC236}">
                <a16:creationId xmlns:a16="http://schemas.microsoft.com/office/drawing/2014/main" id="{3C9B71B8-F3B5-AD4C-AE89-40600761EEBC}"/>
              </a:ext>
            </a:extLst>
          </p:cNvPr>
          <p:cNvSpPr txBox="1"/>
          <p:nvPr/>
        </p:nvSpPr>
        <p:spPr>
          <a:xfrm>
            <a:off x="4602801" y="1660200"/>
            <a:ext cx="2995864"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b="1" dirty="0"/>
              <a:t>Select phenotype and nominate genes</a:t>
            </a:r>
            <a:br>
              <a:rPr lang="en-US" sz="1600" dirty="0"/>
            </a:br>
            <a:r>
              <a:rPr lang="en-US" sz="1600" dirty="0"/>
              <a:t> Top 420 essential/growth genes</a:t>
            </a:r>
          </a:p>
        </p:txBody>
      </p:sp>
      <p:sp>
        <p:nvSpPr>
          <p:cNvPr id="6" name="TextBox 5">
            <a:extLst>
              <a:ext uri="{FF2B5EF4-FFF2-40B4-BE49-F238E27FC236}">
                <a16:creationId xmlns:a16="http://schemas.microsoft.com/office/drawing/2014/main" id="{21A32D86-01EF-5C4A-B661-0BF47E7CBF19}"/>
              </a:ext>
            </a:extLst>
          </p:cNvPr>
          <p:cNvSpPr txBox="1"/>
          <p:nvPr/>
        </p:nvSpPr>
        <p:spPr>
          <a:xfrm>
            <a:off x="4870503" y="2823148"/>
            <a:ext cx="2460458" cy="830997"/>
          </a:xfrm>
          <a:prstGeom prst="rect">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b="1" dirty="0"/>
              <a:t>Nominate CREs</a:t>
            </a:r>
            <a:br>
              <a:rPr lang="en-US" sz="1600" dirty="0"/>
            </a:br>
            <a:r>
              <a:rPr lang="en-US" sz="1600" dirty="0"/>
              <a:t>Find DHS</a:t>
            </a:r>
            <a:r>
              <a:rPr lang="en-US" sz="1600" baseline="30000" dirty="0"/>
              <a:t>+</a:t>
            </a:r>
            <a:r>
              <a:rPr lang="en-US" sz="1600" dirty="0"/>
              <a:t> </a:t>
            </a:r>
            <a:r>
              <a:rPr lang="en-US" sz="1600" dirty="0">
                <a:solidFill>
                  <a:schemeClr val="accent1"/>
                </a:solidFill>
              </a:rPr>
              <a:t>peaks</a:t>
            </a:r>
            <a:r>
              <a:rPr lang="en-US" sz="1600" dirty="0"/>
              <a:t> within </a:t>
            </a:r>
            <a:br>
              <a:rPr lang="en-US" sz="1600" dirty="0"/>
            </a:br>
            <a:r>
              <a:rPr lang="en-US" sz="1600" dirty="0"/>
              <a:t>+/- 100kb of TSS</a:t>
            </a:r>
          </a:p>
        </p:txBody>
      </p:sp>
      <p:sp>
        <p:nvSpPr>
          <p:cNvPr id="8" name="TextBox 7">
            <a:extLst>
              <a:ext uri="{FF2B5EF4-FFF2-40B4-BE49-F238E27FC236}">
                <a16:creationId xmlns:a16="http://schemas.microsoft.com/office/drawing/2014/main" id="{6C416596-EE4C-3144-9248-82855B5FEE4D}"/>
              </a:ext>
            </a:extLst>
          </p:cNvPr>
          <p:cNvSpPr txBox="1"/>
          <p:nvPr/>
        </p:nvSpPr>
        <p:spPr>
          <a:xfrm>
            <a:off x="4870502" y="4066664"/>
            <a:ext cx="2460457" cy="584775"/>
          </a:xfrm>
          <a:prstGeom prst="rect">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b="1" dirty="0"/>
              <a:t>Pick gRNA</a:t>
            </a:r>
            <a:endParaRPr lang="en-US" sz="1600" dirty="0"/>
          </a:p>
          <a:p>
            <a:pPr algn="ctr"/>
            <a:r>
              <a:rPr lang="en-US" sz="1600" dirty="0"/>
              <a:t>Pick 8-15 gRNA per CRE</a:t>
            </a:r>
          </a:p>
        </p:txBody>
      </p:sp>
      <p:sp>
        <p:nvSpPr>
          <p:cNvPr id="9" name="TextBox 8">
            <a:extLst>
              <a:ext uri="{FF2B5EF4-FFF2-40B4-BE49-F238E27FC236}">
                <a16:creationId xmlns:a16="http://schemas.microsoft.com/office/drawing/2014/main" id="{6A16C50E-4BF4-D14D-AB9D-64281C34E38E}"/>
              </a:ext>
            </a:extLst>
          </p:cNvPr>
          <p:cNvSpPr txBox="1"/>
          <p:nvPr/>
        </p:nvSpPr>
        <p:spPr>
          <a:xfrm>
            <a:off x="7661829" y="3943756"/>
            <a:ext cx="3737688" cy="1077218"/>
          </a:xfrm>
          <a:prstGeom prst="rect">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sz="1600" dirty="0"/>
              <a:t>Threshold on specificity</a:t>
            </a:r>
          </a:p>
          <a:p>
            <a:pPr marL="285750" indent="-285750">
              <a:buFont typeface="Arial" panose="020B0604020202020204" pitchFamily="34" charset="0"/>
              <a:buChar char="•"/>
            </a:pPr>
            <a:r>
              <a:rPr lang="en-US" sz="1600" dirty="0"/>
              <a:t>Pick every n</a:t>
            </a:r>
            <a:r>
              <a:rPr lang="en-US" sz="1600" baseline="30000" dirty="0"/>
              <a:t>th</a:t>
            </a:r>
            <a:r>
              <a:rPr lang="en-US" sz="1600" dirty="0"/>
              <a:t> sgRNA to ensure spacing along the distribution of sgRNA</a:t>
            </a:r>
          </a:p>
          <a:p>
            <a:pPr marL="285750" indent="-285750">
              <a:buFont typeface="Arial" panose="020B0604020202020204" pitchFamily="34" charset="0"/>
              <a:buChar char="•"/>
            </a:pPr>
            <a:r>
              <a:rPr lang="en-US" sz="1600" dirty="0"/>
              <a:t>Apply sequence filters</a:t>
            </a:r>
          </a:p>
        </p:txBody>
      </p:sp>
      <p:sp>
        <p:nvSpPr>
          <p:cNvPr id="10" name="TextBox 9">
            <a:extLst>
              <a:ext uri="{FF2B5EF4-FFF2-40B4-BE49-F238E27FC236}">
                <a16:creationId xmlns:a16="http://schemas.microsoft.com/office/drawing/2014/main" id="{57D77891-38CA-2940-91CD-BBE43623C6E0}"/>
              </a:ext>
            </a:extLst>
          </p:cNvPr>
          <p:cNvSpPr txBox="1"/>
          <p:nvPr/>
        </p:nvSpPr>
        <p:spPr>
          <a:xfrm>
            <a:off x="1562784" y="4651439"/>
            <a:ext cx="3065583"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dirty="0"/>
              <a:t>If at least 8 gRNA passing filter cannot be picked, discard the CRE</a:t>
            </a:r>
          </a:p>
        </p:txBody>
      </p:sp>
      <p:sp>
        <p:nvSpPr>
          <p:cNvPr id="11" name="TextBox 10">
            <a:extLst>
              <a:ext uri="{FF2B5EF4-FFF2-40B4-BE49-F238E27FC236}">
                <a16:creationId xmlns:a16="http://schemas.microsoft.com/office/drawing/2014/main" id="{B344D3A9-E4BA-1540-93C0-494B40792D4A}"/>
              </a:ext>
            </a:extLst>
          </p:cNvPr>
          <p:cNvSpPr txBox="1"/>
          <p:nvPr/>
        </p:nvSpPr>
        <p:spPr>
          <a:xfrm>
            <a:off x="4259900" y="5486740"/>
            <a:ext cx="3681664" cy="107721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b="1" dirty="0"/>
              <a:t>Add controls</a:t>
            </a:r>
            <a:endParaRPr lang="en-US" sz="1600" dirty="0"/>
          </a:p>
          <a:p>
            <a:pPr marL="285750" indent="-285750">
              <a:buFont typeface="Arial" panose="020B0604020202020204" pitchFamily="34" charset="0"/>
              <a:buChar char="•"/>
            </a:pPr>
            <a:r>
              <a:rPr lang="en-US" sz="1600" dirty="0"/>
              <a:t>Add 10 gRNA/TSS using published, model-supported sgRNA libraries</a:t>
            </a:r>
          </a:p>
          <a:p>
            <a:pPr marL="285750" indent="-285750">
              <a:buFont typeface="Arial" panose="020B0604020202020204" pitchFamily="34" charset="0"/>
              <a:buChar char="•"/>
            </a:pPr>
            <a:r>
              <a:rPr lang="en-US" sz="1600" dirty="0"/>
              <a:t>Add 6750 Safe-targeting negatives</a:t>
            </a:r>
          </a:p>
        </p:txBody>
      </p:sp>
      <p:cxnSp>
        <p:nvCxnSpPr>
          <p:cNvPr id="14" name="Straight Arrow Connector 13">
            <a:extLst>
              <a:ext uri="{FF2B5EF4-FFF2-40B4-BE49-F238E27FC236}">
                <a16:creationId xmlns:a16="http://schemas.microsoft.com/office/drawing/2014/main" id="{B2A3EDAE-DDB2-A840-8235-71AF7DCBD20F}"/>
              </a:ext>
            </a:extLst>
          </p:cNvPr>
          <p:cNvCxnSpPr>
            <a:cxnSpLocks/>
            <a:stCxn id="5" idx="2"/>
            <a:endCxn id="6" idx="0"/>
          </p:cNvCxnSpPr>
          <p:nvPr/>
        </p:nvCxnSpPr>
        <p:spPr>
          <a:xfrm flipH="1">
            <a:off x="6100732" y="2491197"/>
            <a:ext cx="1" cy="331951"/>
          </a:xfrm>
          <a:prstGeom prst="straightConnector1">
            <a:avLst/>
          </a:prstGeom>
          <a:ln>
            <a:tailEnd type="triangle"/>
          </a:ln>
        </p:spPr>
        <p:style>
          <a:lnRef idx="2">
            <a:schemeClr val="accent5"/>
          </a:lnRef>
          <a:fillRef idx="1">
            <a:schemeClr val="lt1"/>
          </a:fillRef>
          <a:effectRef idx="0">
            <a:schemeClr val="accent5"/>
          </a:effectRef>
          <a:fontRef idx="minor">
            <a:schemeClr val="dk1"/>
          </a:fontRef>
        </p:style>
      </p:cxnSp>
      <p:cxnSp>
        <p:nvCxnSpPr>
          <p:cNvPr id="15" name="Straight Arrow Connector 14">
            <a:extLst>
              <a:ext uri="{FF2B5EF4-FFF2-40B4-BE49-F238E27FC236}">
                <a16:creationId xmlns:a16="http://schemas.microsoft.com/office/drawing/2014/main" id="{39CA9503-FDED-CA49-B90D-4087BA6275DF}"/>
              </a:ext>
            </a:extLst>
          </p:cNvPr>
          <p:cNvCxnSpPr>
            <a:cxnSpLocks/>
            <a:stCxn id="6" idx="2"/>
            <a:endCxn id="8" idx="0"/>
          </p:cNvCxnSpPr>
          <p:nvPr/>
        </p:nvCxnSpPr>
        <p:spPr>
          <a:xfrm flipH="1">
            <a:off x="6100731" y="3654145"/>
            <a:ext cx="1" cy="412519"/>
          </a:xfrm>
          <a:prstGeom prst="straightConnector1">
            <a:avLst/>
          </a:prstGeom>
          <a:ln>
            <a:tailEnd type="triangle"/>
          </a:ln>
        </p:spPr>
        <p:style>
          <a:lnRef idx="2">
            <a:schemeClr val="accent5"/>
          </a:lnRef>
          <a:fillRef idx="1">
            <a:schemeClr val="lt1"/>
          </a:fillRef>
          <a:effectRef idx="0">
            <a:schemeClr val="accent5"/>
          </a:effectRef>
          <a:fontRef idx="minor">
            <a:schemeClr val="dk1"/>
          </a:fontRef>
        </p:style>
      </p:cxnSp>
      <p:cxnSp>
        <p:nvCxnSpPr>
          <p:cNvPr id="16" name="Straight Arrow Connector 15">
            <a:extLst>
              <a:ext uri="{FF2B5EF4-FFF2-40B4-BE49-F238E27FC236}">
                <a16:creationId xmlns:a16="http://schemas.microsoft.com/office/drawing/2014/main" id="{723756C7-FD70-C84E-A6B6-45DF0FF59B51}"/>
              </a:ext>
            </a:extLst>
          </p:cNvPr>
          <p:cNvCxnSpPr>
            <a:cxnSpLocks/>
            <a:stCxn id="8" idx="2"/>
            <a:endCxn id="11" idx="0"/>
          </p:cNvCxnSpPr>
          <p:nvPr/>
        </p:nvCxnSpPr>
        <p:spPr>
          <a:xfrm>
            <a:off x="6100731" y="4651439"/>
            <a:ext cx="1" cy="835301"/>
          </a:xfrm>
          <a:prstGeom prst="straightConnector1">
            <a:avLst/>
          </a:prstGeom>
          <a:ln>
            <a:tailEnd type="triangle"/>
          </a:ln>
        </p:spPr>
        <p:style>
          <a:lnRef idx="2">
            <a:schemeClr val="accent5"/>
          </a:lnRef>
          <a:fillRef idx="1">
            <a:schemeClr val="lt1"/>
          </a:fillRef>
          <a:effectRef idx="0">
            <a:schemeClr val="accent5"/>
          </a:effectRef>
          <a:fontRef idx="minor">
            <a:schemeClr val="dk1"/>
          </a:fontRef>
        </p:style>
      </p:cxnSp>
      <p:cxnSp>
        <p:nvCxnSpPr>
          <p:cNvPr id="21" name="Straight Arrow Connector 20">
            <a:extLst>
              <a:ext uri="{FF2B5EF4-FFF2-40B4-BE49-F238E27FC236}">
                <a16:creationId xmlns:a16="http://schemas.microsoft.com/office/drawing/2014/main" id="{04A07AE4-580F-E747-8E0E-0AFEDD29C198}"/>
              </a:ext>
            </a:extLst>
          </p:cNvPr>
          <p:cNvCxnSpPr>
            <a:cxnSpLocks/>
          </p:cNvCxnSpPr>
          <p:nvPr/>
        </p:nvCxnSpPr>
        <p:spPr>
          <a:xfrm flipH="1">
            <a:off x="4721612" y="4943826"/>
            <a:ext cx="1379120" cy="0"/>
          </a:xfrm>
          <a:prstGeom prst="straightConnector1">
            <a:avLst/>
          </a:prstGeom>
          <a:ln>
            <a:tailEnd type="triangle"/>
          </a:ln>
        </p:spPr>
        <p:style>
          <a:lnRef idx="2">
            <a:schemeClr val="accent5"/>
          </a:lnRef>
          <a:fillRef idx="1">
            <a:schemeClr val="lt1"/>
          </a:fillRef>
          <a:effectRef idx="0">
            <a:schemeClr val="accent5"/>
          </a:effectRef>
          <a:fontRef idx="minor">
            <a:schemeClr val="dk1"/>
          </a:fontRef>
        </p:style>
      </p:cxnSp>
      <p:cxnSp>
        <p:nvCxnSpPr>
          <p:cNvPr id="23" name="Straight Arrow Connector 22">
            <a:extLst>
              <a:ext uri="{FF2B5EF4-FFF2-40B4-BE49-F238E27FC236}">
                <a16:creationId xmlns:a16="http://schemas.microsoft.com/office/drawing/2014/main" id="{36F3EA51-9171-5B41-B215-0CC2D4A90433}"/>
              </a:ext>
            </a:extLst>
          </p:cNvPr>
          <p:cNvCxnSpPr>
            <a:cxnSpLocks/>
            <a:stCxn id="8" idx="3"/>
          </p:cNvCxnSpPr>
          <p:nvPr/>
        </p:nvCxnSpPr>
        <p:spPr>
          <a:xfrm flipV="1">
            <a:off x="7330959" y="4355432"/>
            <a:ext cx="267706" cy="3620"/>
          </a:xfrm>
          <a:prstGeom prst="straightConnector1">
            <a:avLst/>
          </a:prstGeom>
          <a:ln>
            <a:tailEnd type="triangle"/>
          </a:ln>
        </p:spPr>
        <p:style>
          <a:lnRef idx="2">
            <a:schemeClr val="accent5"/>
          </a:lnRef>
          <a:fillRef idx="1">
            <a:schemeClr val="lt1"/>
          </a:fillRef>
          <a:effectRef idx="0">
            <a:schemeClr val="accent5"/>
          </a:effectRef>
          <a:fontRef idx="minor">
            <a:schemeClr val="dk1"/>
          </a:fontRef>
        </p:style>
      </p:cxnSp>
      <p:cxnSp>
        <p:nvCxnSpPr>
          <p:cNvPr id="24" name="Straight Arrow Connector 23">
            <a:extLst>
              <a:ext uri="{FF2B5EF4-FFF2-40B4-BE49-F238E27FC236}">
                <a16:creationId xmlns:a16="http://schemas.microsoft.com/office/drawing/2014/main" id="{A830C336-2497-584E-B385-7EC59CCC6E82}"/>
              </a:ext>
            </a:extLst>
          </p:cNvPr>
          <p:cNvCxnSpPr>
            <a:cxnSpLocks/>
          </p:cNvCxnSpPr>
          <p:nvPr/>
        </p:nvCxnSpPr>
        <p:spPr>
          <a:xfrm flipV="1">
            <a:off x="7330959" y="3227743"/>
            <a:ext cx="267706" cy="3620"/>
          </a:xfrm>
          <a:prstGeom prst="straightConnector1">
            <a:avLst/>
          </a:prstGeom>
          <a:ln>
            <a:tailEnd type="triangle"/>
          </a:ln>
        </p:spPr>
        <p:style>
          <a:lnRef idx="2">
            <a:schemeClr val="accent5"/>
          </a:lnRef>
          <a:fillRef idx="1">
            <a:schemeClr val="lt1"/>
          </a:fillRef>
          <a:effectRef idx="0">
            <a:schemeClr val="accent5"/>
          </a:effectRef>
          <a:fontRef idx="minor">
            <a:schemeClr val="dk1"/>
          </a:fontRef>
        </p:style>
      </p:cxnSp>
      <p:sp>
        <p:nvSpPr>
          <p:cNvPr id="25" name="TextBox 24">
            <a:extLst>
              <a:ext uri="{FF2B5EF4-FFF2-40B4-BE49-F238E27FC236}">
                <a16:creationId xmlns:a16="http://schemas.microsoft.com/office/drawing/2014/main" id="{10513D7A-F27D-AD4C-B11C-775A4DFFA8FF}"/>
              </a:ext>
            </a:extLst>
          </p:cNvPr>
          <p:cNvSpPr txBox="1"/>
          <p:nvPr/>
        </p:nvSpPr>
        <p:spPr>
          <a:xfrm>
            <a:off x="7661828" y="2655537"/>
            <a:ext cx="3737689" cy="1077218"/>
          </a:xfrm>
          <a:prstGeom prst="rect">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sz="1600" dirty="0"/>
              <a:t>Identify </a:t>
            </a:r>
            <a:r>
              <a:rPr lang="en-US" sz="1600" dirty="0">
                <a:solidFill>
                  <a:schemeClr val="accent2"/>
                </a:solidFill>
              </a:rPr>
              <a:t>summits</a:t>
            </a:r>
            <a:r>
              <a:rPr lang="en-US" sz="1600" dirty="0"/>
              <a:t>, expand by +/- 150 bp, and target each independently</a:t>
            </a:r>
          </a:p>
          <a:p>
            <a:pPr marL="285750" indent="-285750">
              <a:buFont typeface="Arial" panose="020B0604020202020204" pitchFamily="34" charset="0"/>
              <a:buChar char="•"/>
            </a:pPr>
            <a:r>
              <a:rPr lang="en-US" sz="1600" dirty="0"/>
              <a:t>If expanded </a:t>
            </a:r>
            <a:r>
              <a:rPr lang="en-US" sz="1600" dirty="0">
                <a:solidFill>
                  <a:schemeClr val="accent2"/>
                </a:solidFill>
              </a:rPr>
              <a:t>summits</a:t>
            </a:r>
            <a:r>
              <a:rPr lang="en-US" sz="1600" dirty="0"/>
              <a:t> overlap, only target the stronger one</a:t>
            </a:r>
          </a:p>
        </p:txBody>
      </p:sp>
      <p:pic>
        <p:nvPicPr>
          <p:cNvPr id="12" name="Picture 11" descr="Chart, histogram&#10;&#10;Description automatically generated">
            <a:extLst>
              <a:ext uri="{FF2B5EF4-FFF2-40B4-BE49-F238E27FC236}">
                <a16:creationId xmlns:a16="http://schemas.microsoft.com/office/drawing/2014/main" id="{78391FAE-DB3D-4946-9C63-1A8E3FE811E6}"/>
              </a:ext>
            </a:extLst>
          </p:cNvPr>
          <p:cNvPicPr>
            <a:picLocks noChangeAspect="1"/>
          </p:cNvPicPr>
          <p:nvPr/>
        </p:nvPicPr>
        <p:blipFill>
          <a:blip r:embed="rId3"/>
          <a:stretch>
            <a:fillRect/>
          </a:stretch>
        </p:blipFill>
        <p:spPr>
          <a:xfrm>
            <a:off x="1085068" y="2592866"/>
            <a:ext cx="3322722" cy="850900"/>
          </a:xfrm>
          <a:prstGeom prst="rect">
            <a:avLst/>
          </a:prstGeom>
        </p:spPr>
      </p:pic>
      <p:sp>
        <p:nvSpPr>
          <p:cNvPr id="13" name="TextBox 12">
            <a:extLst>
              <a:ext uri="{FF2B5EF4-FFF2-40B4-BE49-F238E27FC236}">
                <a16:creationId xmlns:a16="http://schemas.microsoft.com/office/drawing/2014/main" id="{EC43FD00-D606-2943-B2CC-0C1B85D47DFD}"/>
              </a:ext>
            </a:extLst>
          </p:cNvPr>
          <p:cNvSpPr txBox="1"/>
          <p:nvPr/>
        </p:nvSpPr>
        <p:spPr>
          <a:xfrm>
            <a:off x="402558" y="2824814"/>
            <a:ext cx="677336" cy="369332"/>
          </a:xfrm>
          <a:prstGeom prst="rect">
            <a:avLst/>
          </a:prstGeom>
          <a:noFill/>
        </p:spPr>
        <p:txBody>
          <a:bodyPr wrap="square" rtlCol="0">
            <a:spAutoFit/>
          </a:bodyPr>
          <a:lstStyle/>
          <a:p>
            <a:r>
              <a:rPr lang="en-US" dirty="0">
                <a:latin typeface="Helvetica" pitchFamily="2" charset="0"/>
              </a:rPr>
              <a:t>DHS</a:t>
            </a:r>
          </a:p>
        </p:txBody>
      </p:sp>
      <p:sp>
        <p:nvSpPr>
          <p:cNvPr id="17" name="Left Bracket 16">
            <a:extLst>
              <a:ext uri="{FF2B5EF4-FFF2-40B4-BE49-F238E27FC236}">
                <a16:creationId xmlns:a16="http://schemas.microsoft.com/office/drawing/2014/main" id="{B6928BE3-1067-8D4C-972E-E517677293E8}"/>
              </a:ext>
            </a:extLst>
          </p:cNvPr>
          <p:cNvSpPr/>
          <p:nvPr/>
        </p:nvSpPr>
        <p:spPr>
          <a:xfrm rot="16200000">
            <a:off x="2628697" y="1961705"/>
            <a:ext cx="230294" cy="3327894"/>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21F2339C-AA8F-C341-BAC9-9224C6D0BB50}"/>
              </a:ext>
            </a:extLst>
          </p:cNvPr>
          <p:cNvSpPr txBox="1"/>
          <p:nvPr/>
        </p:nvSpPr>
        <p:spPr>
          <a:xfrm>
            <a:off x="2125279" y="3759090"/>
            <a:ext cx="1237129" cy="369332"/>
          </a:xfrm>
          <a:prstGeom prst="rect">
            <a:avLst/>
          </a:prstGeom>
          <a:noFill/>
        </p:spPr>
        <p:txBody>
          <a:bodyPr wrap="square" rtlCol="0">
            <a:spAutoFit/>
          </a:bodyPr>
          <a:lstStyle/>
          <a:p>
            <a:pPr algn="ctr"/>
            <a:r>
              <a:rPr lang="en-US" dirty="0">
                <a:solidFill>
                  <a:schemeClr val="accent1"/>
                </a:solidFill>
                <a:latin typeface="Helvetica" pitchFamily="2" charset="0"/>
              </a:rPr>
              <a:t>Peak</a:t>
            </a:r>
          </a:p>
        </p:txBody>
      </p:sp>
      <p:sp>
        <p:nvSpPr>
          <p:cNvPr id="19" name="Right Bracket 18">
            <a:extLst>
              <a:ext uri="{FF2B5EF4-FFF2-40B4-BE49-F238E27FC236}">
                <a16:creationId xmlns:a16="http://schemas.microsoft.com/office/drawing/2014/main" id="{2411EE9F-DB59-7049-8F9F-7E61A06E321F}"/>
              </a:ext>
            </a:extLst>
          </p:cNvPr>
          <p:cNvSpPr/>
          <p:nvPr/>
        </p:nvSpPr>
        <p:spPr>
          <a:xfrm rot="16200000">
            <a:off x="1752251" y="1622293"/>
            <a:ext cx="237918" cy="1582624"/>
          </a:xfrm>
          <a:prstGeom prst="rightBracket">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accent2"/>
              </a:solidFill>
            </a:endParaRPr>
          </a:p>
        </p:txBody>
      </p:sp>
      <p:sp>
        <p:nvSpPr>
          <p:cNvPr id="26" name="Right Bracket 25">
            <a:extLst>
              <a:ext uri="{FF2B5EF4-FFF2-40B4-BE49-F238E27FC236}">
                <a16:creationId xmlns:a16="http://schemas.microsoft.com/office/drawing/2014/main" id="{678177AC-F23D-874A-A7D0-8DE64694B97A}"/>
              </a:ext>
            </a:extLst>
          </p:cNvPr>
          <p:cNvSpPr/>
          <p:nvPr/>
        </p:nvSpPr>
        <p:spPr>
          <a:xfrm rot="16200000">
            <a:off x="3452375" y="1577149"/>
            <a:ext cx="237918" cy="1672912"/>
          </a:xfrm>
          <a:prstGeom prst="rightBracket">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accent2"/>
              </a:solidFill>
            </a:endParaRPr>
          </a:p>
        </p:txBody>
      </p:sp>
      <p:sp>
        <p:nvSpPr>
          <p:cNvPr id="27" name="TextBox 26">
            <a:extLst>
              <a:ext uri="{FF2B5EF4-FFF2-40B4-BE49-F238E27FC236}">
                <a16:creationId xmlns:a16="http://schemas.microsoft.com/office/drawing/2014/main" id="{AD8473D4-54E4-774D-8EF5-A03C7314B5F4}"/>
              </a:ext>
            </a:extLst>
          </p:cNvPr>
          <p:cNvSpPr txBox="1"/>
          <p:nvPr/>
        </p:nvSpPr>
        <p:spPr>
          <a:xfrm>
            <a:off x="1252645" y="1937891"/>
            <a:ext cx="1237129" cy="369332"/>
          </a:xfrm>
          <a:prstGeom prst="rect">
            <a:avLst/>
          </a:prstGeom>
          <a:noFill/>
        </p:spPr>
        <p:txBody>
          <a:bodyPr wrap="square" rtlCol="0">
            <a:spAutoFit/>
          </a:bodyPr>
          <a:lstStyle/>
          <a:p>
            <a:pPr algn="ctr"/>
            <a:r>
              <a:rPr lang="en-US" dirty="0">
                <a:solidFill>
                  <a:schemeClr val="accent2"/>
                </a:solidFill>
                <a:latin typeface="Helvetica" pitchFamily="2" charset="0"/>
              </a:rPr>
              <a:t>Summit</a:t>
            </a:r>
          </a:p>
        </p:txBody>
      </p:sp>
      <p:sp>
        <p:nvSpPr>
          <p:cNvPr id="28" name="TextBox 27">
            <a:extLst>
              <a:ext uri="{FF2B5EF4-FFF2-40B4-BE49-F238E27FC236}">
                <a16:creationId xmlns:a16="http://schemas.microsoft.com/office/drawing/2014/main" id="{B98BEF26-A94D-7A4D-8CA2-69B57C98213B}"/>
              </a:ext>
            </a:extLst>
          </p:cNvPr>
          <p:cNvSpPr txBox="1"/>
          <p:nvPr/>
        </p:nvSpPr>
        <p:spPr>
          <a:xfrm>
            <a:off x="2952769" y="1937891"/>
            <a:ext cx="1237129" cy="369332"/>
          </a:xfrm>
          <a:prstGeom prst="rect">
            <a:avLst/>
          </a:prstGeom>
          <a:noFill/>
        </p:spPr>
        <p:txBody>
          <a:bodyPr wrap="square" rtlCol="0">
            <a:spAutoFit/>
          </a:bodyPr>
          <a:lstStyle/>
          <a:p>
            <a:pPr algn="ctr"/>
            <a:r>
              <a:rPr lang="en-US" dirty="0">
                <a:solidFill>
                  <a:schemeClr val="accent2"/>
                </a:solidFill>
                <a:latin typeface="Helvetica" pitchFamily="2" charset="0"/>
              </a:rPr>
              <a:t>Summit</a:t>
            </a:r>
          </a:p>
        </p:txBody>
      </p:sp>
    </p:spTree>
    <p:extLst>
      <p:ext uri="{BB962C8B-B14F-4D97-AF65-F5344CB8AC3E}">
        <p14:creationId xmlns:p14="http://schemas.microsoft.com/office/powerpoint/2010/main" val="392355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25" grpId="0" animBg="1"/>
      <p:bldP spid="13" grpId="0"/>
      <p:bldP spid="17" grpId="0" animBg="1"/>
      <p:bldP spid="18" grpId="0"/>
      <p:bldP spid="19" grpId="0" animBg="1"/>
      <p:bldP spid="26" grpId="0" animBg="1"/>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964EC8DB-2CEE-8C4C-A047-5E75F5EF4E5D}"/>
              </a:ext>
            </a:extLst>
          </p:cNvPr>
          <p:cNvPicPr>
            <a:picLocks noChangeAspect="1"/>
          </p:cNvPicPr>
          <p:nvPr/>
        </p:nvPicPr>
        <p:blipFill>
          <a:blip r:embed="rId2"/>
          <a:stretch>
            <a:fillRect/>
          </a:stretch>
        </p:blipFill>
        <p:spPr>
          <a:xfrm>
            <a:off x="368687" y="1091185"/>
            <a:ext cx="11637506" cy="4675630"/>
          </a:xfrm>
          <a:prstGeom prst="rect">
            <a:avLst/>
          </a:prstGeom>
        </p:spPr>
      </p:pic>
      <p:sp>
        <p:nvSpPr>
          <p:cNvPr id="2" name="TextBox 1">
            <a:extLst>
              <a:ext uri="{FF2B5EF4-FFF2-40B4-BE49-F238E27FC236}">
                <a16:creationId xmlns:a16="http://schemas.microsoft.com/office/drawing/2014/main" id="{5D9802D4-C4AC-EA44-8557-3169B9F4518A}"/>
              </a:ext>
            </a:extLst>
          </p:cNvPr>
          <p:cNvSpPr txBox="1"/>
          <p:nvPr/>
        </p:nvSpPr>
        <p:spPr>
          <a:xfrm>
            <a:off x="0" y="1091185"/>
            <a:ext cx="2295579"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~120,000 sgRNA Library</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7500 DHS summits: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Proximal promoter </a:t>
            </a:r>
            <a:r>
              <a:rPr lang="en-US" sz="1200" dirty="0" err="1">
                <a:latin typeface="Arial" panose="020B0604020202020204" pitchFamily="34" charset="0"/>
                <a:cs typeface="Arial" panose="020B0604020202020204" pitchFamily="34" charset="0"/>
              </a:rPr>
              <a:t>cCREs</a:t>
            </a: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Distal </a:t>
            </a:r>
            <a:r>
              <a:rPr lang="en-US" sz="1200" dirty="0" err="1">
                <a:latin typeface="Arial" panose="020B0604020202020204" pitchFamily="34" charset="0"/>
                <a:cs typeface="Arial" panose="020B0604020202020204" pitchFamily="34" charset="0"/>
              </a:rPr>
              <a:t>cCREs</a:t>
            </a:r>
            <a:r>
              <a:rPr lang="en-US" sz="1200" dirty="0">
                <a:latin typeface="Arial" panose="020B0604020202020204" pitchFamily="34" charset="0"/>
                <a:cs typeface="Arial" panose="020B0604020202020204" pitchFamily="34" charset="0"/>
              </a:rPr>
              <a:t> (enhancers)</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pic>
        <p:nvPicPr>
          <p:cNvPr id="7" name="Picture 6" descr="Screen Shot 2018-03-15 at 3.58.14 PM.png">
            <a:extLst>
              <a:ext uri="{FF2B5EF4-FFF2-40B4-BE49-F238E27FC236}">
                <a16:creationId xmlns:a16="http://schemas.microsoft.com/office/drawing/2014/main" id="{8727B585-579C-7A41-A448-315FC5D48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8821" y="4295904"/>
            <a:ext cx="1379727" cy="1173181"/>
          </a:xfrm>
          <a:prstGeom prst="rect">
            <a:avLst/>
          </a:prstGeom>
        </p:spPr>
      </p:pic>
    </p:spTree>
    <p:extLst>
      <p:ext uri="{BB962C8B-B14F-4D97-AF65-F5344CB8AC3E}">
        <p14:creationId xmlns:p14="http://schemas.microsoft.com/office/powerpoint/2010/main" val="48199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C3B5F-CCBB-F04A-977A-55A909159B91}"/>
              </a:ext>
            </a:extLst>
          </p:cNvPr>
          <p:cNvSpPr>
            <a:spLocks noGrp="1"/>
          </p:cNvSpPr>
          <p:nvPr>
            <p:ph type="title"/>
          </p:nvPr>
        </p:nvSpPr>
        <p:spPr/>
        <p:txBody>
          <a:bodyPr>
            <a:normAutofit/>
          </a:bodyPr>
          <a:lstStyle/>
          <a:p>
            <a:r>
              <a:rPr lang="en-US" sz="3400" dirty="0"/>
              <a:t>Calculating effects by </a:t>
            </a:r>
            <a:r>
              <a:rPr lang="en-US" sz="3400" dirty="0" err="1"/>
              <a:t>sublibrary</a:t>
            </a:r>
            <a:r>
              <a:rPr lang="en-US" sz="3400" dirty="0"/>
              <a:t>; ineffective gRNA have similar scores &amp; effective gRNA are spread out</a:t>
            </a:r>
          </a:p>
        </p:txBody>
      </p:sp>
      <p:pic>
        <p:nvPicPr>
          <p:cNvPr id="5" name="Picture 4" descr="A picture containing text&#10;&#10;Description automatically generated">
            <a:extLst>
              <a:ext uri="{FF2B5EF4-FFF2-40B4-BE49-F238E27FC236}">
                <a16:creationId xmlns:a16="http://schemas.microsoft.com/office/drawing/2014/main" id="{F35205AE-0EFE-E14C-9C80-F5EB5E3F7636}"/>
              </a:ext>
            </a:extLst>
          </p:cNvPr>
          <p:cNvPicPr>
            <a:picLocks noChangeAspect="1"/>
          </p:cNvPicPr>
          <p:nvPr/>
        </p:nvPicPr>
        <p:blipFill>
          <a:blip r:embed="rId2"/>
          <a:stretch>
            <a:fillRect/>
          </a:stretch>
        </p:blipFill>
        <p:spPr>
          <a:xfrm>
            <a:off x="6096000" y="1612453"/>
            <a:ext cx="5857703" cy="5245547"/>
          </a:xfrm>
          <a:prstGeom prst="rect">
            <a:avLst/>
          </a:prstGeom>
        </p:spPr>
      </p:pic>
      <p:pic>
        <p:nvPicPr>
          <p:cNvPr id="9" name="Picture 8" descr="Chart, histogram&#10;&#10;Description automatically generated">
            <a:extLst>
              <a:ext uri="{FF2B5EF4-FFF2-40B4-BE49-F238E27FC236}">
                <a16:creationId xmlns:a16="http://schemas.microsoft.com/office/drawing/2014/main" id="{C2052142-D0D9-5046-BBD4-38DE8F0AE4D4}"/>
              </a:ext>
            </a:extLst>
          </p:cNvPr>
          <p:cNvPicPr>
            <a:picLocks noChangeAspect="1"/>
          </p:cNvPicPr>
          <p:nvPr/>
        </p:nvPicPr>
        <p:blipFill>
          <a:blip r:embed="rId3"/>
          <a:stretch>
            <a:fillRect/>
          </a:stretch>
        </p:blipFill>
        <p:spPr>
          <a:xfrm>
            <a:off x="0" y="1612452"/>
            <a:ext cx="5857705" cy="5245548"/>
          </a:xfrm>
          <a:prstGeom prst="rect">
            <a:avLst/>
          </a:prstGeom>
        </p:spPr>
      </p:pic>
      <p:sp>
        <p:nvSpPr>
          <p:cNvPr id="10" name="TextBox 9">
            <a:extLst>
              <a:ext uri="{FF2B5EF4-FFF2-40B4-BE49-F238E27FC236}">
                <a16:creationId xmlns:a16="http://schemas.microsoft.com/office/drawing/2014/main" id="{8D98F05B-5445-8C4A-B0D6-CE088E7CDDC5}"/>
              </a:ext>
            </a:extLst>
          </p:cNvPr>
          <p:cNvSpPr txBox="1"/>
          <p:nvPr/>
        </p:nvSpPr>
        <p:spPr>
          <a:xfrm>
            <a:off x="2537137" y="4322218"/>
            <a:ext cx="1628086" cy="923330"/>
          </a:xfrm>
          <a:prstGeom prst="rect">
            <a:avLst/>
          </a:prstGeom>
          <a:noFill/>
        </p:spPr>
        <p:txBody>
          <a:bodyPr wrap="square" rtlCol="0">
            <a:spAutoFit/>
          </a:bodyPr>
          <a:lstStyle/>
          <a:p>
            <a:r>
              <a:rPr lang="en-US" dirty="0" err="1">
                <a:solidFill>
                  <a:schemeClr val="accent1"/>
                </a:solidFill>
              </a:rPr>
              <a:t>Pos_promoter</a:t>
            </a:r>
            <a:endParaRPr lang="en-US" dirty="0">
              <a:solidFill>
                <a:schemeClr val="accent1"/>
              </a:solidFill>
            </a:endParaRPr>
          </a:p>
          <a:p>
            <a:r>
              <a:rPr lang="en-US" dirty="0">
                <a:solidFill>
                  <a:srgbClr val="FF0000"/>
                </a:solidFill>
              </a:rPr>
              <a:t>Enhancer</a:t>
            </a:r>
          </a:p>
          <a:p>
            <a:r>
              <a:rPr lang="en-US" dirty="0"/>
              <a:t>Safe</a:t>
            </a:r>
          </a:p>
        </p:txBody>
      </p:sp>
      <p:sp>
        <p:nvSpPr>
          <p:cNvPr id="11" name="TextBox 10">
            <a:extLst>
              <a:ext uri="{FF2B5EF4-FFF2-40B4-BE49-F238E27FC236}">
                <a16:creationId xmlns:a16="http://schemas.microsoft.com/office/drawing/2014/main" id="{1C500D06-DA0B-2641-B21C-1E706664EE61}"/>
              </a:ext>
            </a:extLst>
          </p:cNvPr>
          <p:cNvSpPr txBox="1"/>
          <p:nvPr/>
        </p:nvSpPr>
        <p:spPr>
          <a:xfrm>
            <a:off x="7547019" y="4322217"/>
            <a:ext cx="2704564" cy="923330"/>
          </a:xfrm>
          <a:prstGeom prst="rect">
            <a:avLst/>
          </a:prstGeom>
          <a:noFill/>
        </p:spPr>
        <p:txBody>
          <a:bodyPr wrap="square" rtlCol="0">
            <a:spAutoFit/>
          </a:bodyPr>
          <a:lstStyle/>
          <a:p>
            <a:r>
              <a:rPr lang="en-US" dirty="0"/>
              <a:t>Enhancer distributions across </a:t>
            </a:r>
            <a:r>
              <a:rPr lang="en-US" dirty="0" err="1"/>
              <a:t>sublibraries</a:t>
            </a:r>
            <a:r>
              <a:rPr lang="en-US" dirty="0"/>
              <a:t> look similar!</a:t>
            </a:r>
          </a:p>
        </p:txBody>
      </p:sp>
    </p:spTree>
    <p:extLst>
      <p:ext uri="{BB962C8B-B14F-4D97-AF65-F5344CB8AC3E}">
        <p14:creationId xmlns:p14="http://schemas.microsoft.com/office/powerpoint/2010/main" val="1276690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C2724-489C-2940-B651-4D4112FCC51C}"/>
              </a:ext>
            </a:extLst>
          </p:cNvPr>
          <p:cNvPicPr>
            <a:picLocks noChangeAspect="1"/>
          </p:cNvPicPr>
          <p:nvPr/>
        </p:nvPicPr>
        <p:blipFill>
          <a:blip r:embed="rId2"/>
          <a:stretch>
            <a:fillRect/>
          </a:stretch>
        </p:blipFill>
        <p:spPr>
          <a:xfrm>
            <a:off x="2146300" y="19050"/>
            <a:ext cx="7899400" cy="6819900"/>
          </a:xfrm>
          <a:prstGeom prst="rect">
            <a:avLst/>
          </a:prstGeom>
        </p:spPr>
      </p:pic>
    </p:spTree>
    <p:extLst>
      <p:ext uri="{BB962C8B-B14F-4D97-AF65-F5344CB8AC3E}">
        <p14:creationId xmlns:p14="http://schemas.microsoft.com/office/powerpoint/2010/main" val="1659115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84779-EB92-484D-8B37-639A1F1642E4}"/>
              </a:ext>
            </a:extLst>
          </p:cNvPr>
          <p:cNvPicPr>
            <a:picLocks noChangeAspect="1"/>
          </p:cNvPicPr>
          <p:nvPr/>
        </p:nvPicPr>
        <p:blipFill>
          <a:blip r:embed="rId2"/>
          <a:stretch>
            <a:fillRect/>
          </a:stretch>
        </p:blipFill>
        <p:spPr>
          <a:xfrm>
            <a:off x="0" y="0"/>
            <a:ext cx="12192000" cy="5486400"/>
          </a:xfrm>
          <a:prstGeom prst="rect">
            <a:avLst/>
          </a:prstGeom>
        </p:spPr>
      </p:pic>
      <p:sp>
        <p:nvSpPr>
          <p:cNvPr id="5" name="Rectangle 4">
            <a:extLst>
              <a:ext uri="{FF2B5EF4-FFF2-40B4-BE49-F238E27FC236}">
                <a16:creationId xmlns:a16="http://schemas.microsoft.com/office/drawing/2014/main" id="{650C257F-9DF2-4D44-9310-974D0FC2CCA0}"/>
              </a:ext>
            </a:extLst>
          </p:cNvPr>
          <p:cNvSpPr/>
          <p:nvPr/>
        </p:nvSpPr>
        <p:spPr>
          <a:xfrm>
            <a:off x="4623515" y="1928611"/>
            <a:ext cx="605308" cy="27432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297E17-BC85-FA4D-92DA-01F153EFFF08}"/>
              </a:ext>
            </a:extLst>
          </p:cNvPr>
          <p:cNvSpPr/>
          <p:nvPr/>
        </p:nvSpPr>
        <p:spPr>
          <a:xfrm>
            <a:off x="9865217" y="1928611"/>
            <a:ext cx="605308" cy="27432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5C0377-1A88-7D43-B252-AB539C6BF983}"/>
              </a:ext>
            </a:extLst>
          </p:cNvPr>
          <p:cNvSpPr txBox="1"/>
          <p:nvPr/>
        </p:nvSpPr>
        <p:spPr>
          <a:xfrm>
            <a:off x="4623515" y="4839237"/>
            <a:ext cx="1777284" cy="646331"/>
          </a:xfrm>
          <a:prstGeom prst="rect">
            <a:avLst/>
          </a:prstGeom>
          <a:noFill/>
        </p:spPr>
        <p:txBody>
          <a:bodyPr wrap="square" rtlCol="0">
            <a:spAutoFit/>
          </a:bodyPr>
          <a:lstStyle/>
          <a:p>
            <a:r>
              <a:rPr lang="en-US" dirty="0">
                <a:solidFill>
                  <a:schemeClr val="accent2"/>
                </a:solidFill>
              </a:rPr>
              <a:t>eGATA1 enhancer</a:t>
            </a:r>
          </a:p>
        </p:txBody>
      </p:sp>
      <p:sp>
        <p:nvSpPr>
          <p:cNvPr id="8" name="TextBox 7">
            <a:extLst>
              <a:ext uri="{FF2B5EF4-FFF2-40B4-BE49-F238E27FC236}">
                <a16:creationId xmlns:a16="http://schemas.microsoft.com/office/drawing/2014/main" id="{51F19339-40F7-9244-9DC9-EE3AF654D069}"/>
              </a:ext>
            </a:extLst>
          </p:cNvPr>
          <p:cNvSpPr txBox="1"/>
          <p:nvPr/>
        </p:nvSpPr>
        <p:spPr>
          <a:xfrm>
            <a:off x="9865216" y="4838405"/>
            <a:ext cx="2326783" cy="1200329"/>
          </a:xfrm>
          <a:prstGeom prst="rect">
            <a:avLst/>
          </a:prstGeom>
          <a:noFill/>
        </p:spPr>
        <p:txBody>
          <a:bodyPr wrap="square" rtlCol="0">
            <a:spAutoFit/>
          </a:bodyPr>
          <a:lstStyle/>
          <a:p>
            <a:r>
              <a:rPr lang="en-US" dirty="0">
                <a:solidFill>
                  <a:schemeClr val="accent1"/>
                </a:solidFill>
              </a:rPr>
              <a:t>eHDAC6 enhancer is labeled as </a:t>
            </a:r>
            <a:r>
              <a:rPr lang="en-US" dirty="0" err="1">
                <a:solidFill>
                  <a:schemeClr val="accent1"/>
                </a:solidFill>
              </a:rPr>
              <a:t>overlaps_nongrowth_TSS</a:t>
            </a:r>
            <a:endParaRPr lang="en-US" dirty="0">
              <a:solidFill>
                <a:schemeClr val="accent1"/>
              </a:solidFill>
            </a:endParaRPr>
          </a:p>
        </p:txBody>
      </p:sp>
      <p:sp>
        <p:nvSpPr>
          <p:cNvPr id="16" name="TextBox 15">
            <a:extLst>
              <a:ext uri="{FF2B5EF4-FFF2-40B4-BE49-F238E27FC236}">
                <a16:creationId xmlns:a16="http://schemas.microsoft.com/office/drawing/2014/main" id="{7AE1A5D1-6F90-CC48-ACA8-E6F6422886A4}"/>
              </a:ext>
            </a:extLst>
          </p:cNvPr>
          <p:cNvSpPr txBox="1"/>
          <p:nvPr/>
        </p:nvSpPr>
        <p:spPr>
          <a:xfrm>
            <a:off x="283335" y="5769735"/>
            <a:ext cx="6954592" cy="646331"/>
          </a:xfrm>
          <a:prstGeom prst="rect">
            <a:avLst/>
          </a:prstGeom>
          <a:noFill/>
        </p:spPr>
        <p:txBody>
          <a:bodyPr wrap="square" rtlCol="0">
            <a:spAutoFit/>
          </a:bodyPr>
          <a:lstStyle/>
          <a:p>
            <a:r>
              <a:rPr lang="en-US" dirty="0"/>
              <a:t>Refine TSS annotations with CAGE?</a:t>
            </a:r>
          </a:p>
          <a:p>
            <a:r>
              <a:rPr lang="en-US" dirty="0"/>
              <a:t>Narrow TSS window to TSS +/- 500 bp?</a:t>
            </a:r>
          </a:p>
        </p:txBody>
      </p:sp>
    </p:spTree>
    <p:extLst>
      <p:ext uri="{BB962C8B-B14F-4D97-AF65-F5344CB8AC3E}">
        <p14:creationId xmlns:p14="http://schemas.microsoft.com/office/powerpoint/2010/main" val="2670194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3BD83-B554-F04E-86C8-38F9BA33B7B0}"/>
              </a:ext>
            </a:extLst>
          </p:cNvPr>
          <p:cNvSpPr>
            <a:spLocks noGrp="1"/>
          </p:cNvSpPr>
          <p:nvPr>
            <p:ph type="title"/>
          </p:nvPr>
        </p:nvSpPr>
        <p:spPr/>
        <p:txBody>
          <a:bodyPr/>
          <a:lstStyle/>
          <a:p>
            <a:r>
              <a:rPr lang="en-US" dirty="0"/>
              <a:t>Drop initial low, </a:t>
            </a:r>
            <a:r>
              <a:rPr lang="en-US" dirty="0" err="1"/>
              <a:t>pseudocount</a:t>
            </a:r>
            <a:r>
              <a:rPr lang="en-US" dirty="0"/>
              <a:t> of 10 for final low count gRNA</a:t>
            </a:r>
          </a:p>
        </p:txBody>
      </p:sp>
      <p:pic>
        <p:nvPicPr>
          <p:cNvPr id="5" name="Picture 4" descr="Chart&#10;&#10;Description automatically generated">
            <a:extLst>
              <a:ext uri="{FF2B5EF4-FFF2-40B4-BE49-F238E27FC236}">
                <a16:creationId xmlns:a16="http://schemas.microsoft.com/office/drawing/2014/main" id="{58CCF567-1401-FD49-A1B8-85467FFA55AB}"/>
              </a:ext>
            </a:extLst>
          </p:cNvPr>
          <p:cNvPicPr>
            <a:picLocks noChangeAspect="1"/>
          </p:cNvPicPr>
          <p:nvPr/>
        </p:nvPicPr>
        <p:blipFill>
          <a:blip r:embed="rId2"/>
          <a:stretch>
            <a:fillRect/>
          </a:stretch>
        </p:blipFill>
        <p:spPr>
          <a:xfrm>
            <a:off x="0" y="1656816"/>
            <a:ext cx="5814629" cy="5201183"/>
          </a:xfrm>
          <a:prstGeom prst="rect">
            <a:avLst/>
          </a:prstGeom>
        </p:spPr>
      </p:pic>
      <p:graphicFrame>
        <p:nvGraphicFramePr>
          <p:cNvPr id="6" name="Table 4">
            <a:extLst>
              <a:ext uri="{FF2B5EF4-FFF2-40B4-BE49-F238E27FC236}">
                <a16:creationId xmlns:a16="http://schemas.microsoft.com/office/drawing/2014/main" id="{85BAF7EF-2398-6648-ADDE-EBF1832E3AD5}"/>
              </a:ext>
            </a:extLst>
          </p:cNvPr>
          <p:cNvGraphicFramePr>
            <a:graphicFrameLocks noGrp="1"/>
          </p:cNvGraphicFramePr>
          <p:nvPr/>
        </p:nvGraphicFramePr>
        <p:xfrm>
          <a:off x="4524782" y="1963420"/>
          <a:ext cx="7376730" cy="2661920"/>
        </p:xfrm>
        <a:graphic>
          <a:graphicData uri="http://schemas.openxmlformats.org/drawingml/2006/table">
            <a:tbl>
              <a:tblPr firstRow="1" bandRow="1">
                <a:tableStyleId>{5C22544A-7EE6-4342-B048-85BDC9FD1C3A}</a:tableStyleId>
              </a:tblPr>
              <a:tblGrid>
                <a:gridCol w="2034862">
                  <a:extLst>
                    <a:ext uri="{9D8B030D-6E8A-4147-A177-3AD203B41FA5}">
                      <a16:colId xmlns:a16="http://schemas.microsoft.com/office/drawing/2014/main" val="1176249002"/>
                    </a:ext>
                  </a:extLst>
                </a:gridCol>
                <a:gridCol w="1141922">
                  <a:extLst>
                    <a:ext uri="{9D8B030D-6E8A-4147-A177-3AD203B41FA5}">
                      <a16:colId xmlns:a16="http://schemas.microsoft.com/office/drawing/2014/main" val="620606591"/>
                    </a:ext>
                  </a:extLst>
                </a:gridCol>
                <a:gridCol w="1652793">
                  <a:extLst>
                    <a:ext uri="{9D8B030D-6E8A-4147-A177-3AD203B41FA5}">
                      <a16:colId xmlns:a16="http://schemas.microsoft.com/office/drawing/2014/main" val="2973056942"/>
                    </a:ext>
                  </a:extLst>
                </a:gridCol>
                <a:gridCol w="1365161">
                  <a:extLst>
                    <a:ext uri="{9D8B030D-6E8A-4147-A177-3AD203B41FA5}">
                      <a16:colId xmlns:a16="http://schemas.microsoft.com/office/drawing/2014/main" val="22774644"/>
                    </a:ext>
                  </a:extLst>
                </a:gridCol>
                <a:gridCol w="1181992">
                  <a:extLst>
                    <a:ext uri="{9D8B030D-6E8A-4147-A177-3AD203B41FA5}">
                      <a16:colId xmlns:a16="http://schemas.microsoft.com/office/drawing/2014/main" val="3509949741"/>
                    </a:ext>
                  </a:extLst>
                </a:gridCol>
              </a:tblGrid>
              <a:tr h="370840">
                <a:tc>
                  <a:txBody>
                    <a:bodyPr/>
                    <a:lstStyle/>
                    <a:p>
                      <a:endParaRPr lang="en-US" dirty="0"/>
                    </a:p>
                  </a:txBody>
                  <a:tcPr/>
                </a:tc>
                <a:tc>
                  <a:txBody>
                    <a:bodyPr/>
                    <a:lstStyle/>
                    <a:p>
                      <a:r>
                        <a:rPr lang="en-US" dirty="0"/>
                        <a:t>Enhancer</a:t>
                      </a:r>
                    </a:p>
                  </a:txBody>
                  <a:tcPr/>
                </a:tc>
                <a:tc>
                  <a:txBody>
                    <a:bodyPr/>
                    <a:lstStyle/>
                    <a:p>
                      <a:r>
                        <a:rPr lang="en-US" dirty="0"/>
                        <a:t>Overlaps Non-Growth TSS</a:t>
                      </a:r>
                    </a:p>
                  </a:txBody>
                  <a:tcPr/>
                </a:tc>
                <a:tc>
                  <a:txBody>
                    <a:bodyPr/>
                    <a:lstStyle/>
                    <a:p>
                      <a:r>
                        <a:rPr lang="en-US" dirty="0"/>
                        <a:t>Overlaps Growth TSS</a:t>
                      </a:r>
                    </a:p>
                  </a:txBody>
                  <a:tcPr/>
                </a:tc>
                <a:tc>
                  <a:txBody>
                    <a:bodyPr/>
                    <a:lstStyle/>
                    <a:p>
                      <a:r>
                        <a:rPr lang="en-US" dirty="0"/>
                        <a:t>Positive Promoter</a:t>
                      </a:r>
                    </a:p>
                  </a:txBody>
                  <a:tcPr/>
                </a:tc>
                <a:extLst>
                  <a:ext uri="{0D108BD9-81ED-4DB2-BD59-A6C34878D82A}">
                    <a16:rowId xmlns:a16="http://schemas.microsoft.com/office/drawing/2014/main" val="1409376507"/>
                  </a:ext>
                </a:extLst>
              </a:tr>
              <a:tr h="370840">
                <a:tc>
                  <a:txBody>
                    <a:bodyPr/>
                    <a:lstStyle/>
                    <a:p>
                      <a:r>
                        <a:rPr lang="en-US" dirty="0"/>
                        <a:t>Total # Elements</a:t>
                      </a:r>
                    </a:p>
                  </a:txBody>
                  <a:tcPr/>
                </a:tc>
                <a:tc>
                  <a:txBody>
                    <a:bodyPr/>
                    <a:lstStyle/>
                    <a:p>
                      <a:pPr algn="ctr"/>
                      <a:r>
                        <a:rPr lang="en-US" dirty="0"/>
                        <a:t>3523</a:t>
                      </a:r>
                    </a:p>
                  </a:txBody>
                  <a:tcPr/>
                </a:tc>
                <a:tc>
                  <a:txBody>
                    <a:bodyPr/>
                    <a:lstStyle/>
                    <a:p>
                      <a:pPr algn="ctr"/>
                      <a:r>
                        <a:rPr lang="en-US" dirty="0"/>
                        <a:t>2817</a:t>
                      </a:r>
                    </a:p>
                  </a:txBody>
                  <a:tcPr/>
                </a:tc>
                <a:tc>
                  <a:txBody>
                    <a:bodyPr/>
                    <a:lstStyle/>
                    <a:p>
                      <a:pPr algn="ctr"/>
                      <a:r>
                        <a:rPr lang="en-US" dirty="0"/>
                        <a:t>1177</a:t>
                      </a:r>
                    </a:p>
                  </a:txBody>
                  <a:tcPr/>
                </a:tc>
                <a:tc>
                  <a:txBody>
                    <a:bodyPr/>
                    <a:lstStyle/>
                    <a:p>
                      <a:pPr algn="ctr"/>
                      <a:r>
                        <a:rPr lang="en-US" dirty="0"/>
                        <a:t>420</a:t>
                      </a:r>
                    </a:p>
                  </a:txBody>
                  <a:tcPr/>
                </a:tc>
                <a:extLst>
                  <a:ext uri="{0D108BD9-81ED-4DB2-BD59-A6C34878D82A}">
                    <a16:rowId xmlns:a16="http://schemas.microsoft.com/office/drawing/2014/main" val="2968583995"/>
                  </a:ext>
                </a:extLst>
              </a:tr>
              <a:tr h="370840">
                <a:tc>
                  <a:txBody>
                    <a:bodyPr/>
                    <a:lstStyle/>
                    <a:p>
                      <a:r>
                        <a:rPr lang="en-US" dirty="0"/>
                        <a:t>FDR10</a:t>
                      </a:r>
                    </a:p>
                  </a:txBody>
                  <a:tcPr/>
                </a:tc>
                <a:tc>
                  <a:txBody>
                    <a:bodyPr/>
                    <a:lstStyle/>
                    <a:p>
                      <a:pPr algn="ctr"/>
                      <a:r>
                        <a:rPr lang="en-US" dirty="0"/>
                        <a:t>570</a:t>
                      </a:r>
                    </a:p>
                  </a:txBody>
                  <a:tcPr/>
                </a:tc>
                <a:tc>
                  <a:txBody>
                    <a:bodyPr/>
                    <a:lstStyle/>
                    <a:p>
                      <a:pPr algn="ctr"/>
                      <a:r>
                        <a:rPr lang="en-US" dirty="0"/>
                        <a:t>902</a:t>
                      </a:r>
                    </a:p>
                  </a:txBody>
                  <a:tcPr/>
                </a:tc>
                <a:tc>
                  <a:txBody>
                    <a:bodyPr/>
                    <a:lstStyle/>
                    <a:p>
                      <a:pPr algn="ctr"/>
                      <a:r>
                        <a:rPr lang="en-US" dirty="0"/>
                        <a:t>939</a:t>
                      </a:r>
                    </a:p>
                  </a:txBody>
                  <a:tcPr/>
                </a:tc>
                <a:tc>
                  <a:txBody>
                    <a:bodyPr/>
                    <a:lstStyle/>
                    <a:p>
                      <a:pPr algn="ctr"/>
                      <a:r>
                        <a:rPr lang="en-US" dirty="0"/>
                        <a:t>414</a:t>
                      </a:r>
                    </a:p>
                  </a:txBody>
                  <a:tcPr/>
                </a:tc>
                <a:extLst>
                  <a:ext uri="{0D108BD9-81ED-4DB2-BD59-A6C34878D82A}">
                    <a16:rowId xmlns:a16="http://schemas.microsoft.com/office/drawing/2014/main" val="1562515214"/>
                  </a:ext>
                </a:extLst>
              </a:tr>
              <a:tr h="370840">
                <a:tc>
                  <a:txBody>
                    <a:bodyPr/>
                    <a:lstStyle/>
                    <a:p>
                      <a:r>
                        <a:rPr lang="en-US" dirty="0"/>
                        <a:t>FDR10 &amp; Third best effect &lt; Safe – 2 SD</a:t>
                      </a:r>
                    </a:p>
                  </a:txBody>
                  <a:tcPr/>
                </a:tc>
                <a:tc>
                  <a:txBody>
                    <a:bodyPr/>
                    <a:lstStyle/>
                    <a:p>
                      <a:pPr algn="ctr"/>
                      <a:r>
                        <a:rPr lang="en-US" dirty="0"/>
                        <a:t>54</a:t>
                      </a:r>
                    </a:p>
                  </a:txBody>
                  <a:tcPr/>
                </a:tc>
                <a:tc>
                  <a:txBody>
                    <a:bodyPr/>
                    <a:lstStyle/>
                    <a:p>
                      <a:pPr algn="ctr"/>
                      <a:r>
                        <a:rPr lang="en-US" dirty="0"/>
                        <a:t>284</a:t>
                      </a:r>
                    </a:p>
                  </a:txBody>
                  <a:tcPr/>
                </a:tc>
                <a:tc>
                  <a:txBody>
                    <a:bodyPr/>
                    <a:lstStyle/>
                    <a:p>
                      <a:pPr algn="ctr"/>
                      <a:r>
                        <a:rPr lang="en-US" dirty="0"/>
                        <a:t>812</a:t>
                      </a:r>
                    </a:p>
                  </a:txBody>
                  <a:tcPr/>
                </a:tc>
                <a:tc>
                  <a:txBody>
                    <a:bodyPr/>
                    <a:lstStyle/>
                    <a:p>
                      <a:pPr algn="ctr"/>
                      <a:r>
                        <a:rPr lang="en-US" dirty="0"/>
                        <a:t>413</a:t>
                      </a:r>
                    </a:p>
                  </a:txBody>
                  <a:tcPr/>
                </a:tc>
                <a:extLst>
                  <a:ext uri="{0D108BD9-81ED-4DB2-BD59-A6C34878D82A}">
                    <a16:rowId xmlns:a16="http://schemas.microsoft.com/office/drawing/2014/main" val="958223364"/>
                  </a:ext>
                </a:extLst>
              </a:tr>
              <a:tr h="370840">
                <a:tc>
                  <a:txBody>
                    <a:bodyPr/>
                    <a:lstStyle/>
                    <a:p>
                      <a:r>
                        <a:rPr lang="en-US" dirty="0"/>
                        <a:t>FDR10 &amp; Mean Effect &lt; Safe – 2 SD</a:t>
                      </a:r>
                    </a:p>
                  </a:txBody>
                  <a:tcPr/>
                </a:tc>
                <a:tc>
                  <a:txBody>
                    <a:bodyPr/>
                    <a:lstStyle/>
                    <a:p>
                      <a:pPr algn="ctr"/>
                      <a:r>
                        <a:rPr lang="en-US" dirty="0"/>
                        <a:t>18</a:t>
                      </a:r>
                    </a:p>
                  </a:txBody>
                  <a:tcPr/>
                </a:tc>
                <a:tc>
                  <a:txBody>
                    <a:bodyPr/>
                    <a:lstStyle/>
                    <a:p>
                      <a:pPr algn="ctr"/>
                      <a:r>
                        <a:rPr lang="en-US" dirty="0"/>
                        <a:t>119</a:t>
                      </a:r>
                    </a:p>
                  </a:txBody>
                  <a:tcPr/>
                </a:tc>
                <a:tc>
                  <a:txBody>
                    <a:bodyPr/>
                    <a:lstStyle/>
                    <a:p>
                      <a:pPr algn="ctr"/>
                      <a:r>
                        <a:rPr lang="en-US" dirty="0"/>
                        <a:t>708</a:t>
                      </a:r>
                    </a:p>
                  </a:txBody>
                  <a:tcPr/>
                </a:tc>
                <a:tc>
                  <a:txBody>
                    <a:bodyPr/>
                    <a:lstStyle/>
                    <a:p>
                      <a:pPr algn="ctr"/>
                      <a:r>
                        <a:rPr lang="en-US" dirty="0"/>
                        <a:t>414</a:t>
                      </a:r>
                    </a:p>
                  </a:txBody>
                  <a:tcPr/>
                </a:tc>
                <a:extLst>
                  <a:ext uri="{0D108BD9-81ED-4DB2-BD59-A6C34878D82A}">
                    <a16:rowId xmlns:a16="http://schemas.microsoft.com/office/drawing/2014/main" val="1163871632"/>
                  </a:ext>
                </a:extLst>
              </a:tr>
            </a:tbl>
          </a:graphicData>
        </a:graphic>
      </p:graphicFrame>
      <p:sp>
        <p:nvSpPr>
          <p:cNvPr id="7" name="TextBox 6">
            <a:extLst>
              <a:ext uri="{FF2B5EF4-FFF2-40B4-BE49-F238E27FC236}">
                <a16:creationId xmlns:a16="http://schemas.microsoft.com/office/drawing/2014/main" id="{28154BC7-AE46-9D40-AB9D-615F610CE5DC}"/>
              </a:ext>
            </a:extLst>
          </p:cNvPr>
          <p:cNvSpPr txBox="1"/>
          <p:nvPr/>
        </p:nvSpPr>
        <p:spPr>
          <a:xfrm>
            <a:off x="4648200" y="4775200"/>
            <a:ext cx="6985000" cy="1200329"/>
          </a:xfrm>
          <a:prstGeom prst="rect">
            <a:avLst/>
          </a:prstGeom>
          <a:noFill/>
        </p:spPr>
        <p:txBody>
          <a:bodyPr wrap="square" rtlCol="0">
            <a:spAutoFit/>
          </a:bodyPr>
          <a:lstStyle/>
          <a:p>
            <a:r>
              <a:rPr lang="en-US" dirty="0"/>
              <a:t>Some weird outliers are cleaned up!</a:t>
            </a:r>
          </a:p>
          <a:p>
            <a:r>
              <a:rPr lang="en-US" dirty="0"/>
              <a:t>Even more hits, probably due to the safe gRNA distribution being tightened! From </a:t>
            </a:r>
            <a:r>
              <a:rPr lang="en-US" dirty="0" err="1"/>
              <a:t>StDev</a:t>
            </a:r>
            <a:r>
              <a:rPr lang="en-US" dirty="0"/>
              <a:t> 0.2953 (pseudo10) to 0.2949 (dropinitial_pseudo10)</a:t>
            </a:r>
          </a:p>
        </p:txBody>
      </p:sp>
    </p:spTree>
    <p:extLst>
      <p:ext uri="{BB962C8B-B14F-4D97-AF65-F5344CB8AC3E}">
        <p14:creationId xmlns:p14="http://schemas.microsoft.com/office/powerpoint/2010/main" val="847094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5764B-A84F-B848-8101-4A03A17DDE6C}"/>
              </a:ext>
            </a:extLst>
          </p:cNvPr>
          <p:cNvSpPr>
            <a:spLocks noGrp="1"/>
          </p:cNvSpPr>
          <p:nvPr>
            <p:ph type="title"/>
          </p:nvPr>
        </p:nvSpPr>
        <p:spPr/>
        <p:txBody>
          <a:bodyPr/>
          <a:lstStyle/>
          <a:p>
            <a:r>
              <a:rPr lang="en-US" dirty="0"/>
              <a:t>Using the Fisher Method to combine p values</a:t>
            </a:r>
          </a:p>
        </p:txBody>
      </p:sp>
      <p:sp>
        <p:nvSpPr>
          <p:cNvPr id="3" name="Content Placeholder 2">
            <a:extLst>
              <a:ext uri="{FF2B5EF4-FFF2-40B4-BE49-F238E27FC236}">
                <a16:creationId xmlns:a16="http://schemas.microsoft.com/office/drawing/2014/main" id="{03844AE2-B0D5-7742-A774-A4178ECD4DE4}"/>
              </a:ext>
            </a:extLst>
          </p:cNvPr>
          <p:cNvSpPr>
            <a:spLocks noGrp="1"/>
          </p:cNvSpPr>
          <p:nvPr>
            <p:ph idx="1"/>
          </p:nvPr>
        </p:nvSpPr>
        <p:spPr/>
        <p:txBody>
          <a:bodyPr/>
          <a:lstStyle/>
          <a:p>
            <a:r>
              <a:rPr lang="en-US" dirty="0"/>
              <a:t>First calculate BH-corrected p values</a:t>
            </a:r>
          </a:p>
          <a:p>
            <a:r>
              <a:rPr lang="en-US" dirty="0"/>
              <a:t>Combine with Fisher Method</a:t>
            </a:r>
          </a:p>
          <a:p>
            <a:r>
              <a:rPr lang="en-US" dirty="0"/>
              <a:t>Apply the BH correction over the combined p values</a:t>
            </a:r>
          </a:p>
          <a:p>
            <a:pPr marL="0" indent="0">
              <a:buNone/>
            </a:pPr>
            <a:endParaRPr lang="en-US" dirty="0"/>
          </a:p>
        </p:txBody>
      </p:sp>
      <p:graphicFrame>
        <p:nvGraphicFramePr>
          <p:cNvPr id="4" name="Table 4">
            <a:extLst>
              <a:ext uri="{FF2B5EF4-FFF2-40B4-BE49-F238E27FC236}">
                <a16:creationId xmlns:a16="http://schemas.microsoft.com/office/drawing/2014/main" id="{6E569956-55D6-CF45-B3FF-B4E4BDCEE327}"/>
              </a:ext>
            </a:extLst>
          </p:cNvPr>
          <p:cNvGraphicFramePr>
            <a:graphicFrameLocks noGrp="1"/>
          </p:cNvGraphicFramePr>
          <p:nvPr/>
        </p:nvGraphicFramePr>
        <p:xfrm>
          <a:off x="838200" y="3649980"/>
          <a:ext cx="7376730" cy="2931160"/>
        </p:xfrm>
        <a:graphic>
          <a:graphicData uri="http://schemas.openxmlformats.org/drawingml/2006/table">
            <a:tbl>
              <a:tblPr firstRow="1" bandRow="1">
                <a:tableStyleId>{5C22544A-7EE6-4342-B048-85BDC9FD1C3A}</a:tableStyleId>
              </a:tblPr>
              <a:tblGrid>
                <a:gridCol w="2034862">
                  <a:extLst>
                    <a:ext uri="{9D8B030D-6E8A-4147-A177-3AD203B41FA5}">
                      <a16:colId xmlns:a16="http://schemas.microsoft.com/office/drawing/2014/main" val="1176249002"/>
                    </a:ext>
                  </a:extLst>
                </a:gridCol>
                <a:gridCol w="1141922">
                  <a:extLst>
                    <a:ext uri="{9D8B030D-6E8A-4147-A177-3AD203B41FA5}">
                      <a16:colId xmlns:a16="http://schemas.microsoft.com/office/drawing/2014/main" val="620606591"/>
                    </a:ext>
                  </a:extLst>
                </a:gridCol>
                <a:gridCol w="1652793">
                  <a:extLst>
                    <a:ext uri="{9D8B030D-6E8A-4147-A177-3AD203B41FA5}">
                      <a16:colId xmlns:a16="http://schemas.microsoft.com/office/drawing/2014/main" val="2973056942"/>
                    </a:ext>
                  </a:extLst>
                </a:gridCol>
                <a:gridCol w="1365161">
                  <a:extLst>
                    <a:ext uri="{9D8B030D-6E8A-4147-A177-3AD203B41FA5}">
                      <a16:colId xmlns:a16="http://schemas.microsoft.com/office/drawing/2014/main" val="22774644"/>
                    </a:ext>
                  </a:extLst>
                </a:gridCol>
                <a:gridCol w="1181992">
                  <a:extLst>
                    <a:ext uri="{9D8B030D-6E8A-4147-A177-3AD203B41FA5}">
                      <a16:colId xmlns:a16="http://schemas.microsoft.com/office/drawing/2014/main" val="3509949741"/>
                    </a:ext>
                  </a:extLst>
                </a:gridCol>
              </a:tblGrid>
              <a:tr h="370840">
                <a:tc>
                  <a:txBody>
                    <a:bodyPr/>
                    <a:lstStyle/>
                    <a:p>
                      <a:endParaRPr lang="en-US" dirty="0"/>
                    </a:p>
                  </a:txBody>
                  <a:tcPr/>
                </a:tc>
                <a:tc>
                  <a:txBody>
                    <a:bodyPr/>
                    <a:lstStyle/>
                    <a:p>
                      <a:r>
                        <a:rPr lang="en-US" dirty="0"/>
                        <a:t>Enhancer</a:t>
                      </a:r>
                    </a:p>
                  </a:txBody>
                  <a:tcPr/>
                </a:tc>
                <a:tc>
                  <a:txBody>
                    <a:bodyPr/>
                    <a:lstStyle/>
                    <a:p>
                      <a:r>
                        <a:rPr lang="en-US" dirty="0"/>
                        <a:t>Overlaps Non-Growth TSS</a:t>
                      </a:r>
                    </a:p>
                  </a:txBody>
                  <a:tcPr/>
                </a:tc>
                <a:tc>
                  <a:txBody>
                    <a:bodyPr/>
                    <a:lstStyle/>
                    <a:p>
                      <a:r>
                        <a:rPr lang="en-US" dirty="0"/>
                        <a:t>Overlaps Growth TSS</a:t>
                      </a:r>
                    </a:p>
                  </a:txBody>
                  <a:tcPr/>
                </a:tc>
                <a:tc>
                  <a:txBody>
                    <a:bodyPr/>
                    <a:lstStyle/>
                    <a:p>
                      <a:r>
                        <a:rPr lang="en-US" dirty="0"/>
                        <a:t>Positive Promoter</a:t>
                      </a:r>
                    </a:p>
                  </a:txBody>
                  <a:tcPr/>
                </a:tc>
                <a:extLst>
                  <a:ext uri="{0D108BD9-81ED-4DB2-BD59-A6C34878D82A}">
                    <a16:rowId xmlns:a16="http://schemas.microsoft.com/office/drawing/2014/main" val="1409376507"/>
                  </a:ext>
                </a:extLst>
              </a:tr>
              <a:tr h="370840">
                <a:tc>
                  <a:txBody>
                    <a:bodyPr/>
                    <a:lstStyle/>
                    <a:p>
                      <a:r>
                        <a:rPr lang="en-US" dirty="0"/>
                        <a:t>Total # Elements</a:t>
                      </a:r>
                    </a:p>
                  </a:txBody>
                  <a:tcPr/>
                </a:tc>
                <a:tc>
                  <a:txBody>
                    <a:bodyPr/>
                    <a:lstStyle/>
                    <a:p>
                      <a:pPr algn="ctr"/>
                      <a:r>
                        <a:rPr lang="en-US" dirty="0"/>
                        <a:t>3523</a:t>
                      </a:r>
                    </a:p>
                  </a:txBody>
                  <a:tcPr/>
                </a:tc>
                <a:tc>
                  <a:txBody>
                    <a:bodyPr/>
                    <a:lstStyle/>
                    <a:p>
                      <a:pPr algn="ctr"/>
                      <a:r>
                        <a:rPr lang="en-US" dirty="0"/>
                        <a:t>2817</a:t>
                      </a:r>
                    </a:p>
                  </a:txBody>
                  <a:tcPr/>
                </a:tc>
                <a:tc>
                  <a:txBody>
                    <a:bodyPr/>
                    <a:lstStyle/>
                    <a:p>
                      <a:pPr algn="ctr"/>
                      <a:r>
                        <a:rPr lang="en-US" dirty="0"/>
                        <a:t>1177</a:t>
                      </a:r>
                    </a:p>
                  </a:txBody>
                  <a:tcPr/>
                </a:tc>
                <a:tc>
                  <a:txBody>
                    <a:bodyPr/>
                    <a:lstStyle/>
                    <a:p>
                      <a:pPr algn="ctr"/>
                      <a:r>
                        <a:rPr lang="en-US" dirty="0"/>
                        <a:t>420</a:t>
                      </a:r>
                    </a:p>
                  </a:txBody>
                  <a:tcPr/>
                </a:tc>
                <a:extLst>
                  <a:ext uri="{0D108BD9-81ED-4DB2-BD59-A6C34878D82A}">
                    <a16:rowId xmlns:a16="http://schemas.microsoft.com/office/drawing/2014/main" val="2968583995"/>
                  </a:ext>
                </a:extLst>
              </a:tr>
              <a:tr h="370840">
                <a:tc>
                  <a:txBody>
                    <a:bodyPr/>
                    <a:lstStyle/>
                    <a:p>
                      <a:r>
                        <a:rPr lang="en-US" dirty="0"/>
                        <a:t>FDR10</a:t>
                      </a:r>
                    </a:p>
                  </a:txBody>
                  <a:tcPr/>
                </a:tc>
                <a:tc>
                  <a:txBody>
                    <a:bodyPr/>
                    <a:lstStyle/>
                    <a:p>
                      <a:pPr algn="ctr"/>
                      <a:r>
                        <a:rPr lang="en-US" dirty="0"/>
                        <a:t>570 </a:t>
                      </a:r>
                      <a:r>
                        <a:rPr lang="en-US" dirty="0">
                          <a:sym typeface="Wingdings" pitchFamily="2" charset="2"/>
                        </a:rPr>
                        <a:t> 380</a:t>
                      </a:r>
                      <a:endParaRPr lang="en-US" dirty="0"/>
                    </a:p>
                  </a:txBody>
                  <a:tcPr/>
                </a:tc>
                <a:tc>
                  <a:txBody>
                    <a:bodyPr/>
                    <a:lstStyle/>
                    <a:p>
                      <a:pPr algn="ctr"/>
                      <a:r>
                        <a:rPr lang="en-US" dirty="0"/>
                        <a:t>902 </a:t>
                      </a:r>
                      <a:r>
                        <a:rPr lang="en-US" dirty="0">
                          <a:sym typeface="Wingdings" pitchFamily="2" charset="2"/>
                        </a:rPr>
                        <a:t> 724</a:t>
                      </a:r>
                      <a:endParaRPr lang="en-US" dirty="0"/>
                    </a:p>
                  </a:txBody>
                  <a:tcPr/>
                </a:tc>
                <a:tc>
                  <a:txBody>
                    <a:bodyPr/>
                    <a:lstStyle/>
                    <a:p>
                      <a:pPr algn="ctr"/>
                      <a:r>
                        <a:rPr lang="en-US" dirty="0"/>
                        <a:t>939 </a:t>
                      </a:r>
                      <a:r>
                        <a:rPr lang="en-US" dirty="0">
                          <a:sym typeface="Wingdings" pitchFamily="2" charset="2"/>
                        </a:rPr>
                        <a:t> 907</a:t>
                      </a:r>
                      <a:endParaRPr lang="en-US" dirty="0"/>
                    </a:p>
                  </a:txBody>
                  <a:tcPr/>
                </a:tc>
                <a:tc>
                  <a:txBody>
                    <a:bodyPr/>
                    <a:lstStyle/>
                    <a:p>
                      <a:pPr algn="ctr"/>
                      <a:r>
                        <a:rPr lang="en-US" dirty="0"/>
                        <a:t>414 </a:t>
                      </a:r>
                      <a:r>
                        <a:rPr lang="en-US" dirty="0">
                          <a:sym typeface="Wingdings" pitchFamily="2" charset="2"/>
                        </a:rPr>
                        <a:t> 413</a:t>
                      </a:r>
                      <a:endParaRPr lang="en-US" dirty="0"/>
                    </a:p>
                  </a:txBody>
                  <a:tcPr/>
                </a:tc>
                <a:extLst>
                  <a:ext uri="{0D108BD9-81ED-4DB2-BD59-A6C34878D82A}">
                    <a16:rowId xmlns:a16="http://schemas.microsoft.com/office/drawing/2014/main" val="1562515214"/>
                  </a:ext>
                </a:extLst>
              </a:tr>
              <a:tr h="370840">
                <a:tc>
                  <a:txBody>
                    <a:bodyPr/>
                    <a:lstStyle/>
                    <a:p>
                      <a:r>
                        <a:rPr lang="en-US" dirty="0"/>
                        <a:t>FDR10 &amp; Third best effect &lt; Safe – 2 SD</a:t>
                      </a:r>
                    </a:p>
                  </a:txBody>
                  <a:tcPr/>
                </a:tc>
                <a:tc>
                  <a:txBody>
                    <a:bodyPr/>
                    <a:lstStyle/>
                    <a:p>
                      <a:pPr algn="ctr"/>
                      <a:r>
                        <a:rPr lang="en-US" dirty="0"/>
                        <a:t>54 </a:t>
                      </a:r>
                      <a:r>
                        <a:rPr lang="en-US" dirty="0">
                          <a:sym typeface="Wingdings" pitchFamily="2" charset="2"/>
                        </a:rPr>
                        <a:t> 47</a:t>
                      </a:r>
                      <a:endParaRPr lang="en-US" dirty="0"/>
                    </a:p>
                  </a:txBody>
                  <a:tcPr/>
                </a:tc>
                <a:tc>
                  <a:txBody>
                    <a:bodyPr/>
                    <a:lstStyle/>
                    <a:p>
                      <a:pPr algn="ctr"/>
                      <a:r>
                        <a:rPr lang="en-US" dirty="0"/>
                        <a:t>284 </a:t>
                      </a:r>
                      <a:r>
                        <a:rPr lang="en-US" dirty="0">
                          <a:sym typeface="Wingdings" pitchFamily="2" charset="2"/>
                        </a:rPr>
                        <a:t> 268</a:t>
                      </a:r>
                      <a:endParaRPr lang="en-US" dirty="0"/>
                    </a:p>
                  </a:txBody>
                  <a:tcPr/>
                </a:tc>
                <a:tc>
                  <a:txBody>
                    <a:bodyPr/>
                    <a:lstStyle/>
                    <a:p>
                      <a:pPr algn="ctr"/>
                      <a:r>
                        <a:rPr lang="en-US" dirty="0"/>
                        <a:t>812 </a:t>
                      </a:r>
                      <a:r>
                        <a:rPr lang="en-US" dirty="0">
                          <a:sym typeface="Wingdings" pitchFamily="2" charset="2"/>
                        </a:rPr>
                        <a:t> 811</a:t>
                      </a:r>
                      <a:endParaRPr lang="en-US" dirty="0"/>
                    </a:p>
                  </a:txBody>
                  <a:tcPr/>
                </a:tc>
                <a:tc>
                  <a:txBody>
                    <a:bodyPr/>
                    <a:lstStyle/>
                    <a:p>
                      <a:pPr algn="ctr"/>
                      <a:r>
                        <a:rPr lang="en-US" dirty="0"/>
                        <a:t>413 </a:t>
                      </a:r>
                      <a:r>
                        <a:rPr lang="en-US" dirty="0">
                          <a:sym typeface="Wingdings" pitchFamily="2" charset="2"/>
                        </a:rPr>
                        <a:t> 412</a:t>
                      </a:r>
                      <a:endParaRPr lang="en-US" dirty="0"/>
                    </a:p>
                  </a:txBody>
                  <a:tcPr/>
                </a:tc>
                <a:extLst>
                  <a:ext uri="{0D108BD9-81ED-4DB2-BD59-A6C34878D82A}">
                    <a16:rowId xmlns:a16="http://schemas.microsoft.com/office/drawing/2014/main" val="958223364"/>
                  </a:ext>
                </a:extLst>
              </a:tr>
              <a:tr h="370840">
                <a:tc>
                  <a:txBody>
                    <a:bodyPr/>
                    <a:lstStyle/>
                    <a:p>
                      <a:r>
                        <a:rPr lang="en-US" dirty="0"/>
                        <a:t>FDR10 &amp; Mean Effect &lt; Safe – 2 SD</a:t>
                      </a:r>
                    </a:p>
                  </a:txBody>
                  <a:tcPr/>
                </a:tc>
                <a:tc>
                  <a:txBody>
                    <a:bodyPr/>
                    <a:lstStyle/>
                    <a:p>
                      <a:pPr algn="ctr"/>
                      <a:r>
                        <a:rPr lang="en-US" dirty="0"/>
                        <a:t>18 </a:t>
                      </a:r>
                      <a:r>
                        <a:rPr lang="en-US" dirty="0">
                          <a:sym typeface="Wingdings" pitchFamily="2" charset="2"/>
                        </a:rPr>
                        <a:t> 18</a:t>
                      </a:r>
                      <a:endParaRPr lang="en-US" dirty="0"/>
                    </a:p>
                  </a:txBody>
                  <a:tcPr/>
                </a:tc>
                <a:tc>
                  <a:txBody>
                    <a:bodyPr/>
                    <a:lstStyle/>
                    <a:p>
                      <a:pPr algn="ctr"/>
                      <a:r>
                        <a:rPr lang="en-US" dirty="0"/>
                        <a:t>119 </a:t>
                      </a:r>
                      <a:r>
                        <a:rPr lang="en-US" dirty="0">
                          <a:sym typeface="Wingdings" pitchFamily="2" charset="2"/>
                        </a:rPr>
                        <a:t> 113</a:t>
                      </a:r>
                      <a:endParaRPr lang="en-US" dirty="0"/>
                    </a:p>
                  </a:txBody>
                  <a:tcPr/>
                </a:tc>
                <a:tc>
                  <a:txBody>
                    <a:bodyPr/>
                    <a:lstStyle/>
                    <a:p>
                      <a:pPr algn="ctr"/>
                      <a:r>
                        <a:rPr lang="en-US" dirty="0"/>
                        <a:t>708 </a:t>
                      </a:r>
                      <a:r>
                        <a:rPr lang="en-US" dirty="0">
                          <a:sym typeface="Wingdings" pitchFamily="2" charset="2"/>
                        </a:rPr>
                        <a:t> 707</a:t>
                      </a:r>
                      <a:endParaRPr lang="en-US" dirty="0"/>
                    </a:p>
                  </a:txBody>
                  <a:tcPr/>
                </a:tc>
                <a:tc>
                  <a:txBody>
                    <a:bodyPr/>
                    <a:lstStyle/>
                    <a:p>
                      <a:pPr algn="ctr"/>
                      <a:r>
                        <a:rPr lang="en-US" dirty="0"/>
                        <a:t>414 </a:t>
                      </a:r>
                      <a:r>
                        <a:rPr lang="en-US" dirty="0">
                          <a:sym typeface="Wingdings" pitchFamily="2" charset="2"/>
                        </a:rPr>
                        <a:t> 413</a:t>
                      </a:r>
                      <a:endParaRPr lang="en-US" dirty="0"/>
                    </a:p>
                  </a:txBody>
                  <a:tcPr/>
                </a:tc>
                <a:extLst>
                  <a:ext uri="{0D108BD9-81ED-4DB2-BD59-A6C34878D82A}">
                    <a16:rowId xmlns:a16="http://schemas.microsoft.com/office/drawing/2014/main" val="1163871632"/>
                  </a:ext>
                </a:extLst>
              </a:tr>
            </a:tbl>
          </a:graphicData>
        </a:graphic>
      </p:graphicFrame>
      <p:sp>
        <p:nvSpPr>
          <p:cNvPr id="5" name="TextBox 4">
            <a:extLst>
              <a:ext uri="{FF2B5EF4-FFF2-40B4-BE49-F238E27FC236}">
                <a16:creationId xmlns:a16="http://schemas.microsoft.com/office/drawing/2014/main" id="{C65F3CBD-EFC4-174C-931E-7EA4F04FF671}"/>
              </a:ext>
            </a:extLst>
          </p:cNvPr>
          <p:cNvSpPr txBox="1"/>
          <p:nvPr/>
        </p:nvSpPr>
        <p:spPr>
          <a:xfrm>
            <a:off x="8865585" y="3868639"/>
            <a:ext cx="2705100" cy="2308324"/>
          </a:xfrm>
          <a:prstGeom prst="rect">
            <a:avLst/>
          </a:prstGeom>
          <a:noFill/>
        </p:spPr>
        <p:txBody>
          <a:bodyPr wrap="square" rtlCol="0">
            <a:spAutoFit/>
          </a:bodyPr>
          <a:lstStyle/>
          <a:p>
            <a:r>
              <a:rPr lang="en-US" dirty="0"/>
              <a:t>The combined p value reduces hits, though this may just be due to additional correction step. It’s hard to say whether it increases precision.</a:t>
            </a:r>
            <a:br>
              <a:rPr lang="en-US" dirty="0"/>
            </a:br>
            <a:r>
              <a:rPr lang="en-US" dirty="0"/>
              <a:t>Still, we already had too many hits in the first place.</a:t>
            </a:r>
          </a:p>
        </p:txBody>
      </p:sp>
    </p:spTree>
    <p:extLst>
      <p:ext uri="{BB962C8B-B14F-4D97-AF65-F5344CB8AC3E}">
        <p14:creationId xmlns:p14="http://schemas.microsoft.com/office/powerpoint/2010/main" val="3717311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3E6CF-4483-FF4F-B594-E15C8B0E32D7}"/>
              </a:ext>
            </a:extLst>
          </p:cNvPr>
          <p:cNvSpPr>
            <a:spLocks noGrp="1"/>
          </p:cNvSpPr>
          <p:nvPr>
            <p:ph type="title"/>
          </p:nvPr>
        </p:nvSpPr>
        <p:spPr/>
        <p:txBody>
          <a:bodyPr/>
          <a:lstStyle/>
          <a:p>
            <a:r>
              <a:rPr lang="en-US" dirty="0"/>
              <a:t>Tools you will find handy</a:t>
            </a:r>
          </a:p>
        </p:txBody>
      </p:sp>
      <p:sp>
        <p:nvSpPr>
          <p:cNvPr id="3" name="Content Placeholder 2">
            <a:extLst>
              <a:ext uri="{FF2B5EF4-FFF2-40B4-BE49-F238E27FC236}">
                <a16:creationId xmlns:a16="http://schemas.microsoft.com/office/drawing/2014/main" id="{D8BC381F-7A78-854F-968C-5D80E4885E13}"/>
              </a:ext>
            </a:extLst>
          </p:cNvPr>
          <p:cNvSpPr>
            <a:spLocks noGrp="1"/>
          </p:cNvSpPr>
          <p:nvPr>
            <p:ph idx="1"/>
          </p:nvPr>
        </p:nvSpPr>
        <p:spPr/>
        <p:txBody>
          <a:bodyPr/>
          <a:lstStyle/>
          <a:p>
            <a:r>
              <a:rPr lang="en-US" dirty="0" err="1"/>
              <a:t>Bedtools</a:t>
            </a:r>
            <a:endParaRPr lang="en-US" dirty="0"/>
          </a:p>
          <a:p>
            <a:pPr marL="0" indent="0">
              <a:buNone/>
            </a:pPr>
            <a:endParaRPr lang="en-US" dirty="0"/>
          </a:p>
          <a:p>
            <a:r>
              <a:rPr lang="en-US" dirty="0" err="1"/>
              <a:t>Samtools</a:t>
            </a:r>
            <a:endParaRPr lang="en-US" dirty="0"/>
          </a:p>
          <a:p>
            <a:r>
              <a:rPr lang="en-US" dirty="0"/>
              <a:t>Bowtie2</a:t>
            </a:r>
          </a:p>
          <a:p>
            <a:endParaRPr lang="en-US" dirty="0"/>
          </a:p>
        </p:txBody>
      </p:sp>
    </p:spTree>
    <p:extLst>
      <p:ext uri="{BB962C8B-B14F-4D97-AF65-F5344CB8AC3E}">
        <p14:creationId xmlns:p14="http://schemas.microsoft.com/office/powerpoint/2010/main" val="876514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8C792-5A86-574D-B7FE-B8AD1E2E7ABF}"/>
              </a:ext>
            </a:extLst>
          </p:cNvPr>
          <p:cNvSpPr>
            <a:spLocks noGrp="1"/>
          </p:cNvSpPr>
          <p:nvPr>
            <p:ph type="title"/>
          </p:nvPr>
        </p:nvSpPr>
        <p:spPr/>
        <p:txBody>
          <a:bodyPr/>
          <a:lstStyle/>
          <a:p>
            <a:r>
              <a:rPr lang="en-US" dirty="0"/>
              <a:t>Effects are reproducible across technical replicates</a:t>
            </a:r>
          </a:p>
        </p:txBody>
      </p:sp>
      <p:pic>
        <p:nvPicPr>
          <p:cNvPr id="5" name="Picture 4" descr="Chart, line chart&#10;&#10;Description automatically generated">
            <a:extLst>
              <a:ext uri="{FF2B5EF4-FFF2-40B4-BE49-F238E27FC236}">
                <a16:creationId xmlns:a16="http://schemas.microsoft.com/office/drawing/2014/main" id="{DF5FD860-53F1-E748-AAA0-77809A535299}"/>
              </a:ext>
            </a:extLst>
          </p:cNvPr>
          <p:cNvPicPr>
            <a:picLocks noChangeAspect="1"/>
          </p:cNvPicPr>
          <p:nvPr/>
        </p:nvPicPr>
        <p:blipFill>
          <a:blip r:embed="rId2"/>
          <a:stretch>
            <a:fillRect/>
          </a:stretch>
        </p:blipFill>
        <p:spPr>
          <a:xfrm>
            <a:off x="5864138" y="1177242"/>
            <a:ext cx="6327862" cy="5680758"/>
          </a:xfrm>
          <a:prstGeom prst="rect">
            <a:avLst/>
          </a:prstGeom>
        </p:spPr>
      </p:pic>
      <p:pic>
        <p:nvPicPr>
          <p:cNvPr id="6" name="Picture 5" descr="Chart&#10;&#10;Description automatically generated">
            <a:extLst>
              <a:ext uri="{FF2B5EF4-FFF2-40B4-BE49-F238E27FC236}">
                <a16:creationId xmlns:a16="http://schemas.microsoft.com/office/drawing/2014/main" id="{3A8D43CE-326C-2D46-A2AF-022AFC20D3E7}"/>
              </a:ext>
            </a:extLst>
          </p:cNvPr>
          <p:cNvPicPr>
            <a:picLocks noChangeAspect="1"/>
          </p:cNvPicPr>
          <p:nvPr/>
        </p:nvPicPr>
        <p:blipFill>
          <a:blip r:embed="rId3"/>
          <a:stretch>
            <a:fillRect/>
          </a:stretch>
        </p:blipFill>
        <p:spPr>
          <a:xfrm>
            <a:off x="0" y="1656817"/>
            <a:ext cx="5814629" cy="5201183"/>
          </a:xfrm>
          <a:prstGeom prst="rect">
            <a:avLst/>
          </a:prstGeom>
        </p:spPr>
      </p:pic>
    </p:spTree>
    <p:extLst>
      <p:ext uri="{BB962C8B-B14F-4D97-AF65-F5344CB8AC3E}">
        <p14:creationId xmlns:p14="http://schemas.microsoft.com/office/powerpoint/2010/main" val="4004917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54C49-98E4-C641-9AD8-0C7C78A82F0D}"/>
              </a:ext>
            </a:extLst>
          </p:cNvPr>
          <p:cNvSpPr>
            <a:spLocks noGrp="1"/>
          </p:cNvSpPr>
          <p:nvPr>
            <p:ph type="title"/>
          </p:nvPr>
        </p:nvSpPr>
        <p:spPr/>
        <p:txBody>
          <a:bodyPr/>
          <a:lstStyle/>
          <a:p>
            <a:r>
              <a:rPr lang="en-US" dirty="0"/>
              <a:t>Inspecting the most significant vs insignificant enhancers</a:t>
            </a:r>
          </a:p>
        </p:txBody>
      </p:sp>
      <p:pic>
        <p:nvPicPr>
          <p:cNvPr id="5" name="Picture 4" descr="Application, table, Excel&#10;&#10;Description automatically generated">
            <a:extLst>
              <a:ext uri="{FF2B5EF4-FFF2-40B4-BE49-F238E27FC236}">
                <a16:creationId xmlns:a16="http://schemas.microsoft.com/office/drawing/2014/main" id="{38E848C6-298A-7D44-8DD5-129C8CF9320A}"/>
              </a:ext>
            </a:extLst>
          </p:cNvPr>
          <p:cNvPicPr>
            <a:picLocks noChangeAspect="1"/>
          </p:cNvPicPr>
          <p:nvPr/>
        </p:nvPicPr>
        <p:blipFill>
          <a:blip r:embed="rId2"/>
          <a:stretch>
            <a:fillRect/>
          </a:stretch>
        </p:blipFill>
        <p:spPr>
          <a:xfrm>
            <a:off x="6425655" y="1690688"/>
            <a:ext cx="5766345" cy="5167312"/>
          </a:xfrm>
          <a:prstGeom prst="rect">
            <a:avLst/>
          </a:prstGeom>
        </p:spPr>
      </p:pic>
      <p:pic>
        <p:nvPicPr>
          <p:cNvPr id="7" name="Picture 6" descr="Diagram&#10;&#10;Description automatically generated">
            <a:extLst>
              <a:ext uri="{FF2B5EF4-FFF2-40B4-BE49-F238E27FC236}">
                <a16:creationId xmlns:a16="http://schemas.microsoft.com/office/drawing/2014/main" id="{D2A18BC7-7670-0641-A69C-734B93FC242C}"/>
              </a:ext>
            </a:extLst>
          </p:cNvPr>
          <p:cNvPicPr>
            <a:picLocks noChangeAspect="1"/>
          </p:cNvPicPr>
          <p:nvPr/>
        </p:nvPicPr>
        <p:blipFill>
          <a:blip r:embed="rId3"/>
          <a:stretch>
            <a:fillRect/>
          </a:stretch>
        </p:blipFill>
        <p:spPr>
          <a:xfrm>
            <a:off x="0" y="1690688"/>
            <a:ext cx="5766345" cy="5167312"/>
          </a:xfrm>
          <a:prstGeom prst="rect">
            <a:avLst/>
          </a:prstGeom>
        </p:spPr>
      </p:pic>
      <p:sp>
        <p:nvSpPr>
          <p:cNvPr id="8" name="TextBox 7">
            <a:extLst>
              <a:ext uri="{FF2B5EF4-FFF2-40B4-BE49-F238E27FC236}">
                <a16:creationId xmlns:a16="http://schemas.microsoft.com/office/drawing/2014/main" id="{3E8929F5-5266-3A4E-84B4-9091434E4E6C}"/>
              </a:ext>
            </a:extLst>
          </p:cNvPr>
          <p:cNvSpPr txBox="1"/>
          <p:nvPr/>
        </p:nvSpPr>
        <p:spPr>
          <a:xfrm>
            <a:off x="1215189" y="1750845"/>
            <a:ext cx="2634916" cy="369332"/>
          </a:xfrm>
          <a:prstGeom prst="rect">
            <a:avLst/>
          </a:prstGeom>
          <a:noFill/>
        </p:spPr>
        <p:txBody>
          <a:bodyPr wrap="square" rtlCol="0">
            <a:spAutoFit/>
          </a:bodyPr>
          <a:lstStyle/>
          <a:p>
            <a:r>
              <a:rPr lang="en-US" dirty="0"/>
              <a:t>Most significant elements</a:t>
            </a:r>
          </a:p>
        </p:txBody>
      </p:sp>
      <p:sp>
        <p:nvSpPr>
          <p:cNvPr id="9" name="TextBox 8">
            <a:extLst>
              <a:ext uri="{FF2B5EF4-FFF2-40B4-BE49-F238E27FC236}">
                <a16:creationId xmlns:a16="http://schemas.microsoft.com/office/drawing/2014/main" id="{2F129DF8-30AD-6444-8F61-AB53112118F7}"/>
              </a:ext>
            </a:extLst>
          </p:cNvPr>
          <p:cNvSpPr txBox="1"/>
          <p:nvPr/>
        </p:nvSpPr>
        <p:spPr>
          <a:xfrm>
            <a:off x="7664115" y="1750845"/>
            <a:ext cx="2634916" cy="369332"/>
          </a:xfrm>
          <a:prstGeom prst="rect">
            <a:avLst/>
          </a:prstGeom>
          <a:noFill/>
        </p:spPr>
        <p:txBody>
          <a:bodyPr wrap="square" rtlCol="0">
            <a:spAutoFit/>
          </a:bodyPr>
          <a:lstStyle/>
          <a:p>
            <a:r>
              <a:rPr lang="en-US" dirty="0"/>
              <a:t>Least significant elements</a:t>
            </a:r>
          </a:p>
        </p:txBody>
      </p:sp>
    </p:spTree>
    <p:extLst>
      <p:ext uri="{BB962C8B-B14F-4D97-AF65-F5344CB8AC3E}">
        <p14:creationId xmlns:p14="http://schemas.microsoft.com/office/powerpoint/2010/main" val="3245415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93421-833C-FC40-9438-4C8B9DE8C6B0}"/>
              </a:ext>
            </a:extLst>
          </p:cNvPr>
          <p:cNvSpPr>
            <a:spLocks noGrp="1"/>
          </p:cNvSpPr>
          <p:nvPr>
            <p:ph type="title"/>
          </p:nvPr>
        </p:nvSpPr>
        <p:spPr>
          <a:xfrm>
            <a:off x="838200" y="0"/>
            <a:ext cx="10515600" cy="1325563"/>
          </a:xfrm>
        </p:spPr>
        <p:txBody>
          <a:bodyPr>
            <a:normAutofit/>
          </a:bodyPr>
          <a:lstStyle/>
          <a:p>
            <a:r>
              <a:rPr lang="en-US" sz="3200" dirty="0"/>
              <a:t>Rescoring with the Fisher combined p value, and recovering likely </a:t>
            </a:r>
            <a:r>
              <a:rPr lang="en-US" sz="3200" dirty="0" err="1"/>
              <a:t>cCREs</a:t>
            </a:r>
            <a:r>
              <a:rPr lang="en-US" sz="3200" dirty="0"/>
              <a:t> from TSS-overlapping elements</a:t>
            </a:r>
          </a:p>
        </p:txBody>
      </p:sp>
      <p:pic>
        <p:nvPicPr>
          <p:cNvPr id="5" name="Picture 4" descr="Chart, scatter chart&#10;&#10;Description automatically generated">
            <a:extLst>
              <a:ext uri="{FF2B5EF4-FFF2-40B4-BE49-F238E27FC236}">
                <a16:creationId xmlns:a16="http://schemas.microsoft.com/office/drawing/2014/main" id="{2B7EA2B0-D3E7-514E-963D-C6BA51F3E64F}"/>
              </a:ext>
            </a:extLst>
          </p:cNvPr>
          <p:cNvPicPr>
            <a:picLocks noChangeAspect="1"/>
          </p:cNvPicPr>
          <p:nvPr/>
        </p:nvPicPr>
        <p:blipFill>
          <a:blip r:embed="rId2"/>
          <a:stretch>
            <a:fillRect/>
          </a:stretch>
        </p:blipFill>
        <p:spPr>
          <a:xfrm>
            <a:off x="0" y="1564106"/>
            <a:ext cx="5896928" cy="5293894"/>
          </a:xfrm>
          <a:prstGeom prst="rect">
            <a:avLst/>
          </a:prstGeom>
        </p:spPr>
      </p:pic>
      <p:pic>
        <p:nvPicPr>
          <p:cNvPr id="7" name="Picture 6" descr="Chart, scatter chart&#10;&#10;Description automatically generated">
            <a:extLst>
              <a:ext uri="{FF2B5EF4-FFF2-40B4-BE49-F238E27FC236}">
                <a16:creationId xmlns:a16="http://schemas.microsoft.com/office/drawing/2014/main" id="{380E04CB-C005-E24A-B2FA-C6DBE5208956}"/>
              </a:ext>
            </a:extLst>
          </p:cNvPr>
          <p:cNvPicPr>
            <a:picLocks noChangeAspect="1"/>
          </p:cNvPicPr>
          <p:nvPr/>
        </p:nvPicPr>
        <p:blipFill>
          <a:blip r:embed="rId3"/>
          <a:stretch>
            <a:fillRect/>
          </a:stretch>
        </p:blipFill>
        <p:spPr>
          <a:xfrm>
            <a:off x="5944312" y="1690688"/>
            <a:ext cx="5755927" cy="5167312"/>
          </a:xfrm>
          <a:prstGeom prst="rect">
            <a:avLst/>
          </a:prstGeom>
        </p:spPr>
      </p:pic>
      <p:sp>
        <p:nvSpPr>
          <p:cNvPr id="8" name="TextBox 7">
            <a:extLst>
              <a:ext uri="{FF2B5EF4-FFF2-40B4-BE49-F238E27FC236}">
                <a16:creationId xmlns:a16="http://schemas.microsoft.com/office/drawing/2014/main" id="{CAD5A762-3037-6941-BC7F-F3EB440F1ED5}"/>
              </a:ext>
            </a:extLst>
          </p:cNvPr>
          <p:cNvSpPr txBox="1"/>
          <p:nvPr/>
        </p:nvSpPr>
        <p:spPr>
          <a:xfrm>
            <a:off x="3992718" y="1263316"/>
            <a:ext cx="2298032" cy="369332"/>
          </a:xfrm>
          <a:prstGeom prst="rect">
            <a:avLst/>
          </a:prstGeom>
          <a:noFill/>
        </p:spPr>
        <p:txBody>
          <a:bodyPr wrap="square" rtlCol="0">
            <a:spAutoFit/>
          </a:bodyPr>
          <a:lstStyle/>
          <a:p>
            <a:r>
              <a:rPr lang="en-US" dirty="0"/>
              <a:t>eGATA1</a:t>
            </a:r>
          </a:p>
        </p:txBody>
      </p:sp>
      <p:cxnSp>
        <p:nvCxnSpPr>
          <p:cNvPr id="10" name="Straight Arrow Connector 9">
            <a:extLst>
              <a:ext uri="{FF2B5EF4-FFF2-40B4-BE49-F238E27FC236}">
                <a16:creationId xmlns:a16="http://schemas.microsoft.com/office/drawing/2014/main" id="{2F23194E-FC63-D443-B648-FD4CDBB04248}"/>
              </a:ext>
            </a:extLst>
          </p:cNvPr>
          <p:cNvCxnSpPr/>
          <p:nvPr/>
        </p:nvCxnSpPr>
        <p:spPr>
          <a:xfrm flipH="1">
            <a:off x="4084721" y="1564106"/>
            <a:ext cx="42111" cy="228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7F9D913-29E8-EC4F-94E3-976E1F312B13}"/>
              </a:ext>
            </a:extLst>
          </p:cNvPr>
          <p:cNvSpPr txBox="1"/>
          <p:nvPr/>
        </p:nvSpPr>
        <p:spPr>
          <a:xfrm>
            <a:off x="7973119" y="1263316"/>
            <a:ext cx="2298032" cy="369332"/>
          </a:xfrm>
          <a:prstGeom prst="rect">
            <a:avLst/>
          </a:prstGeom>
          <a:noFill/>
        </p:spPr>
        <p:txBody>
          <a:bodyPr wrap="square" rtlCol="0">
            <a:spAutoFit/>
          </a:bodyPr>
          <a:lstStyle/>
          <a:p>
            <a:r>
              <a:rPr lang="en-US" dirty="0"/>
              <a:t>eHDAC6</a:t>
            </a:r>
          </a:p>
        </p:txBody>
      </p:sp>
      <p:cxnSp>
        <p:nvCxnSpPr>
          <p:cNvPr id="13" name="Straight Arrow Connector 12">
            <a:extLst>
              <a:ext uri="{FF2B5EF4-FFF2-40B4-BE49-F238E27FC236}">
                <a16:creationId xmlns:a16="http://schemas.microsoft.com/office/drawing/2014/main" id="{CC569AED-A393-9149-B08B-72FF121C32BF}"/>
              </a:ext>
            </a:extLst>
          </p:cNvPr>
          <p:cNvCxnSpPr/>
          <p:nvPr/>
        </p:nvCxnSpPr>
        <p:spPr>
          <a:xfrm>
            <a:off x="8456149" y="1564106"/>
            <a:ext cx="0" cy="342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1F52F61-47EE-394A-A283-3CCC361404B6}"/>
              </a:ext>
            </a:extLst>
          </p:cNvPr>
          <p:cNvSpPr txBox="1"/>
          <p:nvPr/>
        </p:nvSpPr>
        <p:spPr>
          <a:xfrm>
            <a:off x="10569554" y="1732248"/>
            <a:ext cx="1613705" cy="1754326"/>
          </a:xfrm>
          <a:prstGeom prst="rect">
            <a:avLst/>
          </a:prstGeom>
          <a:noFill/>
        </p:spPr>
        <p:txBody>
          <a:bodyPr wrap="square" rtlCol="0">
            <a:spAutoFit/>
          </a:bodyPr>
          <a:lstStyle/>
          <a:p>
            <a:r>
              <a:rPr lang="en-US" dirty="0"/>
              <a:t>If DHS overlaps a top ~2500 growth gene (FDR25), it is an “Unlikely Enhancer”</a:t>
            </a:r>
          </a:p>
        </p:txBody>
      </p:sp>
    </p:spTree>
    <p:extLst>
      <p:ext uri="{BB962C8B-B14F-4D97-AF65-F5344CB8AC3E}">
        <p14:creationId xmlns:p14="http://schemas.microsoft.com/office/powerpoint/2010/main" val="2955482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509B-3252-E847-AB46-D10E8446ECD2}"/>
              </a:ext>
            </a:extLst>
          </p:cNvPr>
          <p:cNvSpPr>
            <a:spLocks noGrp="1"/>
          </p:cNvSpPr>
          <p:nvPr>
            <p:ph type="title"/>
          </p:nvPr>
        </p:nvSpPr>
        <p:spPr/>
        <p:txBody>
          <a:bodyPr>
            <a:normAutofit fontScale="90000"/>
          </a:bodyPr>
          <a:lstStyle/>
          <a:p>
            <a:r>
              <a:rPr lang="en-US" sz="3200" dirty="0"/>
              <a:t>1310/3523 of our DHS enhancers overlap H3K27ac peaks, and are </a:t>
            </a:r>
            <a:r>
              <a:rPr lang="en-US" sz="3200" i="1" dirty="0" err="1"/>
              <a:t>maaarginally</a:t>
            </a:r>
            <a:r>
              <a:rPr lang="en-US" sz="3200" i="1" dirty="0"/>
              <a:t> </a:t>
            </a:r>
            <a:r>
              <a:rPr lang="en-US" sz="3200" dirty="0"/>
              <a:t>but significantly stronger </a:t>
            </a:r>
            <a:r>
              <a:rPr lang="en-US" sz="3200" u="sng" dirty="0"/>
              <a:t>in bulk</a:t>
            </a:r>
            <a:r>
              <a:rPr lang="en-US" sz="3200" dirty="0"/>
              <a:t> (strongest elements are very much H3K27ac-overlapping)</a:t>
            </a:r>
          </a:p>
        </p:txBody>
      </p:sp>
      <p:pic>
        <p:nvPicPr>
          <p:cNvPr id="5" name="Picture 4" descr="Chart, scatter chart&#10;&#10;Description automatically generated">
            <a:extLst>
              <a:ext uri="{FF2B5EF4-FFF2-40B4-BE49-F238E27FC236}">
                <a16:creationId xmlns:a16="http://schemas.microsoft.com/office/drawing/2014/main" id="{2F0DCF13-FA06-EE46-BCC1-6341004AADBE}"/>
              </a:ext>
            </a:extLst>
          </p:cNvPr>
          <p:cNvPicPr>
            <a:picLocks noChangeAspect="1"/>
          </p:cNvPicPr>
          <p:nvPr/>
        </p:nvPicPr>
        <p:blipFill>
          <a:blip r:embed="rId2"/>
          <a:stretch>
            <a:fillRect/>
          </a:stretch>
        </p:blipFill>
        <p:spPr>
          <a:xfrm>
            <a:off x="522515" y="1690688"/>
            <a:ext cx="5573485" cy="5003526"/>
          </a:xfrm>
          <a:prstGeom prst="rect">
            <a:avLst/>
          </a:prstGeom>
        </p:spPr>
      </p:pic>
      <p:pic>
        <p:nvPicPr>
          <p:cNvPr id="7" name="Picture 6" descr="Chart&#10;&#10;Description automatically generated">
            <a:extLst>
              <a:ext uri="{FF2B5EF4-FFF2-40B4-BE49-F238E27FC236}">
                <a16:creationId xmlns:a16="http://schemas.microsoft.com/office/drawing/2014/main" id="{792FA16A-37E1-8946-A034-2457B4094B92}"/>
              </a:ext>
            </a:extLst>
          </p:cNvPr>
          <p:cNvPicPr>
            <a:picLocks noChangeAspect="1"/>
          </p:cNvPicPr>
          <p:nvPr/>
        </p:nvPicPr>
        <p:blipFill>
          <a:blip r:embed="rId3"/>
          <a:stretch>
            <a:fillRect/>
          </a:stretch>
        </p:blipFill>
        <p:spPr>
          <a:xfrm>
            <a:off x="6096000" y="1688642"/>
            <a:ext cx="5758206" cy="5169358"/>
          </a:xfrm>
          <a:prstGeom prst="rect">
            <a:avLst/>
          </a:prstGeom>
        </p:spPr>
      </p:pic>
      <p:sp>
        <p:nvSpPr>
          <p:cNvPr id="8" name="TextBox 7">
            <a:extLst>
              <a:ext uri="{FF2B5EF4-FFF2-40B4-BE49-F238E27FC236}">
                <a16:creationId xmlns:a16="http://schemas.microsoft.com/office/drawing/2014/main" id="{A57B2A6D-BB92-EB4C-9F28-36FCA2CBDB1E}"/>
              </a:ext>
            </a:extLst>
          </p:cNvPr>
          <p:cNvSpPr txBox="1"/>
          <p:nvPr/>
        </p:nvSpPr>
        <p:spPr>
          <a:xfrm>
            <a:off x="6599583" y="3867742"/>
            <a:ext cx="2215006" cy="1754326"/>
          </a:xfrm>
          <a:prstGeom prst="rect">
            <a:avLst/>
          </a:prstGeom>
          <a:noFill/>
        </p:spPr>
        <p:txBody>
          <a:bodyPr wrap="square" rtlCol="0">
            <a:spAutoFit/>
          </a:bodyPr>
          <a:lstStyle/>
          <a:p>
            <a:r>
              <a:rPr lang="en-US" dirty="0"/>
              <a:t>KS test p-value: 0.00561</a:t>
            </a:r>
          </a:p>
          <a:p>
            <a:r>
              <a:rPr lang="en-US" dirty="0"/>
              <a:t>MWU test p-value: 0.0102</a:t>
            </a:r>
          </a:p>
          <a:p>
            <a:r>
              <a:rPr lang="en-US" dirty="0"/>
              <a:t>Welch t-test p-value: 0.000525</a:t>
            </a:r>
          </a:p>
        </p:txBody>
      </p:sp>
    </p:spTree>
    <p:extLst>
      <p:ext uri="{BB962C8B-B14F-4D97-AF65-F5344CB8AC3E}">
        <p14:creationId xmlns:p14="http://schemas.microsoft.com/office/powerpoint/2010/main" val="2197306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0239F-5FEA-2C43-98ED-617E85A96EF4}"/>
              </a:ext>
            </a:extLst>
          </p:cNvPr>
          <p:cNvSpPr>
            <a:spLocks noGrp="1"/>
          </p:cNvSpPr>
          <p:nvPr>
            <p:ph type="title"/>
          </p:nvPr>
        </p:nvSpPr>
        <p:spPr/>
        <p:txBody>
          <a:bodyPr/>
          <a:lstStyle/>
          <a:p>
            <a:r>
              <a:rPr lang="en-US" dirty="0"/>
              <a:t>Current challenges in interpretation</a:t>
            </a:r>
          </a:p>
        </p:txBody>
      </p:sp>
      <p:sp>
        <p:nvSpPr>
          <p:cNvPr id="3" name="Content Placeholder 2">
            <a:extLst>
              <a:ext uri="{FF2B5EF4-FFF2-40B4-BE49-F238E27FC236}">
                <a16:creationId xmlns:a16="http://schemas.microsoft.com/office/drawing/2014/main" id="{34F7EC1C-331E-734E-91CC-E0CE6F139208}"/>
              </a:ext>
            </a:extLst>
          </p:cNvPr>
          <p:cNvSpPr>
            <a:spLocks noGrp="1"/>
          </p:cNvSpPr>
          <p:nvPr>
            <p:ph idx="1"/>
          </p:nvPr>
        </p:nvSpPr>
        <p:spPr/>
        <p:txBody>
          <a:bodyPr/>
          <a:lstStyle/>
          <a:p>
            <a:r>
              <a:rPr lang="en-US" dirty="0"/>
              <a:t>How exactly do we define the set of growth vs non-growth genes?</a:t>
            </a:r>
          </a:p>
          <a:p>
            <a:pPr lvl="1"/>
            <a:r>
              <a:rPr lang="en-US" dirty="0"/>
              <a:t>Can we extract more enhancers from the </a:t>
            </a:r>
            <a:r>
              <a:rPr lang="en-US" dirty="0" err="1"/>
              <a:t>overlaps_nongrowth_tss</a:t>
            </a:r>
            <a:r>
              <a:rPr lang="en-US" dirty="0"/>
              <a:t> hits? How might we distinguish them from “simple” promoter effects?</a:t>
            </a:r>
          </a:p>
          <a:p>
            <a:r>
              <a:rPr lang="en-US" dirty="0"/>
              <a:t>If a region within a gene’s body has an effect when targeted by </a:t>
            </a:r>
            <a:r>
              <a:rPr lang="en-US" dirty="0" err="1"/>
              <a:t>CRISPRi</a:t>
            </a:r>
            <a:r>
              <a:rPr lang="en-US" dirty="0"/>
              <a:t>, how do we tell if it’s a real enhancer or just a dCas9 roadblock effect?</a:t>
            </a:r>
          </a:p>
          <a:p>
            <a:r>
              <a:rPr lang="en-US" dirty="0"/>
              <a:t>If only 1-2 out of 15 gRNA have an effect, is this because we had too few gRNA around the ”business” end of the enhancer?</a:t>
            </a:r>
          </a:p>
          <a:p>
            <a:endParaRPr lang="en-US" dirty="0"/>
          </a:p>
          <a:p>
            <a:endParaRPr lang="en-US" dirty="0"/>
          </a:p>
        </p:txBody>
      </p:sp>
    </p:spTree>
    <p:extLst>
      <p:ext uri="{BB962C8B-B14F-4D97-AF65-F5344CB8AC3E}">
        <p14:creationId xmlns:p14="http://schemas.microsoft.com/office/powerpoint/2010/main" val="3174730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E97C2-0EAE-3645-951D-C5760BBABD0A}"/>
              </a:ext>
            </a:extLst>
          </p:cNvPr>
          <p:cNvSpPr>
            <a:spLocks noGrp="1"/>
          </p:cNvSpPr>
          <p:nvPr>
            <p:ph type="title"/>
          </p:nvPr>
        </p:nvSpPr>
        <p:spPr/>
        <p:txBody>
          <a:bodyPr/>
          <a:lstStyle/>
          <a:p>
            <a:r>
              <a:rPr lang="en-US" sz="3600" dirty="0"/>
              <a:t>Tiling screen design: Selecting </a:t>
            </a:r>
            <a:r>
              <a:rPr lang="en-US" sz="3600" dirty="0" err="1"/>
              <a:t>cCREs</a:t>
            </a:r>
            <a:r>
              <a:rPr lang="en-US" sz="3600" dirty="0"/>
              <a:t> and sgRNA</a:t>
            </a:r>
            <a:r>
              <a:rPr lang="en-US" dirty="0"/>
              <a:t> </a:t>
            </a:r>
          </a:p>
        </p:txBody>
      </p:sp>
      <p:sp>
        <p:nvSpPr>
          <p:cNvPr id="3" name="Content Placeholder 2">
            <a:extLst>
              <a:ext uri="{FF2B5EF4-FFF2-40B4-BE49-F238E27FC236}">
                <a16:creationId xmlns:a16="http://schemas.microsoft.com/office/drawing/2014/main" id="{0102FA37-8133-764B-8681-F2E8244EB9E3}"/>
              </a:ext>
            </a:extLst>
          </p:cNvPr>
          <p:cNvSpPr>
            <a:spLocks noGrp="1"/>
          </p:cNvSpPr>
          <p:nvPr>
            <p:ph sz="half" idx="1"/>
          </p:nvPr>
        </p:nvSpPr>
        <p:spPr/>
        <p:txBody>
          <a:bodyPr>
            <a:normAutofit/>
          </a:bodyPr>
          <a:lstStyle/>
          <a:p>
            <a:r>
              <a:rPr lang="en-US" dirty="0"/>
              <a:t>Target ~50 significant </a:t>
            </a:r>
            <a:r>
              <a:rPr lang="en-US" dirty="0" err="1"/>
              <a:t>cCREs</a:t>
            </a:r>
            <a:r>
              <a:rPr lang="en-US" dirty="0"/>
              <a:t> from a previous </a:t>
            </a:r>
            <a:r>
              <a:rPr lang="en-US" dirty="0" err="1"/>
              <a:t>cCRE</a:t>
            </a:r>
            <a:r>
              <a:rPr lang="en-US" dirty="0"/>
              <a:t> screen (round 2)</a:t>
            </a:r>
          </a:p>
          <a:p>
            <a:pPr lvl="1"/>
            <a:r>
              <a:rPr lang="en-US" dirty="0"/>
              <a:t>+ Positive control </a:t>
            </a:r>
            <a:r>
              <a:rPr lang="en-US" dirty="0" err="1"/>
              <a:t>cCREs</a:t>
            </a:r>
            <a:r>
              <a:rPr lang="en-US" dirty="0"/>
              <a:t> from MYC, HDAC6, and GATA1 tiling screens</a:t>
            </a:r>
          </a:p>
          <a:p>
            <a:pPr lvl="1"/>
            <a:r>
              <a:rPr lang="en-US" dirty="0"/>
              <a:t>+ Promoter-targeting controls against growth genes within 300 kb of </a:t>
            </a:r>
            <a:r>
              <a:rPr lang="en-US" dirty="0" err="1"/>
              <a:t>cCREs</a:t>
            </a:r>
            <a:endParaRPr lang="en-US" dirty="0"/>
          </a:p>
          <a:p>
            <a:r>
              <a:rPr lang="en-US" dirty="0"/>
              <a:t>DHS-H3K27ac peak expansion</a:t>
            </a:r>
          </a:p>
          <a:p>
            <a:r>
              <a:rPr lang="en-US" dirty="0"/>
              <a:t>Include all gRNA without specificity filters</a:t>
            </a:r>
          </a:p>
        </p:txBody>
      </p:sp>
      <p:cxnSp>
        <p:nvCxnSpPr>
          <p:cNvPr id="6" name="Straight Connector 5">
            <a:extLst>
              <a:ext uri="{FF2B5EF4-FFF2-40B4-BE49-F238E27FC236}">
                <a16:creationId xmlns:a16="http://schemas.microsoft.com/office/drawing/2014/main" id="{A6CEEB30-3447-1D46-AB38-0D7B17A28684}"/>
              </a:ext>
            </a:extLst>
          </p:cNvPr>
          <p:cNvCxnSpPr/>
          <p:nvPr/>
        </p:nvCxnSpPr>
        <p:spPr>
          <a:xfrm>
            <a:off x="6876789" y="2824619"/>
            <a:ext cx="43089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CFF5FF-E498-6645-AD04-9F6EE15F0357}"/>
              </a:ext>
            </a:extLst>
          </p:cNvPr>
          <p:cNvCxnSpPr/>
          <p:nvPr/>
        </p:nvCxnSpPr>
        <p:spPr>
          <a:xfrm>
            <a:off x="6876789" y="4159302"/>
            <a:ext cx="43089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1D917EC-7C2C-4E46-AE90-E8735B7D9093}"/>
              </a:ext>
            </a:extLst>
          </p:cNvPr>
          <p:cNvCxnSpPr/>
          <p:nvPr/>
        </p:nvCxnSpPr>
        <p:spPr>
          <a:xfrm>
            <a:off x="6876789" y="5698448"/>
            <a:ext cx="430895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riangle 8">
            <a:extLst>
              <a:ext uri="{FF2B5EF4-FFF2-40B4-BE49-F238E27FC236}">
                <a16:creationId xmlns:a16="http://schemas.microsoft.com/office/drawing/2014/main" id="{1FF32965-211B-A94B-BE39-2833D308659E}"/>
              </a:ext>
            </a:extLst>
          </p:cNvPr>
          <p:cNvSpPr/>
          <p:nvPr/>
        </p:nvSpPr>
        <p:spPr>
          <a:xfrm>
            <a:off x="8530614" y="2163891"/>
            <a:ext cx="147667" cy="660728"/>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16565D36-5C56-8F4D-8B73-458845052373}"/>
              </a:ext>
            </a:extLst>
          </p:cNvPr>
          <p:cNvSpPr/>
          <p:nvPr/>
        </p:nvSpPr>
        <p:spPr>
          <a:xfrm>
            <a:off x="8422704" y="2163891"/>
            <a:ext cx="147667" cy="66072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62225D27-FDA8-374A-A15E-43C20A072BF1}"/>
              </a:ext>
            </a:extLst>
          </p:cNvPr>
          <p:cNvSpPr/>
          <p:nvPr/>
        </p:nvSpPr>
        <p:spPr>
          <a:xfrm>
            <a:off x="8661241" y="2163891"/>
            <a:ext cx="147667" cy="66072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66835757-1B93-3049-B7E0-FBB63D049CA5}"/>
              </a:ext>
            </a:extLst>
          </p:cNvPr>
          <p:cNvSpPr/>
          <p:nvPr/>
        </p:nvSpPr>
        <p:spPr>
          <a:xfrm>
            <a:off x="8808909" y="6042205"/>
            <a:ext cx="147667" cy="246125"/>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8654365C-1431-4C49-AD39-CD3D8CE142F1}"/>
              </a:ext>
            </a:extLst>
          </p:cNvPr>
          <p:cNvSpPr/>
          <p:nvPr/>
        </p:nvSpPr>
        <p:spPr>
          <a:xfrm>
            <a:off x="8808908" y="6369813"/>
            <a:ext cx="147667" cy="246125"/>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A084F95-138A-B042-AE22-910F0097051B}"/>
              </a:ext>
            </a:extLst>
          </p:cNvPr>
          <p:cNvSpPr txBox="1"/>
          <p:nvPr/>
        </p:nvSpPr>
        <p:spPr>
          <a:xfrm>
            <a:off x="9085806" y="6308209"/>
            <a:ext cx="874644" cy="369332"/>
          </a:xfrm>
          <a:prstGeom prst="rect">
            <a:avLst/>
          </a:prstGeom>
          <a:noFill/>
        </p:spPr>
        <p:txBody>
          <a:bodyPr wrap="square" rtlCol="0">
            <a:spAutoFit/>
          </a:bodyPr>
          <a:lstStyle/>
          <a:p>
            <a:r>
              <a:rPr lang="en-US" dirty="0"/>
              <a:t>DHS</a:t>
            </a:r>
          </a:p>
        </p:txBody>
      </p:sp>
      <p:sp>
        <p:nvSpPr>
          <p:cNvPr id="15" name="TextBox 14">
            <a:extLst>
              <a:ext uri="{FF2B5EF4-FFF2-40B4-BE49-F238E27FC236}">
                <a16:creationId xmlns:a16="http://schemas.microsoft.com/office/drawing/2014/main" id="{362D78F6-2F4C-C342-ABA2-D55F99764035}"/>
              </a:ext>
            </a:extLst>
          </p:cNvPr>
          <p:cNvSpPr txBox="1"/>
          <p:nvPr/>
        </p:nvSpPr>
        <p:spPr>
          <a:xfrm>
            <a:off x="9085805" y="5977680"/>
            <a:ext cx="1003875" cy="369332"/>
          </a:xfrm>
          <a:prstGeom prst="rect">
            <a:avLst/>
          </a:prstGeom>
          <a:noFill/>
        </p:spPr>
        <p:txBody>
          <a:bodyPr wrap="square" rtlCol="0">
            <a:spAutoFit/>
          </a:bodyPr>
          <a:lstStyle/>
          <a:p>
            <a:r>
              <a:rPr lang="en-US" dirty="0"/>
              <a:t>H3K27ac</a:t>
            </a:r>
          </a:p>
        </p:txBody>
      </p:sp>
      <p:sp>
        <p:nvSpPr>
          <p:cNvPr id="16" name="TextBox 15">
            <a:extLst>
              <a:ext uri="{FF2B5EF4-FFF2-40B4-BE49-F238E27FC236}">
                <a16:creationId xmlns:a16="http://schemas.microsoft.com/office/drawing/2014/main" id="{9F30B970-91AE-3B42-BC86-70968DDD2F7C}"/>
              </a:ext>
            </a:extLst>
          </p:cNvPr>
          <p:cNvSpPr txBox="1"/>
          <p:nvPr/>
        </p:nvSpPr>
        <p:spPr>
          <a:xfrm>
            <a:off x="8934640" y="2163891"/>
            <a:ext cx="1577504" cy="646331"/>
          </a:xfrm>
          <a:prstGeom prst="rect">
            <a:avLst/>
          </a:prstGeom>
          <a:noFill/>
        </p:spPr>
        <p:txBody>
          <a:bodyPr wrap="square" rtlCol="0">
            <a:spAutoFit/>
          </a:bodyPr>
          <a:lstStyle/>
          <a:p>
            <a:r>
              <a:rPr lang="en-US" dirty="0"/>
              <a:t>[Black border] Initial sig CRE</a:t>
            </a:r>
          </a:p>
        </p:txBody>
      </p:sp>
      <p:sp>
        <p:nvSpPr>
          <p:cNvPr id="17" name="Triangle 16">
            <a:extLst>
              <a:ext uri="{FF2B5EF4-FFF2-40B4-BE49-F238E27FC236}">
                <a16:creationId xmlns:a16="http://schemas.microsoft.com/office/drawing/2014/main" id="{2711658C-A8CF-9B4E-95C3-F34BD33509A2}"/>
              </a:ext>
            </a:extLst>
          </p:cNvPr>
          <p:cNvSpPr/>
          <p:nvPr/>
        </p:nvSpPr>
        <p:spPr>
          <a:xfrm>
            <a:off x="8530614" y="3498574"/>
            <a:ext cx="147667" cy="660728"/>
          </a:xfrm>
          <a:prstGeom prst="triangle">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AB6E8537-113E-3649-BF49-92985E753483}"/>
              </a:ext>
            </a:extLst>
          </p:cNvPr>
          <p:cNvSpPr/>
          <p:nvPr/>
        </p:nvSpPr>
        <p:spPr>
          <a:xfrm>
            <a:off x="8422704" y="3498574"/>
            <a:ext cx="147667" cy="660728"/>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2072AE84-4442-D04B-9133-0DC8C9A92389}"/>
              </a:ext>
            </a:extLst>
          </p:cNvPr>
          <p:cNvSpPr/>
          <p:nvPr/>
        </p:nvSpPr>
        <p:spPr>
          <a:xfrm>
            <a:off x="8661241" y="3498574"/>
            <a:ext cx="147667" cy="66072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B12C46D-0E72-5C4B-8173-7A0FB90F3F4F}"/>
              </a:ext>
            </a:extLst>
          </p:cNvPr>
          <p:cNvSpPr txBox="1"/>
          <p:nvPr/>
        </p:nvSpPr>
        <p:spPr>
          <a:xfrm>
            <a:off x="8934640" y="3505772"/>
            <a:ext cx="2359012" cy="646331"/>
          </a:xfrm>
          <a:prstGeom prst="rect">
            <a:avLst/>
          </a:prstGeom>
          <a:noFill/>
        </p:spPr>
        <p:txBody>
          <a:bodyPr wrap="square" rtlCol="0">
            <a:spAutoFit/>
          </a:bodyPr>
          <a:lstStyle/>
          <a:p>
            <a:r>
              <a:rPr lang="en-US" dirty="0"/>
              <a:t>Expand peak to include DHS</a:t>
            </a:r>
          </a:p>
        </p:txBody>
      </p:sp>
      <p:sp>
        <p:nvSpPr>
          <p:cNvPr id="21" name="Triangle 20">
            <a:extLst>
              <a:ext uri="{FF2B5EF4-FFF2-40B4-BE49-F238E27FC236}">
                <a16:creationId xmlns:a16="http://schemas.microsoft.com/office/drawing/2014/main" id="{698F5482-B2C5-BD43-97D7-48A40AB00252}"/>
              </a:ext>
            </a:extLst>
          </p:cNvPr>
          <p:cNvSpPr/>
          <p:nvPr/>
        </p:nvSpPr>
        <p:spPr>
          <a:xfrm>
            <a:off x="8530614" y="5037720"/>
            <a:ext cx="147667" cy="660728"/>
          </a:xfrm>
          <a:prstGeom prst="triangle">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47288951-2E8B-DA4D-9300-7F816981FC01}"/>
              </a:ext>
            </a:extLst>
          </p:cNvPr>
          <p:cNvSpPr/>
          <p:nvPr/>
        </p:nvSpPr>
        <p:spPr>
          <a:xfrm>
            <a:off x="8422704" y="5037720"/>
            <a:ext cx="147667" cy="66072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9C20FA30-3737-5B4D-9786-A78DA94FFFEA}"/>
              </a:ext>
            </a:extLst>
          </p:cNvPr>
          <p:cNvSpPr/>
          <p:nvPr/>
        </p:nvSpPr>
        <p:spPr>
          <a:xfrm>
            <a:off x="8661241" y="5037720"/>
            <a:ext cx="147667" cy="66072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20A70B1-FED7-4E42-81A3-A2D88C4D5A83}"/>
              </a:ext>
            </a:extLst>
          </p:cNvPr>
          <p:cNvSpPr txBox="1"/>
          <p:nvPr/>
        </p:nvSpPr>
        <p:spPr>
          <a:xfrm>
            <a:off x="8934640" y="4552321"/>
            <a:ext cx="2359012" cy="1200329"/>
          </a:xfrm>
          <a:prstGeom prst="rect">
            <a:avLst/>
          </a:prstGeom>
          <a:noFill/>
        </p:spPr>
        <p:txBody>
          <a:bodyPr wrap="square" rtlCol="0">
            <a:spAutoFit/>
          </a:bodyPr>
          <a:lstStyle/>
          <a:p>
            <a:r>
              <a:rPr lang="en-US" dirty="0"/>
              <a:t>Further expand to include additional adjacent H3K27ac or DHS regions</a:t>
            </a:r>
          </a:p>
        </p:txBody>
      </p:sp>
    </p:spTree>
    <p:extLst>
      <p:ext uri="{BB962C8B-B14F-4D97-AF65-F5344CB8AC3E}">
        <p14:creationId xmlns:p14="http://schemas.microsoft.com/office/powerpoint/2010/main" val="250151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2EDA70-74D8-344D-9A9A-2939E441ED8F}"/>
              </a:ext>
            </a:extLst>
          </p:cNvPr>
          <p:cNvSpPr>
            <a:spLocks noGrp="1"/>
          </p:cNvSpPr>
          <p:nvPr>
            <p:ph type="title"/>
          </p:nvPr>
        </p:nvSpPr>
        <p:spPr/>
        <p:txBody>
          <a:bodyPr>
            <a:normAutofit/>
          </a:bodyPr>
          <a:lstStyle/>
          <a:p>
            <a:r>
              <a:rPr lang="en-US" sz="3800" dirty="0"/>
              <a:t>Selecting effective and alternative repressor effectors</a:t>
            </a:r>
          </a:p>
        </p:txBody>
      </p:sp>
      <p:sp>
        <p:nvSpPr>
          <p:cNvPr id="11" name="TextBox 10">
            <a:extLst>
              <a:ext uri="{FF2B5EF4-FFF2-40B4-BE49-F238E27FC236}">
                <a16:creationId xmlns:a16="http://schemas.microsoft.com/office/drawing/2014/main" id="{37DCFA2C-EEA1-8E47-AA85-41ECF05B1E8D}"/>
              </a:ext>
            </a:extLst>
          </p:cNvPr>
          <p:cNvSpPr txBox="1"/>
          <p:nvPr/>
        </p:nvSpPr>
        <p:spPr>
          <a:xfrm>
            <a:off x="8901239" y="6492875"/>
            <a:ext cx="3290761" cy="369332"/>
          </a:xfrm>
          <a:prstGeom prst="rect">
            <a:avLst/>
          </a:prstGeom>
          <a:noFill/>
        </p:spPr>
        <p:txBody>
          <a:bodyPr wrap="square" rtlCol="0">
            <a:spAutoFit/>
          </a:bodyPr>
          <a:lstStyle/>
          <a:p>
            <a:pPr algn="r"/>
            <a:r>
              <a:rPr lang="en-US" dirty="0" err="1"/>
              <a:t>Tycko</a:t>
            </a:r>
            <a:r>
              <a:rPr lang="en-US" dirty="0"/>
              <a:t> et al., </a:t>
            </a:r>
            <a:r>
              <a:rPr lang="en-US" i="1" dirty="0"/>
              <a:t>Cell</a:t>
            </a:r>
            <a:r>
              <a:rPr lang="en-US" dirty="0"/>
              <a:t> 2020</a:t>
            </a:r>
          </a:p>
        </p:txBody>
      </p:sp>
      <p:pic>
        <p:nvPicPr>
          <p:cNvPr id="23" name="Picture 22" descr="Diagram&#10;&#10;Description automatically generated">
            <a:extLst>
              <a:ext uri="{FF2B5EF4-FFF2-40B4-BE49-F238E27FC236}">
                <a16:creationId xmlns:a16="http://schemas.microsoft.com/office/drawing/2014/main" id="{D379A05D-2E7A-E947-84AC-7FB7C6F75035}"/>
              </a:ext>
            </a:extLst>
          </p:cNvPr>
          <p:cNvPicPr>
            <a:picLocks noChangeAspect="1"/>
          </p:cNvPicPr>
          <p:nvPr/>
        </p:nvPicPr>
        <p:blipFill>
          <a:blip r:embed="rId2"/>
          <a:stretch>
            <a:fillRect/>
          </a:stretch>
        </p:blipFill>
        <p:spPr>
          <a:xfrm>
            <a:off x="223993" y="2633524"/>
            <a:ext cx="7708900" cy="1981200"/>
          </a:xfrm>
          <a:prstGeom prst="rect">
            <a:avLst/>
          </a:prstGeom>
        </p:spPr>
      </p:pic>
      <p:pic>
        <p:nvPicPr>
          <p:cNvPr id="27" name="Picture 26" descr="Chart, scatter chart&#10;&#10;Description automatically generated">
            <a:extLst>
              <a:ext uri="{FF2B5EF4-FFF2-40B4-BE49-F238E27FC236}">
                <a16:creationId xmlns:a16="http://schemas.microsoft.com/office/drawing/2014/main" id="{65C33519-C64D-734E-8AF4-063511EA5614}"/>
              </a:ext>
            </a:extLst>
          </p:cNvPr>
          <p:cNvPicPr>
            <a:picLocks noChangeAspect="1"/>
          </p:cNvPicPr>
          <p:nvPr/>
        </p:nvPicPr>
        <p:blipFill>
          <a:blip r:embed="rId3"/>
          <a:stretch>
            <a:fillRect/>
          </a:stretch>
        </p:blipFill>
        <p:spPr>
          <a:xfrm>
            <a:off x="8052364" y="2132274"/>
            <a:ext cx="3805279" cy="3139355"/>
          </a:xfrm>
          <a:prstGeom prst="rect">
            <a:avLst/>
          </a:prstGeom>
        </p:spPr>
      </p:pic>
      <p:sp>
        <p:nvSpPr>
          <p:cNvPr id="28" name="Rectangle 27">
            <a:extLst>
              <a:ext uri="{FF2B5EF4-FFF2-40B4-BE49-F238E27FC236}">
                <a16:creationId xmlns:a16="http://schemas.microsoft.com/office/drawing/2014/main" id="{3B7B5484-EF28-D644-8C0C-0B1E33381AA5}"/>
              </a:ext>
            </a:extLst>
          </p:cNvPr>
          <p:cNvSpPr/>
          <p:nvPr/>
        </p:nvSpPr>
        <p:spPr>
          <a:xfrm>
            <a:off x="7655130" y="1973113"/>
            <a:ext cx="674997" cy="439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884AA01-CB6E-9E49-BF3A-9F0E0E809ED1}"/>
              </a:ext>
            </a:extLst>
          </p:cNvPr>
          <p:cNvSpPr/>
          <p:nvPr/>
        </p:nvSpPr>
        <p:spPr>
          <a:xfrm>
            <a:off x="7932893" y="5125003"/>
            <a:ext cx="291313" cy="189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8430A7D-2C1B-6B4F-8253-8524FC5C860F}"/>
              </a:ext>
            </a:extLst>
          </p:cNvPr>
          <p:cNvSpPr/>
          <p:nvPr/>
        </p:nvSpPr>
        <p:spPr>
          <a:xfrm>
            <a:off x="234670" y="4434776"/>
            <a:ext cx="3285365" cy="281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776F575-8AF7-964B-A8A6-F64955C0CF27}"/>
              </a:ext>
            </a:extLst>
          </p:cNvPr>
          <p:cNvSpPr/>
          <p:nvPr/>
        </p:nvSpPr>
        <p:spPr>
          <a:xfrm>
            <a:off x="145657" y="2632149"/>
            <a:ext cx="291313" cy="189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22B2A71-9847-6C43-A87D-7E6EBD1A96AD}"/>
              </a:ext>
            </a:extLst>
          </p:cNvPr>
          <p:cNvSpPr/>
          <p:nvPr/>
        </p:nvSpPr>
        <p:spPr>
          <a:xfrm>
            <a:off x="10236425" y="2067241"/>
            <a:ext cx="1650774" cy="255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BFD45A1-9FCF-064D-A082-FDA0D4ADBD83}"/>
              </a:ext>
            </a:extLst>
          </p:cNvPr>
          <p:cNvSpPr/>
          <p:nvPr/>
        </p:nvSpPr>
        <p:spPr>
          <a:xfrm>
            <a:off x="11726765" y="4245047"/>
            <a:ext cx="291313" cy="666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7B70ED64-66C0-B34F-9861-CC9AD15B25B4}"/>
              </a:ext>
            </a:extLst>
          </p:cNvPr>
          <p:cNvSpPr txBox="1"/>
          <p:nvPr/>
        </p:nvSpPr>
        <p:spPr>
          <a:xfrm>
            <a:off x="906308" y="4715988"/>
            <a:ext cx="6230867" cy="2031325"/>
          </a:xfrm>
          <a:prstGeom prst="rect">
            <a:avLst/>
          </a:prstGeom>
          <a:noFill/>
        </p:spPr>
        <p:txBody>
          <a:bodyPr wrap="square" rtlCol="0">
            <a:spAutoFit/>
          </a:bodyPr>
          <a:lstStyle/>
          <a:p>
            <a:r>
              <a:rPr lang="en-US" dirty="0"/>
              <a:t>Testing:</a:t>
            </a:r>
          </a:p>
          <a:p>
            <a:pPr marL="342900" indent="-342900">
              <a:buFont typeface="+mj-lt"/>
              <a:buAutoNum type="arabicPeriod"/>
            </a:pPr>
            <a:r>
              <a:rPr lang="en-US" dirty="0"/>
              <a:t>Pooled dCas9 Alone</a:t>
            </a:r>
          </a:p>
          <a:p>
            <a:pPr marL="342900" indent="-342900">
              <a:buFont typeface="+mj-lt"/>
              <a:buAutoNum type="arabicPeriod"/>
            </a:pPr>
            <a:r>
              <a:rPr lang="en-US" dirty="0"/>
              <a:t>Pooled  dCas9 KRAB</a:t>
            </a:r>
          </a:p>
          <a:p>
            <a:pPr marL="342900" indent="-342900">
              <a:buFont typeface="+mj-lt"/>
              <a:buAutoNum type="arabicPeriod"/>
            </a:pPr>
            <a:r>
              <a:rPr lang="en-US" dirty="0"/>
              <a:t>Pooled  dCas9 WSR7EEE KRAB (Better protein stability)</a:t>
            </a:r>
          </a:p>
          <a:p>
            <a:pPr marL="342900" indent="-342900">
              <a:buFont typeface="+mj-lt"/>
              <a:buAutoNum type="arabicPeriod"/>
            </a:pPr>
            <a:r>
              <a:rPr lang="en-US" dirty="0"/>
              <a:t>Pooled  dCas9 “Top” KRAB (from another ZNF, higher activity)</a:t>
            </a:r>
          </a:p>
          <a:p>
            <a:pPr marL="342900" indent="-342900">
              <a:buFont typeface="+mj-lt"/>
              <a:buAutoNum type="arabicPeriod"/>
            </a:pPr>
            <a:r>
              <a:rPr lang="en-US" dirty="0"/>
              <a:t>Pooled dCas9 RYBP (RING1 and YY1-binding protein)</a:t>
            </a:r>
          </a:p>
          <a:p>
            <a:pPr marL="342900" indent="-342900">
              <a:buFont typeface="+mj-lt"/>
              <a:buAutoNum type="arabicPeriod"/>
            </a:pPr>
            <a:r>
              <a:rPr lang="en-US" dirty="0"/>
              <a:t>Clonal dCas9 KRAB</a:t>
            </a:r>
          </a:p>
        </p:txBody>
      </p:sp>
    </p:spTree>
    <p:extLst>
      <p:ext uri="{BB962C8B-B14F-4D97-AF65-F5344CB8AC3E}">
        <p14:creationId xmlns:p14="http://schemas.microsoft.com/office/powerpoint/2010/main" val="149085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4C5A-5AB5-EF49-8C78-8A9D9FFB2563}"/>
              </a:ext>
            </a:extLst>
          </p:cNvPr>
          <p:cNvSpPr>
            <a:spLocks noGrp="1"/>
          </p:cNvSpPr>
          <p:nvPr>
            <p:ph type="title"/>
          </p:nvPr>
        </p:nvSpPr>
        <p:spPr>
          <a:xfrm>
            <a:off x="838200" y="0"/>
            <a:ext cx="10515600" cy="1325563"/>
          </a:xfrm>
        </p:spPr>
        <p:txBody>
          <a:bodyPr>
            <a:normAutofit/>
          </a:bodyPr>
          <a:lstStyle/>
          <a:p>
            <a:r>
              <a:rPr lang="en-US" sz="3000" dirty="0"/>
              <a:t>The alternative repressor lines function effectively and reproducibly at promoters </a:t>
            </a:r>
          </a:p>
        </p:txBody>
      </p:sp>
      <p:pic>
        <p:nvPicPr>
          <p:cNvPr id="6" name="Picture 5" descr="Chart, scatter chart&#10;&#10;Description automatically generated">
            <a:extLst>
              <a:ext uri="{FF2B5EF4-FFF2-40B4-BE49-F238E27FC236}">
                <a16:creationId xmlns:a16="http://schemas.microsoft.com/office/drawing/2014/main" id="{FCEED262-22AC-7243-B148-93699FCF0CD0}"/>
              </a:ext>
            </a:extLst>
          </p:cNvPr>
          <p:cNvPicPr>
            <a:picLocks noChangeAspect="1"/>
          </p:cNvPicPr>
          <p:nvPr/>
        </p:nvPicPr>
        <p:blipFill>
          <a:blip r:embed="rId2"/>
          <a:stretch>
            <a:fillRect/>
          </a:stretch>
        </p:blipFill>
        <p:spPr>
          <a:xfrm>
            <a:off x="97877" y="1221896"/>
            <a:ext cx="3162527" cy="2735777"/>
          </a:xfrm>
          <a:prstGeom prst="rect">
            <a:avLst/>
          </a:prstGeom>
        </p:spPr>
      </p:pic>
      <p:pic>
        <p:nvPicPr>
          <p:cNvPr id="8" name="Picture 7" descr="Chart, scatter chart&#10;&#10;Description automatically generated">
            <a:extLst>
              <a:ext uri="{FF2B5EF4-FFF2-40B4-BE49-F238E27FC236}">
                <a16:creationId xmlns:a16="http://schemas.microsoft.com/office/drawing/2014/main" id="{DA8657C8-44CE-7D44-B7C0-3EBEF70637E1}"/>
              </a:ext>
            </a:extLst>
          </p:cNvPr>
          <p:cNvPicPr>
            <a:picLocks noChangeAspect="1"/>
          </p:cNvPicPr>
          <p:nvPr/>
        </p:nvPicPr>
        <p:blipFill>
          <a:blip r:embed="rId3"/>
          <a:stretch>
            <a:fillRect/>
          </a:stretch>
        </p:blipFill>
        <p:spPr>
          <a:xfrm>
            <a:off x="4419628" y="1221896"/>
            <a:ext cx="3162527" cy="2735777"/>
          </a:xfrm>
          <a:prstGeom prst="rect">
            <a:avLst/>
          </a:prstGeom>
        </p:spPr>
      </p:pic>
      <p:pic>
        <p:nvPicPr>
          <p:cNvPr id="10" name="Picture 9" descr="Chart, scatter chart&#10;&#10;Description automatically generated">
            <a:extLst>
              <a:ext uri="{FF2B5EF4-FFF2-40B4-BE49-F238E27FC236}">
                <a16:creationId xmlns:a16="http://schemas.microsoft.com/office/drawing/2014/main" id="{F9A589B9-29B3-8D4B-BF57-C00D58E16662}"/>
              </a:ext>
            </a:extLst>
          </p:cNvPr>
          <p:cNvPicPr>
            <a:picLocks noChangeAspect="1"/>
          </p:cNvPicPr>
          <p:nvPr/>
        </p:nvPicPr>
        <p:blipFill>
          <a:blip r:embed="rId4"/>
          <a:stretch>
            <a:fillRect/>
          </a:stretch>
        </p:blipFill>
        <p:spPr>
          <a:xfrm>
            <a:off x="8839256" y="1221896"/>
            <a:ext cx="3162527" cy="2735777"/>
          </a:xfrm>
          <a:prstGeom prst="rect">
            <a:avLst/>
          </a:prstGeom>
        </p:spPr>
      </p:pic>
      <p:pic>
        <p:nvPicPr>
          <p:cNvPr id="12" name="Picture 11" descr="Chart, scatter chart&#10;&#10;Description automatically generated">
            <a:extLst>
              <a:ext uri="{FF2B5EF4-FFF2-40B4-BE49-F238E27FC236}">
                <a16:creationId xmlns:a16="http://schemas.microsoft.com/office/drawing/2014/main" id="{D27E97D1-72C2-D543-B409-BE3E3C8D6D8C}"/>
              </a:ext>
            </a:extLst>
          </p:cNvPr>
          <p:cNvPicPr>
            <a:picLocks noChangeAspect="1"/>
          </p:cNvPicPr>
          <p:nvPr/>
        </p:nvPicPr>
        <p:blipFill>
          <a:blip r:embed="rId5"/>
          <a:stretch>
            <a:fillRect/>
          </a:stretch>
        </p:blipFill>
        <p:spPr>
          <a:xfrm>
            <a:off x="97877" y="4122222"/>
            <a:ext cx="3162527" cy="2735777"/>
          </a:xfrm>
          <a:prstGeom prst="rect">
            <a:avLst/>
          </a:prstGeom>
        </p:spPr>
      </p:pic>
      <p:pic>
        <p:nvPicPr>
          <p:cNvPr id="14" name="Picture 13" descr="Chart, scatter chart&#10;&#10;Description automatically generated">
            <a:extLst>
              <a:ext uri="{FF2B5EF4-FFF2-40B4-BE49-F238E27FC236}">
                <a16:creationId xmlns:a16="http://schemas.microsoft.com/office/drawing/2014/main" id="{9C216484-C1F8-5544-B68D-7299D5516FB6}"/>
              </a:ext>
            </a:extLst>
          </p:cNvPr>
          <p:cNvPicPr>
            <a:picLocks noChangeAspect="1"/>
          </p:cNvPicPr>
          <p:nvPr/>
        </p:nvPicPr>
        <p:blipFill>
          <a:blip r:embed="rId6"/>
          <a:stretch>
            <a:fillRect/>
          </a:stretch>
        </p:blipFill>
        <p:spPr>
          <a:xfrm>
            <a:off x="4419628" y="4122222"/>
            <a:ext cx="3162527" cy="2735777"/>
          </a:xfrm>
          <a:prstGeom prst="rect">
            <a:avLst/>
          </a:prstGeom>
        </p:spPr>
      </p:pic>
      <p:pic>
        <p:nvPicPr>
          <p:cNvPr id="16" name="Picture 15" descr="Chart, scatter chart&#10;&#10;Description automatically generated">
            <a:extLst>
              <a:ext uri="{FF2B5EF4-FFF2-40B4-BE49-F238E27FC236}">
                <a16:creationId xmlns:a16="http://schemas.microsoft.com/office/drawing/2014/main" id="{D8B7DC3B-C07A-924E-9C5A-022D60FF07E4}"/>
              </a:ext>
            </a:extLst>
          </p:cNvPr>
          <p:cNvPicPr>
            <a:picLocks noChangeAspect="1"/>
          </p:cNvPicPr>
          <p:nvPr/>
        </p:nvPicPr>
        <p:blipFill>
          <a:blip r:embed="rId7"/>
          <a:stretch>
            <a:fillRect/>
          </a:stretch>
        </p:blipFill>
        <p:spPr>
          <a:xfrm>
            <a:off x="8839256" y="4122222"/>
            <a:ext cx="3162527" cy="2735777"/>
          </a:xfrm>
          <a:prstGeom prst="rect">
            <a:avLst/>
          </a:prstGeom>
        </p:spPr>
      </p:pic>
    </p:spTree>
    <p:extLst>
      <p:ext uri="{BB962C8B-B14F-4D97-AF65-F5344CB8AC3E}">
        <p14:creationId xmlns:p14="http://schemas.microsoft.com/office/powerpoint/2010/main" val="4214449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EE09-77E1-BC4B-A027-8B934F6DA0F4}"/>
              </a:ext>
            </a:extLst>
          </p:cNvPr>
          <p:cNvSpPr>
            <a:spLocks noGrp="1"/>
          </p:cNvSpPr>
          <p:nvPr>
            <p:ph type="title"/>
          </p:nvPr>
        </p:nvSpPr>
        <p:spPr/>
        <p:txBody>
          <a:bodyPr>
            <a:normAutofit/>
          </a:bodyPr>
          <a:lstStyle/>
          <a:p>
            <a:r>
              <a:rPr lang="en-US" sz="2800" dirty="0"/>
              <a:t>Effects at significant enhancers are noisier but still fairly reproducible</a:t>
            </a:r>
          </a:p>
        </p:txBody>
      </p:sp>
      <p:pic>
        <p:nvPicPr>
          <p:cNvPr id="5" name="Picture 4" descr="Chart, scatter chart&#10;&#10;Description automatically generated">
            <a:extLst>
              <a:ext uri="{FF2B5EF4-FFF2-40B4-BE49-F238E27FC236}">
                <a16:creationId xmlns:a16="http://schemas.microsoft.com/office/drawing/2014/main" id="{D9F3BA83-14AB-CA4E-BE02-B3DA8E623ADA}"/>
              </a:ext>
            </a:extLst>
          </p:cNvPr>
          <p:cNvPicPr>
            <a:picLocks noChangeAspect="1"/>
          </p:cNvPicPr>
          <p:nvPr/>
        </p:nvPicPr>
        <p:blipFill>
          <a:blip r:embed="rId2"/>
          <a:stretch>
            <a:fillRect/>
          </a:stretch>
        </p:blipFill>
        <p:spPr>
          <a:xfrm>
            <a:off x="9041500" y="4132628"/>
            <a:ext cx="3150500" cy="2725372"/>
          </a:xfrm>
          <a:prstGeom prst="rect">
            <a:avLst/>
          </a:prstGeom>
        </p:spPr>
      </p:pic>
      <p:pic>
        <p:nvPicPr>
          <p:cNvPr id="7" name="Picture 6" descr="Chart, scatter chart&#10;&#10;Description automatically generated">
            <a:extLst>
              <a:ext uri="{FF2B5EF4-FFF2-40B4-BE49-F238E27FC236}">
                <a16:creationId xmlns:a16="http://schemas.microsoft.com/office/drawing/2014/main" id="{BFB7F33E-8F40-0849-99F7-76A66CF06DFF}"/>
              </a:ext>
            </a:extLst>
          </p:cNvPr>
          <p:cNvPicPr>
            <a:picLocks noChangeAspect="1"/>
          </p:cNvPicPr>
          <p:nvPr/>
        </p:nvPicPr>
        <p:blipFill>
          <a:blip r:embed="rId3"/>
          <a:stretch>
            <a:fillRect/>
          </a:stretch>
        </p:blipFill>
        <p:spPr>
          <a:xfrm>
            <a:off x="4520750" y="4132628"/>
            <a:ext cx="3150500" cy="2725372"/>
          </a:xfrm>
          <a:prstGeom prst="rect">
            <a:avLst/>
          </a:prstGeom>
        </p:spPr>
      </p:pic>
      <p:pic>
        <p:nvPicPr>
          <p:cNvPr id="9" name="Picture 8" descr="Chart, scatter chart&#10;&#10;Description automatically generated">
            <a:extLst>
              <a:ext uri="{FF2B5EF4-FFF2-40B4-BE49-F238E27FC236}">
                <a16:creationId xmlns:a16="http://schemas.microsoft.com/office/drawing/2014/main" id="{188D77AD-0C19-4441-A8FF-BE645330B48F}"/>
              </a:ext>
            </a:extLst>
          </p:cNvPr>
          <p:cNvPicPr>
            <a:picLocks noChangeAspect="1"/>
          </p:cNvPicPr>
          <p:nvPr/>
        </p:nvPicPr>
        <p:blipFill>
          <a:blip r:embed="rId4"/>
          <a:stretch>
            <a:fillRect/>
          </a:stretch>
        </p:blipFill>
        <p:spPr>
          <a:xfrm>
            <a:off x="0" y="4132628"/>
            <a:ext cx="3150500" cy="2725372"/>
          </a:xfrm>
          <a:prstGeom prst="rect">
            <a:avLst/>
          </a:prstGeom>
        </p:spPr>
      </p:pic>
      <p:pic>
        <p:nvPicPr>
          <p:cNvPr id="11" name="Picture 10" descr="Chart, scatter chart&#10;&#10;Description automatically generated">
            <a:extLst>
              <a:ext uri="{FF2B5EF4-FFF2-40B4-BE49-F238E27FC236}">
                <a16:creationId xmlns:a16="http://schemas.microsoft.com/office/drawing/2014/main" id="{F70BD0C4-4925-FC4A-BE35-70BC69139026}"/>
              </a:ext>
            </a:extLst>
          </p:cNvPr>
          <p:cNvPicPr>
            <a:picLocks noChangeAspect="1"/>
          </p:cNvPicPr>
          <p:nvPr/>
        </p:nvPicPr>
        <p:blipFill>
          <a:blip r:embed="rId5"/>
          <a:stretch>
            <a:fillRect/>
          </a:stretch>
        </p:blipFill>
        <p:spPr>
          <a:xfrm>
            <a:off x="9041500" y="1362686"/>
            <a:ext cx="3150500" cy="2725372"/>
          </a:xfrm>
          <a:prstGeom prst="rect">
            <a:avLst/>
          </a:prstGeom>
        </p:spPr>
      </p:pic>
      <p:pic>
        <p:nvPicPr>
          <p:cNvPr id="13" name="Picture 12" descr="Chart, scatter chart&#10;&#10;Description automatically generated">
            <a:extLst>
              <a:ext uri="{FF2B5EF4-FFF2-40B4-BE49-F238E27FC236}">
                <a16:creationId xmlns:a16="http://schemas.microsoft.com/office/drawing/2014/main" id="{2DAFAB6E-EAEC-F04A-8BEE-1BF46B4F6529}"/>
              </a:ext>
            </a:extLst>
          </p:cNvPr>
          <p:cNvPicPr>
            <a:picLocks noChangeAspect="1"/>
          </p:cNvPicPr>
          <p:nvPr/>
        </p:nvPicPr>
        <p:blipFill>
          <a:blip r:embed="rId6"/>
          <a:stretch>
            <a:fillRect/>
          </a:stretch>
        </p:blipFill>
        <p:spPr>
          <a:xfrm>
            <a:off x="4520750" y="1362686"/>
            <a:ext cx="3150500" cy="2725372"/>
          </a:xfrm>
          <a:prstGeom prst="rect">
            <a:avLst/>
          </a:prstGeom>
        </p:spPr>
      </p:pic>
      <p:pic>
        <p:nvPicPr>
          <p:cNvPr id="15" name="Picture 14" descr="Chart, scatter chart&#10;&#10;Description automatically generated">
            <a:extLst>
              <a:ext uri="{FF2B5EF4-FFF2-40B4-BE49-F238E27FC236}">
                <a16:creationId xmlns:a16="http://schemas.microsoft.com/office/drawing/2014/main" id="{5B02EF7E-D447-CF42-8247-3C711A4507E3}"/>
              </a:ext>
            </a:extLst>
          </p:cNvPr>
          <p:cNvPicPr>
            <a:picLocks noChangeAspect="1"/>
          </p:cNvPicPr>
          <p:nvPr/>
        </p:nvPicPr>
        <p:blipFill>
          <a:blip r:embed="rId7"/>
          <a:stretch>
            <a:fillRect/>
          </a:stretch>
        </p:blipFill>
        <p:spPr>
          <a:xfrm>
            <a:off x="0" y="1362686"/>
            <a:ext cx="3150500" cy="2725372"/>
          </a:xfrm>
          <a:prstGeom prst="rect">
            <a:avLst/>
          </a:prstGeom>
        </p:spPr>
      </p:pic>
    </p:spTree>
    <p:extLst>
      <p:ext uri="{BB962C8B-B14F-4D97-AF65-F5344CB8AC3E}">
        <p14:creationId xmlns:p14="http://schemas.microsoft.com/office/powerpoint/2010/main" val="1241164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1294F-766D-114A-BE62-14DCD2CED8AA}"/>
              </a:ext>
            </a:extLst>
          </p:cNvPr>
          <p:cNvSpPr>
            <a:spLocks noGrp="1"/>
          </p:cNvSpPr>
          <p:nvPr>
            <p:ph type="title"/>
          </p:nvPr>
        </p:nvSpPr>
        <p:spPr/>
        <p:txBody>
          <a:bodyPr>
            <a:noAutofit/>
          </a:bodyPr>
          <a:lstStyle/>
          <a:p>
            <a:r>
              <a:rPr lang="en-US" sz="2800" dirty="0"/>
              <a:t>Pooled KRAB lines have similar performance, dCas9 alone and RYBP are weaker. There are appreciable effects at both promoters and enhancers</a:t>
            </a:r>
          </a:p>
        </p:txBody>
      </p:sp>
      <p:pic>
        <p:nvPicPr>
          <p:cNvPr id="5" name="Picture 4" descr="Chart, scatter chart&#10;&#10;Description automatically generated">
            <a:extLst>
              <a:ext uri="{FF2B5EF4-FFF2-40B4-BE49-F238E27FC236}">
                <a16:creationId xmlns:a16="http://schemas.microsoft.com/office/drawing/2014/main" id="{B8853569-8862-8E45-BAAE-75590FDB5FE3}"/>
              </a:ext>
            </a:extLst>
          </p:cNvPr>
          <p:cNvPicPr>
            <a:picLocks noChangeAspect="1"/>
          </p:cNvPicPr>
          <p:nvPr/>
        </p:nvPicPr>
        <p:blipFill>
          <a:blip r:embed="rId2"/>
          <a:stretch>
            <a:fillRect/>
          </a:stretch>
        </p:blipFill>
        <p:spPr>
          <a:xfrm>
            <a:off x="3460750" y="1933575"/>
            <a:ext cx="5270500" cy="4559300"/>
          </a:xfrm>
          <a:prstGeom prst="rect">
            <a:avLst/>
          </a:prstGeom>
        </p:spPr>
      </p:pic>
    </p:spTree>
    <p:extLst>
      <p:ext uri="{BB962C8B-B14F-4D97-AF65-F5344CB8AC3E}">
        <p14:creationId xmlns:p14="http://schemas.microsoft.com/office/powerpoint/2010/main" val="2673153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5DA48-1FE7-C34E-B421-B59EA0A34CF7}"/>
              </a:ext>
            </a:extLst>
          </p:cNvPr>
          <p:cNvSpPr>
            <a:spLocks noGrp="1"/>
          </p:cNvSpPr>
          <p:nvPr>
            <p:ph type="title"/>
          </p:nvPr>
        </p:nvSpPr>
        <p:spPr/>
        <p:txBody>
          <a:bodyPr>
            <a:normAutofit fontScale="90000"/>
          </a:bodyPr>
          <a:lstStyle/>
          <a:p>
            <a:r>
              <a:rPr lang="en-US" sz="3200" dirty="0"/>
              <a:t>There are millions of (candidate </a:t>
            </a:r>
            <a:r>
              <a:rPr lang="en-US" sz="3200" i="1" dirty="0"/>
              <a:t>cis</a:t>
            </a:r>
            <a:r>
              <a:rPr lang="en-US" sz="3200" dirty="0"/>
              <a:t>-regulatory elements) </a:t>
            </a:r>
            <a:r>
              <a:rPr lang="en-US" sz="3200" dirty="0" err="1"/>
              <a:t>cCREs</a:t>
            </a:r>
            <a:r>
              <a:rPr lang="en-US" sz="3200" dirty="0"/>
              <a:t> catalogued in humans, but most lack functional characterization</a:t>
            </a:r>
          </a:p>
        </p:txBody>
      </p:sp>
      <p:pic>
        <p:nvPicPr>
          <p:cNvPr id="10" name="Picture 9" descr="Diagram&#10;&#10;Description automatically generated">
            <a:extLst>
              <a:ext uri="{FF2B5EF4-FFF2-40B4-BE49-F238E27FC236}">
                <a16:creationId xmlns:a16="http://schemas.microsoft.com/office/drawing/2014/main" id="{A1B1D1EE-9204-F841-8BC9-506FBAF49445}"/>
              </a:ext>
            </a:extLst>
          </p:cNvPr>
          <p:cNvPicPr>
            <a:picLocks noChangeAspect="1"/>
          </p:cNvPicPr>
          <p:nvPr/>
        </p:nvPicPr>
        <p:blipFill>
          <a:blip r:embed="rId3"/>
          <a:stretch>
            <a:fillRect/>
          </a:stretch>
        </p:blipFill>
        <p:spPr>
          <a:xfrm>
            <a:off x="5025431" y="1674939"/>
            <a:ext cx="6507352" cy="3302010"/>
          </a:xfrm>
          <a:prstGeom prst="rect">
            <a:avLst/>
          </a:prstGeom>
        </p:spPr>
      </p:pic>
      <p:sp>
        <p:nvSpPr>
          <p:cNvPr id="11" name="Rectangle 10">
            <a:extLst>
              <a:ext uri="{FF2B5EF4-FFF2-40B4-BE49-F238E27FC236}">
                <a16:creationId xmlns:a16="http://schemas.microsoft.com/office/drawing/2014/main" id="{B887E384-A251-0645-B32D-19C0173934F6}"/>
              </a:ext>
            </a:extLst>
          </p:cNvPr>
          <p:cNvSpPr/>
          <p:nvPr/>
        </p:nvSpPr>
        <p:spPr>
          <a:xfrm>
            <a:off x="10459924" y="6627507"/>
            <a:ext cx="1732076" cy="276999"/>
          </a:xfrm>
          <a:prstGeom prst="rect">
            <a:avLst/>
          </a:prstGeom>
        </p:spPr>
        <p:txBody>
          <a:bodyPr wrap="none">
            <a:spAutoFit/>
          </a:bodyPr>
          <a:lstStyle/>
          <a:p>
            <a:pPr algn="r"/>
            <a:r>
              <a:rPr lang="en-US" sz="1200" dirty="0">
                <a:solidFill>
                  <a:srgbClr val="7F7F7F"/>
                </a:solidFill>
                <a:latin typeface="Helvetica"/>
                <a:cs typeface="Helvetica"/>
              </a:rPr>
              <a:t>Nord</a:t>
            </a:r>
            <a:r>
              <a:rPr lang="mr-IN" sz="1200" dirty="0">
                <a:solidFill>
                  <a:srgbClr val="7F7F7F"/>
                </a:solidFill>
                <a:latin typeface="Helvetica"/>
                <a:cs typeface="Helvetica"/>
              </a:rPr>
              <a:t>…</a:t>
            </a:r>
            <a:r>
              <a:rPr lang="en-US" sz="1200" dirty="0" err="1">
                <a:solidFill>
                  <a:srgbClr val="7F7F7F"/>
                </a:solidFill>
                <a:latin typeface="Helvetica"/>
                <a:cs typeface="Helvetica"/>
              </a:rPr>
              <a:t>Visel</a:t>
            </a:r>
            <a:r>
              <a:rPr lang="en-US" sz="1200" dirty="0">
                <a:solidFill>
                  <a:srgbClr val="7F7F7F"/>
                </a:solidFill>
                <a:latin typeface="Helvetica"/>
                <a:cs typeface="Helvetica"/>
              </a:rPr>
              <a:t>, </a:t>
            </a:r>
            <a:r>
              <a:rPr lang="en-US" sz="1200" i="1" dirty="0">
                <a:solidFill>
                  <a:srgbClr val="7F7F7F"/>
                </a:solidFill>
                <a:latin typeface="Helvetica"/>
                <a:cs typeface="Helvetica"/>
              </a:rPr>
              <a:t>Cell</a:t>
            </a:r>
            <a:r>
              <a:rPr lang="en-US" sz="1200" dirty="0">
                <a:solidFill>
                  <a:srgbClr val="7F7F7F"/>
                </a:solidFill>
                <a:latin typeface="Helvetica"/>
                <a:cs typeface="Helvetica"/>
              </a:rPr>
              <a:t> 2013</a:t>
            </a:r>
          </a:p>
        </p:txBody>
      </p:sp>
      <p:sp>
        <p:nvSpPr>
          <p:cNvPr id="20" name="Rectangle 19">
            <a:extLst>
              <a:ext uri="{FF2B5EF4-FFF2-40B4-BE49-F238E27FC236}">
                <a16:creationId xmlns:a16="http://schemas.microsoft.com/office/drawing/2014/main" id="{9CEABFB4-E88E-BF47-8C1E-5BA389C9A60B}"/>
              </a:ext>
            </a:extLst>
          </p:cNvPr>
          <p:cNvSpPr/>
          <p:nvPr/>
        </p:nvSpPr>
        <p:spPr>
          <a:xfrm>
            <a:off x="4486656" y="1816608"/>
            <a:ext cx="268224" cy="2320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10;&#10;Description automatically generated">
            <a:extLst>
              <a:ext uri="{FF2B5EF4-FFF2-40B4-BE49-F238E27FC236}">
                <a16:creationId xmlns:a16="http://schemas.microsoft.com/office/drawing/2014/main" id="{F360597C-2C1D-2044-9EE8-99B18FBFCD7F}"/>
              </a:ext>
            </a:extLst>
          </p:cNvPr>
          <p:cNvPicPr>
            <a:picLocks noChangeAspect="1"/>
          </p:cNvPicPr>
          <p:nvPr/>
        </p:nvPicPr>
        <p:blipFill>
          <a:blip r:embed="rId4"/>
          <a:stretch>
            <a:fillRect/>
          </a:stretch>
        </p:blipFill>
        <p:spPr>
          <a:xfrm>
            <a:off x="401467" y="1556513"/>
            <a:ext cx="4546600" cy="4203700"/>
          </a:xfrm>
          <a:prstGeom prst="rect">
            <a:avLst/>
          </a:prstGeom>
        </p:spPr>
      </p:pic>
      <p:pic>
        <p:nvPicPr>
          <p:cNvPr id="8" name="Picture 7" descr="Diagram, schematic&#10;&#10;Description automatically generated">
            <a:extLst>
              <a:ext uri="{FF2B5EF4-FFF2-40B4-BE49-F238E27FC236}">
                <a16:creationId xmlns:a16="http://schemas.microsoft.com/office/drawing/2014/main" id="{21179174-D548-2241-82DD-5B10361F4224}"/>
              </a:ext>
            </a:extLst>
          </p:cNvPr>
          <p:cNvPicPr>
            <a:picLocks noChangeAspect="1"/>
          </p:cNvPicPr>
          <p:nvPr/>
        </p:nvPicPr>
        <p:blipFill>
          <a:blip r:embed="rId5"/>
          <a:stretch>
            <a:fillRect/>
          </a:stretch>
        </p:blipFill>
        <p:spPr>
          <a:xfrm>
            <a:off x="1215015" y="5722952"/>
            <a:ext cx="2489200" cy="711200"/>
          </a:xfrm>
          <a:prstGeom prst="rect">
            <a:avLst/>
          </a:prstGeom>
        </p:spPr>
      </p:pic>
      <p:sp>
        <p:nvSpPr>
          <p:cNvPr id="9" name="Rectangle 8">
            <a:extLst>
              <a:ext uri="{FF2B5EF4-FFF2-40B4-BE49-F238E27FC236}">
                <a16:creationId xmlns:a16="http://schemas.microsoft.com/office/drawing/2014/main" id="{92E79B85-669E-B44F-A8D6-8F088A25E6D0}"/>
              </a:ext>
            </a:extLst>
          </p:cNvPr>
          <p:cNvSpPr/>
          <p:nvPr/>
        </p:nvSpPr>
        <p:spPr>
          <a:xfrm>
            <a:off x="2581835" y="1556513"/>
            <a:ext cx="2173045" cy="1007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44BD338-0FCE-6A47-A8D5-FE2BCF0BB548}"/>
              </a:ext>
            </a:extLst>
          </p:cNvPr>
          <p:cNvSpPr/>
          <p:nvPr/>
        </p:nvSpPr>
        <p:spPr>
          <a:xfrm>
            <a:off x="3861545" y="2421607"/>
            <a:ext cx="513231" cy="3251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7613CE1-F430-FA43-9C22-FCCCD63A68B0}"/>
              </a:ext>
            </a:extLst>
          </p:cNvPr>
          <p:cNvSpPr/>
          <p:nvPr/>
        </p:nvSpPr>
        <p:spPr>
          <a:xfrm>
            <a:off x="2671482" y="3182650"/>
            <a:ext cx="1247885" cy="286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4A5F50B-FF44-C14A-A3E7-EC8BFA75E751}"/>
              </a:ext>
            </a:extLst>
          </p:cNvPr>
          <p:cNvSpPr/>
          <p:nvPr/>
        </p:nvSpPr>
        <p:spPr>
          <a:xfrm>
            <a:off x="2671482" y="4105917"/>
            <a:ext cx="1247885" cy="286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BD2F4AA-2B11-D848-AF78-2B6CD38AABB5}"/>
              </a:ext>
            </a:extLst>
          </p:cNvPr>
          <p:cNvSpPr/>
          <p:nvPr/>
        </p:nvSpPr>
        <p:spPr>
          <a:xfrm>
            <a:off x="2671482" y="5384618"/>
            <a:ext cx="1247885" cy="286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889850A-B48E-CB4E-8EED-89D45FF4FF0C}"/>
              </a:ext>
            </a:extLst>
          </p:cNvPr>
          <p:cNvSpPr txBox="1"/>
          <p:nvPr/>
        </p:nvSpPr>
        <p:spPr>
          <a:xfrm>
            <a:off x="0" y="6498006"/>
            <a:ext cx="5143472" cy="338554"/>
          </a:xfrm>
          <a:prstGeom prst="rect">
            <a:avLst/>
          </a:prstGeom>
          <a:noFill/>
        </p:spPr>
        <p:txBody>
          <a:bodyPr wrap="square" rtlCol="0">
            <a:spAutoFit/>
          </a:bodyPr>
          <a:lstStyle/>
          <a:p>
            <a:r>
              <a:rPr lang="en-US" sz="1600" dirty="0">
                <a:solidFill>
                  <a:srgbClr val="7F7F7F"/>
                </a:solidFill>
                <a:latin typeface="Helvetica"/>
                <a:cs typeface="Helvetica"/>
              </a:rPr>
              <a:t>https://</a:t>
            </a:r>
            <a:r>
              <a:rPr lang="en-US" sz="1600" dirty="0" err="1">
                <a:solidFill>
                  <a:srgbClr val="7F7F7F"/>
                </a:solidFill>
                <a:latin typeface="Helvetica"/>
                <a:cs typeface="Helvetica"/>
              </a:rPr>
              <a:t>screen.encodeproject.org</a:t>
            </a:r>
            <a:r>
              <a:rPr lang="en-US" sz="1600" dirty="0">
                <a:solidFill>
                  <a:srgbClr val="7F7F7F"/>
                </a:solidFill>
                <a:latin typeface="Helvetica"/>
                <a:cs typeface="Helvetica"/>
              </a:rPr>
              <a:t>/</a:t>
            </a:r>
          </a:p>
        </p:txBody>
      </p:sp>
      <p:sp>
        <p:nvSpPr>
          <p:cNvPr id="28" name="Rectangle 27">
            <a:extLst>
              <a:ext uri="{FF2B5EF4-FFF2-40B4-BE49-F238E27FC236}">
                <a16:creationId xmlns:a16="http://schemas.microsoft.com/office/drawing/2014/main" id="{3DBD1689-D512-DA46-8903-2BE18F8D6E1D}"/>
              </a:ext>
            </a:extLst>
          </p:cNvPr>
          <p:cNvSpPr/>
          <p:nvPr/>
        </p:nvSpPr>
        <p:spPr>
          <a:xfrm>
            <a:off x="1215016" y="6414820"/>
            <a:ext cx="2604606" cy="95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e-p3.png">
            <a:extLst>
              <a:ext uri="{FF2B5EF4-FFF2-40B4-BE49-F238E27FC236}">
                <a16:creationId xmlns:a16="http://schemas.microsoft.com/office/drawing/2014/main" id="{FCCCBC35-4493-2C4C-B024-5EC4A990C8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5091" y="5256580"/>
            <a:ext cx="4828032" cy="1158240"/>
          </a:xfrm>
          <a:prstGeom prst="rect">
            <a:avLst/>
          </a:prstGeom>
        </p:spPr>
      </p:pic>
      <p:sp>
        <p:nvSpPr>
          <p:cNvPr id="12" name="TextBox 11">
            <a:extLst>
              <a:ext uri="{FF2B5EF4-FFF2-40B4-BE49-F238E27FC236}">
                <a16:creationId xmlns:a16="http://schemas.microsoft.com/office/drawing/2014/main" id="{0F6554D8-6D1B-8543-B954-D4A62B45F15F}"/>
              </a:ext>
            </a:extLst>
          </p:cNvPr>
          <p:cNvSpPr txBox="1"/>
          <p:nvPr/>
        </p:nvSpPr>
        <p:spPr>
          <a:xfrm>
            <a:off x="9520518" y="5256580"/>
            <a:ext cx="1725395" cy="646331"/>
          </a:xfrm>
          <a:prstGeom prst="rect">
            <a:avLst/>
          </a:prstGeom>
          <a:noFill/>
        </p:spPr>
        <p:txBody>
          <a:bodyPr wrap="square" rtlCol="0">
            <a:spAutoFit/>
          </a:bodyPr>
          <a:lstStyle/>
          <a:p>
            <a:r>
              <a:rPr lang="en-US" dirty="0">
                <a:latin typeface="Helvetica" pitchFamily="2" charset="0"/>
              </a:rPr>
              <a:t>Target?</a:t>
            </a:r>
          </a:p>
          <a:p>
            <a:r>
              <a:rPr lang="en-US" dirty="0">
                <a:latin typeface="Helvetica" pitchFamily="2" charset="0"/>
              </a:rPr>
              <a:t>Strength?</a:t>
            </a:r>
          </a:p>
        </p:txBody>
      </p:sp>
      <p:sp>
        <p:nvSpPr>
          <p:cNvPr id="32" name="TextBox 31">
            <a:extLst>
              <a:ext uri="{FF2B5EF4-FFF2-40B4-BE49-F238E27FC236}">
                <a16:creationId xmlns:a16="http://schemas.microsoft.com/office/drawing/2014/main" id="{A20C41ED-EF26-CB4D-9B9F-CCC9E639D009}"/>
              </a:ext>
            </a:extLst>
          </p:cNvPr>
          <p:cNvSpPr txBox="1"/>
          <p:nvPr/>
        </p:nvSpPr>
        <p:spPr>
          <a:xfrm>
            <a:off x="1565932" y="2988476"/>
            <a:ext cx="9060418" cy="1200329"/>
          </a:xfrm>
          <a:prstGeom prst="rect">
            <a:avLst/>
          </a:prstGeom>
          <a:solidFill>
            <a:schemeClr val="bg2">
              <a:lumMod val="50000"/>
              <a:alpha val="82000"/>
            </a:schemeClr>
          </a:solidFill>
        </p:spPr>
        <p:txBody>
          <a:bodyPr wrap="square" rtlCol="0">
            <a:spAutoFit/>
          </a:bodyPr>
          <a:lstStyle/>
          <a:p>
            <a:pPr algn="ctr"/>
            <a:r>
              <a:rPr lang="en-US" sz="2400" dirty="0">
                <a:solidFill>
                  <a:schemeClr val="bg1"/>
                </a:solidFill>
                <a:latin typeface="Helvetica"/>
                <a:cs typeface="Helvetica"/>
              </a:rPr>
              <a:t>What’s needed: </a:t>
            </a:r>
          </a:p>
          <a:p>
            <a:pPr algn="ctr"/>
            <a:r>
              <a:rPr lang="en-US" sz="2400" dirty="0">
                <a:solidFill>
                  <a:schemeClr val="bg1"/>
                </a:solidFill>
                <a:latin typeface="Helvetica"/>
                <a:cs typeface="Helvetica"/>
              </a:rPr>
              <a:t>Large datasets of characterized </a:t>
            </a:r>
            <a:r>
              <a:rPr lang="en-US" sz="2400" dirty="0" err="1">
                <a:solidFill>
                  <a:schemeClr val="bg1"/>
                </a:solidFill>
                <a:latin typeface="Helvetica"/>
                <a:cs typeface="Helvetica"/>
              </a:rPr>
              <a:t>cCREs</a:t>
            </a:r>
            <a:r>
              <a:rPr lang="en-US" sz="2400" dirty="0">
                <a:solidFill>
                  <a:schemeClr val="bg1"/>
                </a:solidFill>
                <a:latin typeface="Helvetica"/>
                <a:cs typeface="Helvetica"/>
              </a:rPr>
              <a:t> to improve predictive models and our understanding of gene regulation!</a:t>
            </a:r>
          </a:p>
        </p:txBody>
      </p:sp>
    </p:spTree>
    <p:extLst>
      <p:ext uri="{BB962C8B-B14F-4D97-AF65-F5344CB8AC3E}">
        <p14:creationId xmlns:p14="http://schemas.microsoft.com/office/powerpoint/2010/main" val="159889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9" presetClass="emph" presetSubtype="0" nodeType="withEffect">
                                  <p:stCondLst>
                                    <p:cond delay="0"/>
                                  </p:stCondLst>
                                  <p:childTnLst>
                                    <p:set>
                                      <p:cBhvr>
                                        <p:cTn id="20" dur="indefinite"/>
                                        <p:tgtEl>
                                          <p:spTgt spid="6"/>
                                        </p:tgtEl>
                                        <p:attrNameLst>
                                          <p:attrName>style.opacity</p:attrName>
                                        </p:attrNameLst>
                                      </p:cBhvr>
                                      <p:to>
                                        <p:strVal val="0.25"/>
                                      </p:to>
                                    </p:set>
                                    <p:animEffect filter="image" prLst="opacity: 0.25">
                                      <p:cBhvr rctx="IE">
                                        <p:cTn id="21" dur="indefinite"/>
                                        <p:tgtEl>
                                          <p:spTgt spid="6"/>
                                        </p:tgtEl>
                                      </p:cBhvr>
                                    </p:animEffect>
                                  </p:childTnLst>
                                </p:cTn>
                              </p:par>
                              <p:par>
                                <p:cTn id="22" presetID="9" presetClass="emph" presetSubtype="0" nodeType="withEffect">
                                  <p:stCondLst>
                                    <p:cond delay="0"/>
                                  </p:stCondLst>
                                  <p:childTnLst>
                                    <p:set>
                                      <p:cBhvr>
                                        <p:cTn id="23" dur="indefinite"/>
                                        <p:tgtEl>
                                          <p:spTgt spid="8"/>
                                        </p:tgtEl>
                                        <p:attrNameLst>
                                          <p:attrName>style.opacity</p:attrName>
                                        </p:attrNameLst>
                                      </p:cBhvr>
                                      <p:to>
                                        <p:strVal val="0.25"/>
                                      </p:to>
                                    </p:set>
                                    <p:animEffect filter="image" prLst="opacity: 0.25">
                                      <p:cBhvr rctx="IE">
                                        <p:cTn id="24" dur="indefinite"/>
                                        <p:tgtEl>
                                          <p:spTgt spid="8"/>
                                        </p:tgtEl>
                                      </p:cBhvr>
                                    </p:animEffect>
                                  </p:childTnLst>
                                </p:cTn>
                              </p:par>
                              <p:par>
                                <p:cTn id="25" presetID="9" presetClass="emph" presetSubtype="0" nodeType="withEffect">
                                  <p:stCondLst>
                                    <p:cond delay="0"/>
                                  </p:stCondLst>
                                  <p:childTnLst>
                                    <p:set>
                                      <p:cBhvr>
                                        <p:cTn id="26" dur="indefinite"/>
                                        <p:tgtEl>
                                          <p:spTgt spid="10"/>
                                        </p:tgtEl>
                                        <p:attrNameLst>
                                          <p:attrName>style.opacity</p:attrName>
                                        </p:attrNameLst>
                                      </p:cBhvr>
                                      <p:to>
                                        <p:strVal val="0.25"/>
                                      </p:to>
                                    </p:set>
                                    <p:animEffect filter="image" prLst="opacity: 0.25">
                                      <p:cBhvr rctx="IE">
                                        <p:cTn id="27" dur="indefinite"/>
                                        <p:tgtEl>
                                          <p:spTgt spid="10"/>
                                        </p:tgtEl>
                                      </p:cBhvr>
                                    </p:animEffect>
                                  </p:childTnLst>
                                </p:cTn>
                              </p:par>
                              <p:par>
                                <p:cTn id="28" presetID="9" presetClass="emph" presetSubtype="0" nodeType="withEffect">
                                  <p:stCondLst>
                                    <p:cond delay="0"/>
                                  </p:stCondLst>
                                  <p:childTnLst>
                                    <p:set>
                                      <p:cBhvr>
                                        <p:cTn id="29" dur="indefinite"/>
                                        <p:tgtEl>
                                          <p:spTgt spid="31"/>
                                        </p:tgtEl>
                                        <p:attrNameLst>
                                          <p:attrName>style.opacity</p:attrName>
                                        </p:attrNameLst>
                                      </p:cBhvr>
                                      <p:to>
                                        <p:strVal val="0.25"/>
                                      </p:to>
                                    </p:set>
                                    <p:animEffect filter="image" prLst="opacity: 0.25">
                                      <p:cBhvr rctx="IE">
                                        <p:cTn id="30" dur="indefinite"/>
                                        <p:tgtEl>
                                          <p:spTgt spid="31"/>
                                        </p:tgtEl>
                                      </p:cBhvr>
                                    </p:animEffect>
                                  </p:childTnLst>
                                </p:cTn>
                              </p:par>
                              <p:par>
                                <p:cTn id="31" presetID="9" presetClass="emph" presetSubtype="0" grpId="1" nodeType="withEffect">
                                  <p:stCondLst>
                                    <p:cond delay="0"/>
                                  </p:stCondLst>
                                  <p:childTnLst>
                                    <p:set>
                                      <p:cBhvr>
                                        <p:cTn id="32" dur="indefinite"/>
                                        <p:tgtEl>
                                          <p:spTgt spid="12"/>
                                        </p:tgtEl>
                                        <p:attrNameLst>
                                          <p:attrName>style.opacity</p:attrName>
                                        </p:attrNameLst>
                                      </p:cBhvr>
                                      <p:to>
                                        <p:strVal val="0.25"/>
                                      </p:to>
                                    </p:set>
                                    <p:animEffect filter="image" prLst="opacity: 0.25">
                                      <p:cBhvr rctx="IE">
                                        <p:cTn id="33"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26EB1-9C24-184C-BE33-0DBC9A51A732}"/>
              </a:ext>
            </a:extLst>
          </p:cNvPr>
          <p:cNvSpPr>
            <a:spLocks noGrp="1"/>
          </p:cNvSpPr>
          <p:nvPr>
            <p:ph type="title"/>
          </p:nvPr>
        </p:nvSpPr>
        <p:spPr/>
        <p:txBody>
          <a:bodyPr>
            <a:noAutofit/>
          </a:bodyPr>
          <a:lstStyle/>
          <a:p>
            <a:r>
              <a:rPr lang="en-US" sz="3600" dirty="0"/>
              <a:t>The clonal KRAB line is much stronger than the pooled lines at most targets... But is weaker at many others </a:t>
            </a:r>
          </a:p>
        </p:txBody>
      </p:sp>
      <p:pic>
        <p:nvPicPr>
          <p:cNvPr id="4" name="Picture 3" descr="Chart, scatter chart&#10;&#10;Description automatically generated">
            <a:extLst>
              <a:ext uri="{FF2B5EF4-FFF2-40B4-BE49-F238E27FC236}">
                <a16:creationId xmlns:a16="http://schemas.microsoft.com/office/drawing/2014/main" id="{F211FA84-0837-654D-81FA-AB5D5F1F032B}"/>
              </a:ext>
            </a:extLst>
          </p:cNvPr>
          <p:cNvPicPr>
            <a:picLocks noChangeAspect="1"/>
          </p:cNvPicPr>
          <p:nvPr/>
        </p:nvPicPr>
        <p:blipFill>
          <a:blip r:embed="rId2"/>
          <a:stretch>
            <a:fillRect/>
          </a:stretch>
        </p:blipFill>
        <p:spPr>
          <a:xfrm>
            <a:off x="838200" y="1690688"/>
            <a:ext cx="5270500" cy="4559300"/>
          </a:xfrm>
          <a:prstGeom prst="rect">
            <a:avLst/>
          </a:prstGeom>
        </p:spPr>
      </p:pic>
      <p:pic>
        <p:nvPicPr>
          <p:cNvPr id="5" name="Picture 4" descr="Chart, scatter chart&#10;&#10;Description automatically generated">
            <a:extLst>
              <a:ext uri="{FF2B5EF4-FFF2-40B4-BE49-F238E27FC236}">
                <a16:creationId xmlns:a16="http://schemas.microsoft.com/office/drawing/2014/main" id="{F826745E-A3D6-2842-84AE-FBFB4184FCBF}"/>
              </a:ext>
            </a:extLst>
          </p:cNvPr>
          <p:cNvPicPr>
            <a:picLocks noChangeAspect="1"/>
          </p:cNvPicPr>
          <p:nvPr/>
        </p:nvPicPr>
        <p:blipFill>
          <a:blip r:embed="rId3"/>
          <a:stretch>
            <a:fillRect/>
          </a:stretch>
        </p:blipFill>
        <p:spPr>
          <a:xfrm>
            <a:off x="6657104" y="1690688"/>
            <a:ext cx="5270500" cy="4559300"/>
          </a:xfrm>
          <a:prstGeom prst="rect">
            <a:avLst/>
          </a:prstGeom>
        </p:spPr>
      </p:pic>
      <p:sp>
        <p:nvSpPr>
          <p:cNvPr id="6" name="TextBox 5">
            <a:extLst>
              <a:ext uri="{FF2B5EF4-FFF2-40B4-BE49-F238E27FC236}">
                <a16:creationId xmlns:a16="http://schemas.microsoft.com/office/drawing/2014/main" id="{52CBEAE3-AD99-9C43-BC47-FDED00F95E10}"/>
              </a:ext>
            </a:extLst>
          </p:cNvPr>
          <p:cNvSpPr txBox="1"/>
          <p:nvPr/>
        </p:nvSpPr>
        <p:spPr>
          <a:xfrm>
            <a:off x="1634591" y="6360340"/>
            <a:ext cx="2435702" cy="369332"/>
          </a:xfrm>
          <a:prstGeom prst="rect">
            <a:avLst/>
          </a:prstGeom>
          <a:noFill/>
        </p:spPr>
        <p:txBody>
          <a:bodyPr wrap="square" rtlCol="0">
            <a:spAutoFit/>
          </a:bodyPr>
          <a:lstStyle/>
          <a:p>
            <a:r>
              <a:rPr lang="en-US" dirty="0" err="1"/>
              <a:t>cCRE</a:t>
            </a:r>
            <a:r>
              <a:rPr lang="en-US" dirty="0"/>
              <a:t>-targeting sgRNA</a:t>
            </a:r>
          </a:p>
        </p:txBody>
      </p:sp>
      <p:sp>
        <p:nvSpPr>
          <p:cNvPr id="7" name="TextBox 6">
            <a:extLst>
              <a:ext uri="{FF2B5EF4-FFF2-40B4-BE49-F238E27FC236}">
                <a16:creationId xmlns:a16="http://schemas.microsoft.com/office/drawing/2014/main" id="{67E12E1D-53FD-E94C-A49B-F9E50A61077B}"/>
              </a:ext>
            </a:extLst>
          </p:cNvPr>
          <p:cNvSpPr txBox="1"/>
          <p:nvPr/>
        </p:nvSpPr>
        <p:spPr>
          <a:xfrm>
            <a:off x="7477040" y="6360340"/>
            <a:ext cx="2694647" cy="369332"/>
          </a:xfrm>
          <a:prstGeom prst="rect">
            <a:avLst/>
          </a:prstGeom>
          <a:noFill/>
        </p:spPr>
        <p:txBody>
          <a:bodyPr wrap="square" rtlCol="0">
            <a:spAutoFit/>
          </a:bodyPr>
          <a:lstStyle/>
          <a:p>
            <a:r>
              <a:rPr lang="en-US" dirty="0"/>
              <a:t>Promoter-targeting sgRNA</a:t>
            </a:r>
          </a:p>
        </p:txBody>
      </p:sp>
    </p:spTree>
    <p:extLst>
      <p:ext uri="{BB962C8B-B14F-4D97-AF65-F5344CB8AC3E}">
        <p14:creationId xmlns:p14="http://schemas.microsoft.com/office/powerpoint/2010/main" val="648435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FCD12-4CB8-F340-9E79-6761954FB518}"/>
              </a:ext>
            </a:extLst>
          </p:cNvPr>
          <p:cNvSpPr>
            <a:spLocks noGrp="1"/>
          </p:cNvSpPr>
          <p:nvPr>
            <p:ph type="title"/>
          </p:nvPr>
        </p:nvSpPr>
        <p:spPr>
          <a:xfrm>
            <a:off x="838200" y="365125"/>
            <a:ext cx="4421623" cy="5671533"/>
          </a:xfrm>
        </p:spPr>
        <p:txBody>
          <a:bodyPr/>
          <a:lstStyle/>
          <a:p>
            <a:r>
              <a:rPr lang="en-US" dirty="0"/>
              <a:t>Positive control GATA1 enhancers give signal in effector pools</a:t>
            </a:r>
            <a:br>
              <a:rPr lang="en-US" dirty="0"/>
            </a:br>
            <a:br>
              <a:rPr lang="en-US" dirty="0"/>
            </a:br>
            <a:r>
              <a:rPr lang="en-US" sz="2800" dirty="0"/>
              <a:t>sgRNA filtered for CFD &gt;= 0.2</a:t>
            </a:r>
            <a:br>
              <a:rPr lang="en-US" sz="2800" dirty="0"/>
            </a:br>
            <a:br>
              <a:rPr lang="en-US" sz="2800" dirty="0"/>
            </a:br>
            <a:r>
              <a:rPr lang="en-US" sz="2800" dirty="0"/>
              <a:t>Blue line is safe mean – 2 SD</a:t>
            </a:r>
            <a:br>
              <a:rPr lang="en-US" sz="2800" dirty="0"/>
            </a:br>
            <a:r>
              <a:rPr lang="en-US" sz="2800" dirty="0"/>
              <a:t>Black line is effect size == 0</a:t>
            </a:r>
          </a:p>
        </p:txBody>
      </p:sp>
      <p:pic>
        <p:nvPicPr>
          <p:cNvPr id="1026" name="Picture 2">
            <a:extLst>
              <a:ext uri="{FF2B5EF4-FFF2-40B4-BE49-F238E27FC236}">
                <a16:creationId xmlns:a16="http://schemas.microsoft.com/office/drawing/2014/main" id="{36DBF4F8-A858-E84C-B353-AF0022D1D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5475" y="0"/>
            <a:ext cx="6486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872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A2450-7FE6-DD4E-A794-F51DD05FE1FF}"/>
              </a:ext>
            </a:extLst>
          </p:cNvPr>
          <p:cNvSpPr>
            <a:spLocks noGrp="1"/>
          </p:cNvSpPr>
          <p:nvPr>
            <p:ph type="title"/>
          </p:nvPr>
        </p:nvSpPr>
        <p:spPr/>
        <p:txBody>
          <a:bodyPr/>
          <a:lstStyle/>
          <a:p>
            <a:r>
              <a:rPr lang="en-US" dirty="0"/>
              <a:t>Example tiled locus. </a:t>
            </a:r>
          </a:p>
        </p:txBody>
      </p:sp>
      <p:pic>
        <p:nvPicPr>
          <p:cNvPr id="4" name="Picture 3" descr="A picture containing chart&#10;&#10;Description automatically generated">
            <a:extLst>
              <a:ext uri="{FF2B5EF4-FFF2-40B4-BE49-F238E27FC236}">
                <a16:creationId xmlns:a16="http://schemas.microsoft.com/office/drawing/2014/main" id="{A9857B27-5D0E-B045-AF0A-C3D208AB45B8}"/>
              </a:ext>
            </a:extLst>
          </p:cNvPr>
          <p:cNvPicPr>
            <a:picLocks noChangeAspect="1"/>
          </p:cNvPicPr>
          <p:nvPr/>
        </p:nvPicPr>
        <p:blipFill>
          <a:blip r:embed="rId3"/>
          <a:stretch>
            <a:fillRect/>
          </a:stretch>
        </p:blipFill>
        <p:spPr>
          <a:xfrm>
            <a:off x="0" y="1586235"/>
            <a:ext cx="12192000" cy="5567337"/>
          </a:xfrm>
          <a:prstGeom prst="rect">
            <a:avLst/>
          </a:prstGeom>
        </p:spPr>
      </p:pic>
      <p:sp>
        <p:nvSpPr>
          <p:cNvPr id="5" name="TextBox 4">
            <a:extLst>
              <a:ext uri="{FF2B5EF4-FFF2-40B4-BE49-F238E27FC236}">
                <a16:creationId xmlns:a16="http://schemas.microsoft.com/office/drawing/2014/main" id="{5A4E98E8-FD9C-C445-BF88-058367407BBE}"/>
              </a:ext>
            </a:extLst>
          </p:cNvPr>
          <p:cNvSpPr txBox="1"/>
          <p:nvPr/>
        </p:nvSpPr>
        <p:spPr>
          <a:xfrm>
            <a:off x="6771861" y="6586330"/>
            <a:ext cx="3949148" cy="369332"/>
          </a:xfrm>
          <a:prstGeom prst="rect">
            <a:avLst/>
          </a:prstGeom>
          <a:noFill/>
        </p:spPr>
        <p:txBody>
          <a:bodyPr wrap="square" rtlCol="0">
            <a:spAutoFit/>
          </a:bodyPr>
          <a:lstStyle/>
          <a:p>
            <a:r>
              <a:rPr lang="en-US" dirty="0"/>
              <a:t>COPZ1 is a mild growth gene</a:t>
            </a:r>
          </a:p>
        </p:txBody>
      </p:sp>
    </p:spTree>
    <p:extLst>
      <p:ext uri="{BB962C8B-B14F-4D97-AF65-F5344CB8AC3E}">
        <p14:creationId xmlns:p14="http://schemas.microsoft.com/office/powerpoint/2010/main" val="1747410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D160-82DC-CC48-91C3-7E6770612CC8}"/>
              </a:ext>
            </a:extLst>
          </p:cNvPr>
          <p:cNvSpPr>
            <a:spLocks noGrp="1"/>
          </p:cNvSpPr>
          <p:nvPr>
            <p:ph type="title"/>
          </p:nvPr>
        </p:nvSpPr>
        <p:spPr/>
        <p:txBody>
          <a:bodyPr/>
          <a:lstStyle/>
          <a:p>
            <a:r>
              <a:rPr lang="en-US" dirty="0"/>
              <a:t>Another example locus</a:t>
            </a:r>
          </a:p>
        </p:txBody>
      </p:sp>
      <p:pic>
        <p:nvPicPr>
          <p:cNvPr id="5" name="Picture 4" descr="Chart&#10;&#10;Description automatically generated with medium confidence">
            <a:extLst>
              <a:ext uri="{FF2B5EF4-FFF2-40B4-BE49-F238E27FC236}">
                <a16:creationId xmlns:a16="http://schemas.microsoft.com/office/drawing/2014/main" id="{26C9A5E1-C4D9-9B43-95AE-B2939C91485E}"/>
              </a:ext>
            </a:extLst>
          </p:cNvPr>
          <p:cNvPicPr>
            <a:picLocks noChangeAspect="1"/>
          </p:cNvPicPr>
          <p:nvPr/>
        </p:nvPicPr>
        <p:blipFill>
          <a:blip r:embed="rId3"/>
          <a:stretch>
            <a:fillRect/>
          </a:stretch>
        </p:blipFill>
        <p:spPr>
          <a:xfrm>
            <a:off x="0" y="1690688"/>
            <a:ext cx="12192000" cy="5567337"/>
          </a:xfrm>
          <a:prstGeom prst="rect">
            <a:avLst/>
          </a:prstGeom>
        </p:spPr>
      </p:pic>
      <p:sp>
        <p:nvSpPr>
          <p:cNvPr id="6" name="TextBox 5">
            <a:extLst>
              <a:ext uri="{FF2B5EF4-FFF2-40B4-BE49-F238E27FC236}">
                <a16:creationId xmlns:a16="http://schemas.microsoft.com/office/drawing/2014/main" id="{1CF27F36-4A03-2E4D-B318-3801BE5B5021}"/>
              </a:ext>
            </a:extLst>
          </p:cNvPr>
          <p:cNvSpPr txBox="1"/>
          <p:nvPr/>
        </p:nvSpPr>
        <p:spPr>
          <a:xfrm>
            <a:off x="6096000" y="6758609"/>
            <a:ext cx="4929809" cy="369332"/>
          </a:xfrm>
          <a:prstGeom prst="rect">
            <a:avLst/>
          </a:prstGeom>
          <a:noFill/>
        </p:spPr>
        <p:txBody>
          <a:bodyPr wrap="square" rtlCol="0">
            <a:spAutoFit/>
          </a:bodyPr>
          <a:lstStyle/>
          <a:p>
            <a:r>
              <a:rPr lang="en-US" dirty="0"/>
              <a:t>Gene is not a growth gene</a:t>
            </a:r>
          </a:p>
        </p:txBody>
      </p:sp>
      <p:cxnSp>
        <p:nvCxnSpPr>
          <p:cNvPr id="4" name="Straight Connector 3">
            <a:extLst>
              <a:ext uri="{FF2B5EF4-FFF2-40B4-BE49-F238E27FC236}">
                <a16:creationId xmlns:a16="http://schemas.microsoft.com/office/drawing/2014/main" id="{063109DD-9C23-E747-9796-9408C69BEE06}"/>
              </a:ext>
            </a:extLst>
          </p:cNvPr>
          <p:cNvCxnSpPr/>
          <p:nvPr/>
        </p:nvCxnSpPr>
        <p:spPr>
          <a:xfrm>
            <a:off x="6036733" y="3894667"/>
            <a:ext cx="0" cy="23876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826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583DA7-8F32-7E4F-8B90-F61BB4737DD5}"/>
              </a:ext>
            </a:extLst>
          </p:cNvPr>
          <p:cNvGrpSpPr/>
          <p:nvPr/>
        </p:nvGrpSpPr>
        <p:grpSpPr>
          <a:xfrm>
            <a:off x="1718209" y="3260203"/>
            <a:ext cx="8755582" cy="3232672"/>
            <a:chOff x="145657" y="3625328"/>
            <a:chExt cx="8755582" cy="3232672"/>
          </a:xfrm>
        </p:grpSpPr>
        <p:grpSp>
          <p:nvGrpSpPr>
            <p:cNvPr id="5" name="Group 4">
              <a:extLst>
                <a:ext uri="{FF2B5EF4-FFF2-40B4-BE49-F238E27FC236}">
                  <a16:creationId xmlns:a16="http://schemas.microsoft.com/office/drawing/2014/main" id="{E9CFFF75-CD64-9043-BEAA-4528FC63EDD7}"/>
                </a:ext>
              </a:extLst>
            </p:cNvPr>
            <p:cNvGrpSpPr/>
            <p:nvPr/>
          </p:nvGrpSpPr>
          <p:grpSpPr>
            <a:xfrm>
              <a:off x="145657" y="3625328"/>
              <a:ext cx="8755582" cy="3232672"/>
              <a:chOff x="1718209" y="1836892"/>
              <a:chExt cx="8755582" cy="3232672"/>
            </a:xfrm>
          </p:grpSpPr>
          <p:pic>
            <p:nvPicPr>
              <p:cNvPr id="10" name="Picture 9" descr="Diagram&#10;&#10;Description automatically generated with low confidence">
                <a:extLst>
                  <a:ext uri="{FF2B5EF4-FFF2-40B4-BE49-F238E27FC236}">
                    <a16:creationId xmlns:a16="http://schemas.microsoft.com/office/drawing/2014/main" id="{6F4537F9-B8B0-6040-BB9F-15F4518426BF}"/>
                  </a:ext>
                </a:extLst>
              </p:cNvPr>
              <p:cNvPicPr>
                <a:picLocks noChangeAspect="1"/>
              </p:cNvPicPr>
              <p:nvPr/>
            </p:nvPicPr>
            <p:blipFill>
              <a:blip r:embed="rId2"/>
              <a:stretch>
                <a:fillRect/>
              </a:stretch>
            </p:blipFill>
            <p:spPr>
              <a:xfrm>
                <a:off x="1718209" y="2004279"/>
                <a:ext cx="8755582" cy="3065285"/>
              </a:xfrm>
              <a:prstGeom prst="rect">
                <a:avLst/>
              </a:prstGeom>
            </p:spPr>
          </p:pic>
          <p:sp>
            <p:nvSpPr>
              <p:cNvPr id="11" name="Rectangle 10">
                <a:extLst>
                  <a:ext uri="{FF2B5EF4-FFF2-40B4-BE49-F238E27FC236}">
                    <a16:creationId xmlns:a16="http://schemas.microsoft.com/office/drawing/2014/main" id="{D62FE03B-3908-1544-A115-876D91DE6AE1}"/>
                  </a:ext>
                </a:extLst>
              </p:cNvPr>
              <p:cNvSpPr/>
              <p:nvPr/>
            </p:nvSpPr>
            <p:spPr>
              <a:xfrm>
                <a:off x="2921225" y="1836892"/>
                <a:ext cx="4588184" cy="347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a:extLst>
                <a:ext uri="{FF2B5EF4-FFF2-40B4-BE49-F238E27FC236}">
                  <a16:creationId xmlns:a16="http://schemas.microsoft.com/office/drawing/2014/main" id="{71166464-1D8F-F14B-A98C-8753D240A2D3}"/>
                </a:ext>
              </a:extLst>
            </p:cNvPr>
            <p:cNvCxnSpPr/>
            <p:nvPr/>
          </p:nvCxnSpPr>
          <p:spPr>
            <a:xfrm flipV="1">
              <a:off x="2076956" y="4280735"/>
              <a:ext cx="936653" cy="936653"/>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7" name="Straight Connector 6">
              <a:extLst>
                <a:ext uri="{FF2B5EF4-FFF2-40B4-BE49-F238E27FC236}">
                  <a16:creationId xmlns:a16="http://schemas.microsoft.com/office/drawing/2014/main" id="{483EF02E-9F28-3B41-994E-08C3A2CD1CB5}"/>
                </a:ext>
              </a:extLst>
            </p:cNvPr>
            <p:cNvCxnSpPr>
              <a:cxnSpLocks/>
            </p:cNvCxnSpPr>
            <p:nvPr/>
          </p:nvCxnSpPr>
          <p:spPr>
            <a:xfrm flipV="1">
              <a:off x="4079397" y="4678930"/>
              <a:ext cx="538458" cy="538459"/>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 name="Straight Connector 7">
              <a:extLst>
                <a:ext uri="{FF2B5EF4-FFF2-40B4-BE49-F238E27FC236}">
                  <a16:creationId xmlns:a16="http://schemas.microsoft.com/office/drawing/2014/main" id="{9314211D-0D18-BB48-A21A-EE760E17B6D9}"/>
                </a:ext>
              </a:extLst>
            </p:cNvPr>
            <p:cNvCxnSpPr>
              <a:cxnSpLocks/>
            </p:cNvCxnSpPr>
            <p:nvPr/>
          </p:nvCxnSpPr>
          <p:spPr>
            <a:xfrm flipV="1">
              <a:off x="6150958" y="4549457"/>
              <a:ext cx="667931" cy="667933"/>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9" name="Straight Connector 8">
              <a:extLst>
                <a:ext uri="{FF2B5EF4-FFF2-40B4-BE49-F238E27FC236}">
                  <a16:creationId xmlns:a16="http://schemas.microsoft.com/office/drawing/2014/main" id="{69422D8A-7D48-824D-9DCA-AB31E21098F2}"/>
                </a:ext>
              </a:extLst>
            </p:cNvPr>
            <p:cNvCxnSpPr>
              <a:cxnSpLocks/>
            </p:cNvCxnSpPr>
            <p:nvPr/>
          </p:nvCxnSpPr>
          <p:spPr>
            <a:xfrm flipV="1">
              <a:off x="6884636" y="4125974"/>
              <a:ext cx="1091414" cy="1091415"/>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grpSp>
      <p:sp>
        <p:nvSpPr>
          <p:cNvPr id="2" name="Title 1">
            <a:extLst>
              <a:ext uri="{FF2B5EF4-FFF2-40B4-BE49-F238E27FC236}">
                <a16:creationId xmlns:a16="http://schemas.microsoft.com/office/drawing/2014/main" id="{11F9C59E-F5A2-1643-8227-E823BB2C6ADA}"/>
              </a:ext>
            </a:extLst>
          </p:cNvPr>
          <p:cNvSpPr>
            <a:spLocks noGrp="1"/>
          </p:cNvSpPr>
          <p:nvPr>
            <p:ph type="title"/>
          </p:nvPr>
        </p:nvSpPr>
        <p:spPr/>
        <p:txBody>
          <a:bodyPr/>
          <a:lstStyle/>
          <a:p>
            <a:r>
              <a:rPr lang="en-US" dirty="0"/>
              <a:t>Ongoing and upcoming screens</a:t>
            </a:r>
          </a:p>
        </p:txBody>
      </p:sp>
      <p:sp>
        <p:nvSpPr>
          <p:cNvPr id="12" name="Content Placeholder 11">
            <a:extLst>
              <a:ext uri="{FF2B5EF4-FFF2-40B4-BE49-F238E27FC236}">
                <a16:creationId xmlns:a16="http://schemas.microsoft.com/office/drawing/2014/main" id="{82B3B175-B132-F746-8FC1-80E2CF9814A3}"/>
              </a:ext>
            </a:extLst>
          </p:cNvPr>
          <p:cNvSpPr>
            <a:spLocks noGrp="1"/>
          </p:cNvSpPr>
          <p:nvPr>
            <p:ph idx="1"/>
          </p:nvPr>
        </p:nvSpPr>
        <p:spPr/>
        <p:txBody>
          <a:bodyPr/>
          <a:lstStyle/>
          <a:p>
            <a:r>
              <a:rPr lang="en-US" dirty="0"/>
              <a:t>15 guide DHS screens at ~7500 DHS summits within +/- 100 kb of 420 growth genes</a:t>
            </a:r>
          </a:p>
          <a:p>
            <a:r>
              <a:rPr lang="en-US" dirty="0"/>
              <a:t>Test in 4 dCas9-repressor lines</a:t>
            </a:r>
          </a:p>
          <a:p>
            <a:pPr lvl="1"/>
            <a:r>
              <a:rPr lang="en-US" b="1" dirty="0"/>
              <a:t>Mutant KRAB</a:t>
            </a:r>
            <a:r>
              <a:rPr lang="en-US" dirty="0"/>
              <a:t>,</a:t>
            </a:r>
            <a:r>
              <a:rPr lang="en-US" b="1" dirty="0"/>
              <a:t> RYBP</a:t>
            </a:r>
            <a:r>
              <a:rPr lang="en-US" dirty="0"/>
              <a:t>, Mutant KRAB + MGA1+2, RYBP + MGA1+2</a:t>
            </a:r>
          </a:p>
        </p:txBody>
      </p:sp>
    </p:spTree>
    <p:extLst>
      <p:ext uri="{BB962C8B-B14F-4D97-AF65-F5344CB8AC3E}">
        <p14:creationId xmlns:p14="http://schemas.microsoft.com/office/powerpoint/2010/main" val="2552823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306B5-0242-334D-9BF5-70F0CE613812}"/>
              </a:ext>
            </a:extLst>
          </p:cNvPr>
          <p:cNvSpPr>
            <a:spLocks noGrp="1"/>
          </p:cNvSpPr>
          <p:nvPr>
            <p:ph type="title"/>
          </p:nvPr>
        </p:nvSpPr>
        <p:spPr/>
        <p:txBody>
          <a:bodyPr/>
          <a:lstStyle/>
          <a:p>
            <a:r>
              <a:rPr lang="en-US" dirty="0"/>
              <a:t>View browser tracks</a:t>
            </a:r>
          </a:p>
        </p:txBody>
      </p:sp>
      <p:sp>
        <p:nvSpPr>
          <p:cNvPr id="5" name="Rectangle 3">
            <a:extLst>
              <a:ext uri="{FF2B5EF4-FFF2-40B4-BE49-F238E27FC236}">
                <a16:creationId xmlns:a16="http://schemas.microsoft.com/office/drawing/2014/main" id="{02285A64-DD2A-6743-BB40-EA200794A1B2}"/>
              </a:ext>
            </a:extLst>
          </p:cNvPr>
          <p:cNvSpPr>
            <a:spLocks noChangeArrowheads="1"/>
          </p:cNvSpPr>
          <p:nvPr/>
        </p:nvSpPr>
        <p:spPr bwMode="auto">
          <a:xfrm>
            <a:off x="838200" y="1341583"/>
            <a:ext cx="6099747" cy="463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Browser Tracks</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sng" strike="noStrike" cap="none" normalizeH="0" baseline="0" dirty="0">
                <a:ln>
                  <a:noFill/>
                </a:ln>
                <a:solidFill>
                  <a:srgbClr val="1155CC"/>
                </a:solidFill>
                <a:effectLst/>
                <a:latin typeface="Arial" panose="020B0604020202020204" pitchFamily="34" charset="0"/>
                <a:cs typeface="Arial" panose="020B0604020202020204" pitchFamily="34" charset="0"/>
                <a:hlinkClick r:id="rId2"/>
              </a:rPr>
              <a:t>http://epigenomegateway.wustl.edu/browser/</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Hg38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Apps → Session  </a:t>
            </a:r>
          </a:p>
          <a:p>
            <a:pPr marL="0" marR="0" lvl="0" indent="0" algn="l" defTabSz="914400" rtl="0" eaLnBrk="0" fontAlgn="base" latinLnBrk="0" hangingPunct="0">
              <a:lnSpc>
                <a:spcPct val="100000"/>
              </a:lnSpc>
              <a:spcBef>
                <a:spcPct val="0"/>
              </a:spcBef>
              <a:spcAft>
                <a:spcPct val="0"/>
              </a:spcAft>
              <a:buClrTx/>
              <a:buSzTx/>
              <a:tabLst/>
            </a:pPr>
            <a:endParaRPr lang="en-US" altLang="en-US" sz="1100" dirty="0">
              <a:solidFill>
                <a:srgbClr val="000000"/>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11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lang="en-US" altLang="en-US" sz="1100" dirty="0">
              <a:solidFill>
                <a:srgbClr val="000000"/>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en-US" altLang="en-US" sz="11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Session bundle id: </a:t>
            </a:r>
            <a:r>
              <a:rPr kumimoji="0" lang="en-US" altLang="en-US" sz="11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cfe5e040-b2ac-11eb-ae97-e1b908697f1f</a:t>
            </a: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Calibri" panose="020F0502020204030204" pitchFamily="34" charset="0"/>
              </a:rPr>
              <a:t>Click [Restore] on the most current session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4">
            <a:extLst>
              <a:ext uri="{FF2B5EF4-FFF2-40B4-BE49-F238E27FC236}">
                <a16:creationId xmlns:a16="http://schemas.microsoft.com/office/drawing/2014/main" id="{CF83A26A-384E-8D43-89C3-4CE79A6CB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406396"/>
            <a:ext cx="5321300" cy="264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091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D8AC772-F17C-5644-90E3-225653E9EE71}"/>
              </a:ext>
            </a:extLst>
          </p:cNvPr>
          <p:cNvSpPr txBox="1"/>
          <p:nvPr/>
        </p:nvSpPr>
        <p:spPr>
          <a:xfrm>
            <a:off x="508672" y="1301960"/>
            <a:ext cx="3167094" cy="3139321"/>
          </a:xfrm>
          <a:prstGeom prst="rect">
            <a:avLst/>
          </a:prstGeom>
          <a:noFill/>
        </p:spPr>
        <p:txBody>
          <a:bodyPr wrap="square" rtlCol="0">
            <a:spAutoFit/>
          </a:bodyPr>
          <a:lstStyle/>
          <a:p>
            <a:r>
              <a:rPr lang="en-US" dirty="0"/>
              <a:t>Possible P-P interaction</a:t>
            </a:r>
          </a:p>
          <a:p>
            <a:endParaRPr lang="en-US" dirty="0"/>
          </a:p>
          <a:p>
            <a:r>
              <a:rPr lang="en-US" dirty="0"/>
              <a:t>The DHS of interest is close to the PRR12 promoter, but has a much stronger effect than the promoter.</a:t>
            </a:r>
          </a:p>
          <a:p>
            <a:endParaRPr lang="en-US" dirty="0"/>
          </a:p>
          <a:p>
            <a:r>
              <a:rPr lang="en-US" dirty="0" err="1"/>
              <a:t>HiC</a:t>
            </a:r>
            <a:r>
              <a:rPr lang="en-US" dirty="0"/>
              <a:t> links potentially supports a connection to two nearby growth genes (SCAF1/51Kb and RPS11/95Kb)</a:t>
            </a:r>
          </a:p>
        </p:txBody>
      </p:sp>
      <p:pic>
        <p:nvPicPr>
          <p:cNvPr id="9" name="Picture 8" descr="A picture containing diagram&#10;&#10;Description automatically generated">
            <a:extLst>
              <a:ext uri="{FF2B5EF4-FFF2-40B4-BE49-F238E27FC236}">
                <a16:creationId xmlns:a16="http://schemas.microsoft.com/office/drawing/2014/main" id="{A59C7346-4C02-274E-B566-09882B4202E0}"/>
              </a:ext>
            </a:extLst>
          </p:cNvPr>
          <p:cNvPicPr>
            <a:picLocks noChangeAspect="1"/>
          </p:cNvPicPr>
          <p:nvPr/>
        </p:nvPicPr>
        <p:blipFill>
          <a:blip r:embed="rId2"/>
          <a:stretch>
            <a:fillRect/>
          </a:stretch>
        </p:blipFill>
        <p:spPr>
          <a:xfrm>
            <a:off x="4782576" y="0"/>
            <a:ext cx="7409424" cy="6858000"/>
          </a:xfrm>
          <a:prstGeom prst="rect">
            <a:avLst/>
          </a:prstGeom>
        </p:spPr>
      </p:pic>
      <p:sp>
        <p:nvSpPr>
          <p:cNvPr id="2" name="TextBox 1">
            <a:extLst>
              <a:ext uri="{FF2B5EF4-FFF2-40B4-BE49-F238E27FC236}">
                <a16:creationId xmlns:a16="http://schemas.microsoft.com/office/drawing/2014/main" id="{EAB381C5-B747-6A45-B5B1-C3A4453E69D2}"/>
              </a:ext>
            </a:extLst>
          </p:cNvPr>
          <p:cNvSpPr txBox="1"/>
          <p:nvPr/>
        </p:nvSpPr>
        <p:spPr>
          <a:xfrm>
            <a:off x="4157396" y="1698171"/>
            <a:ext cx="625180" cy="369332"/>
          </a:xfrm>
          <a:prstGeom prst="rect">
            <a:avLst/>
          </a:prstGeom>
          <a:noFill/>
        </p:spPr>
        <p:txBody>
          <a:bodyPr wrap="square" rtlCol="0">
            <a:spAutoFit/>
          </a:bodyPr>
          <a:lstStyle/>
          <a:p>
            <a:r>
              <a:rPr lang="en-US" dirty="0">
                <a:solidFill>
                  <a:schemeClr val="accent4"/>
                </a:solidFill>
              </a:rPr>
              <a:t>RNA</a:t>
            </a:r>
          </a:p>
        </p:txBody>
      </p:sp>
      <p:sp>
        <p:nvSpPr>
          <p:cNvPr id="5" name="TextBox 4">
            <a:extLst>
              <a:ext uri="{FF2B5EF4-FFF2-40B4-BE49-F238E27FC236}">
                <a16:creationId xmlns:a16="http://schemas.microsoft.com/office/drawing/2014/main" id="{6C6BE5BC-F955-1047-8934-72677BAA06DC}"/>
              </a:ext>
            </a:extLst>
          </p:cNvPr>
          <p:cNvSpPr txBox="1"/>
          <p:nvPr/>
        </p:nvSpPr>
        <p:spPr>
          <a:xfrm>
            <a:off x="4157396" y="2004864"/>
            <a:ext cx="625180" cy="369332"/>
          </a:xfrm>
          <a:prstGeom prst="rect">
            <a:avLst/>
          </a:prstGeom>
          <a:noFill/>
        </p:spPr>
        <p:txBody>
          <a:bodyPr wrap="square" rtlCol="0">
            <a:spAutoFit/>
          </a:bodyPr>
          <a:lstStyle/>
          <a:p>
            <a:r>
              <a:rPr lang="en-US" dirty="0" err="1">
                <a:solidFill>
                  <a:schemeClr val="accent6">
                    <a:lumMod val="75000"/>
                  </a:schemeClr>
                </a:solidFill>
              </a:rPr>
              <a:t>ChIP</a:t>
            </a:r>
            <a:endParaRPr lang="en-US" dirty="0">
              <a:solidFill>
                <a:schemeClr val="accent6">
                  <a:lumMod val="75000"/>
                </a:schemeClr>
              </a:solidFill>
            </a:endParaRPr>
          </a:p>
        </p:txBody>
      </p:sp>
      <p:sp>
        <p:nvSpPr>
          <p:cNvPr id="6" name="TextBox 5">
            <a:extLst>
              <a:ext uri="{FF2B5EF4-FFF2-40B4-BE49-F238E27FC236}">
                <a16:creationId xmlns:a16="http://schemas.microsoft.com/office/drawing/2014/main" id="{FAE8E1AA-3298-104E-A9F7-85A1CB353BC8}"/>
              </a:ext>
            </a:extLst>
          </p:cNvPr>
          <p:cNvSpPr txBox="1"/>
          <p:nvPr/>
        </p:nvSpPr>
        <p:spPr>
          <a:xfrm>
            <a:off x="3675766" y="2186608"/>
            <a:ext cx="1106810" cy="369332"/>
          </a:xfrm>
          <a:prstGeom prst="rect">
            <a:avLst/>
          </a:prstGeom>
          <a:noFill/>
        </p:spPr>
        <p:txBody>
          <a:bodyPr wrap="square" rtlCol="0">
            <a:spAutoFit/>
          </a:bodyPr>
          <a:lstStyle/>
          <a:p>
            <a:r>
              <a:rPr lang="en-US" dirty="0">
                <a:solidFill>
                  <a:schemeClr val="accent4">
                    <a:lumMod val="50000"/>
                  </a:schemeClr>
                </a:solidFill>
              </a:rPr>
              <a:t>H3K27ac</a:t>
            </a:r>
          </a:p>
        </p:txBody>
      </p:sp>
      <p:sp>
        <p:nvSpPr>
          <p:cNvPr id="8" name="TextBox 7">
            <a:extLst>
              <a:ext uri="{FF2B5EF4-FFF2-40B4-BE49-F238E27FC236}">
                <a16:creationId xmlns:a16="http://schemas.microsoft.com/office/drawing/2014/main" id="{7D61A04F-D6AD-FE45-A566-35338E391675}"/>
              </a:ext>
            </a:extLst>
          </p:cNvPr>
          <p:cNvSpPr txBox="1"/>
          <p:nvPr/>
        </p:nvSpPr>
        <p:spPr>
          <a:xfrm>
            <a:off x="4015409" y="2419636"/>
            <a:ext cx="767167" cy="369332"/>
          </a:xfrm>
          <a:prstGeom prst="rect">
            <a:avLst/>
          </a:prstGeom>
          <a:noFill/>
        </p:spPr>
        <p:txBody>
          <a:bodyPr wrap="square" rtlCol="0">
            <a:spAutoFit/>
          </a:bodyPr>
          <a:lstStyle/>
          <a:p>
            <a:r>
              <a:rPr lang="en-US" dirty="0">
                <a:solidFill>
                  <a:schemeClr val="accent1"/>
                </a:solidFill>
              </a:rPr>
              <a:t>ATAC</a:t>
            </a:r>
          </a:p>
        </p:txBody>
      </p:sp>
    </p:spTree>
    <p:extLst>
      <p:ext uri="{BB962C8B-B14F-4D97-AF65-F5344CB8AC3E}">
        <p14:creationId xmlns:p14="http://schemas.microsoft.com/office/powerpoint/2010/main" val="1556721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10E1-787A-504B-A469-D4D51D2C0463}"/>
              </a:ext>
            </a:extLst>
          </p:cNvPr>
          <p:cNvSpPr>
            <a:spLocks noGrp="1"/>
          </p:cNvSpPr>
          <p:nvPr>
            <p:ph type="title"/>
          </p:nvPr>
        </p:nvSpPr>
        <p:spPr>
          <a:xfrm>
            <a:off x="838200" y="365125"/>
            <a:ext cx="4024470" cy="5290833"/>
          </a:xfrm>
        </p:spPr>
        <p:txBody>
          <a:bodyPr>
            <a:normAutofit/>
          </a:bodyPr>
          <a:lstStyle/>
          <a:p>
            <a:r>
              <a:rPr lang="en-US" sz="3200" dirty="0"/>
              <a:t>Same </a:t>
            </a:r>
            <a:r>
              <a:rPr lang="en-US" sz="3200" dirty="0" err="1"/>
              <a:t>cCRE</a:t>
            </a:r>
            <a:r>
              <a:rPr lang="en-US" sz="3200" dirty="0"/>
              <a:t>, but another putative growth gene nearby with loose, slightly-shifted </a:t>
            </a:r>
            <a:r>
              <a:rPr lang="en-US" sz="3200" dirty="0" err="1"/>
              <a:t>HiC</a:t>
            </a:r>
            <a:r>
              <a:rPr lang="en-US" sz="3200" dirty="0"/>
              <a:t> support</a:t>
            </a:r>
          </a:p>
        </p:txBody>
      </p:sp>
      <p:pic>
        <p:nvPicPr>
          <p:cNvPr id="5" name="Picture 4" descr="A picture containing diagram&#10;&#10;Description automatically generated">
            <a:extLst>
              <a:ext uri="{FF2B5EF4-FFF2-40B4-BE49-F238E27FC236}">
                <a16:creationId xmlns:a16="http://schemas.microsoft.com/office/drawing/2014/main" id="{07155471-C59D-FA4A-BA4C-08215BFE387F}"/>
              </a:ext>
            </a:extLst>
          </p:cNvPr>
          <p:cNvPicPr>
            <a:picLocks noChangeAspect="1"/>
          </p:cNvPicPr>
          <p:nvPr/>
        </p:nvPicPr>
        <p:blipFill>
          <a:blip r:embed="rId2"/>
          <a:stretch>
            <a:fillRect/>
          </a:stretch>
        </p:blipFill>
        <p:spPr>
          <a:xfrm>
            <a:off x="5467945" y="0"/>
            <a:ext cx="6724055" cy="6858000"/>
          </a:xfrm>
          <a:prstGeom prst="rect">
            <a:avLst/>
          </a:prstGeom>
        </p:spPr>
      </p:pic>
    </p:spTree>
    <p:extLst>
      <p:ext uri="{BB962C8B-B14F-4D97-AF65-F5344CB8AC3E}">
        <p14:creationId xmlns:p14="http://schemas.microsoft.com/office/powerpoint/2010/main" val="2442954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58899-3A90-4741-A65B-9CD746D71D93}"/>
              </a:ext>
            </a:extLst>
          </p:cNvPr>
          <p:cNvSpPr>
            <a:spLocks noGrp="1"/>
          </p:cNvSpPr>
          <p:nvPr>
            <p:ph type="title"/>
          </p:nvPr>
        </p:nvSpPr>
        <p:spPr/>
        <p:txBody>
          <a:bodyPr/>
          <a:lstStyle/>
          <a:p>
            <a:endParaRPr lang="en-US" dirty="0"/>
          </a:p>
        </p:txBody>
      </p:sp>
      <p:pic>
        <p:nvPicPr>
          <p:cNvPr id="5" name="Picture 4" descr="A picture containing application&#10;&#10;Description automatically generated">
            <a:extLst>
              <a:ext uri="{FF2B5EF4-FFF2-40B4-BE49-F238E27FC236}">
                <a16:creationId xmlns:a16="http://schemas.microsoft.com/office/drawing/2014/main" id="{526896DA-1639-9940-83E5-AFEFD4B36915}"/>
              </a:ext>
            </a:extLst>
          </p:cNvPr>
          <p:cNvPicPr>
            <a:picLocks noChangeAspect="1"/>
          </p:cNvPicPr>
          <p:nvPr/>
        </p:nvPicPr>
        <p:blipFill>
          <a:blip r:embed="rId2"/>
          <a:stretch>
            <a:fillRect/>
          </a:stretch>
        </p:blipFill>
        <p:spPr>
          <a:xfrm>
            <a:off x="0" y="0"/>
            <a:ext cx="12192000" cy="6299799"/>
          </a:xfrm>
          <a:prstGeom prst="rect">
            <a:avLst/>
          </a:prstGeom>
        </p:spPr>
      </p:pic>
      <p:sp>
        <p:nvSpPr>
          <p:cNvPr id="6" name="TextBox 5">
            <a:extLst>
              <a:ext uri="{FF2B5EF4-FFF2-40B4-BE49-F238E27FC236}">
                <a16:creationId xmlns:a16="http://schemas.microsoft.com/office/drawing/2014/main" id="{E973A911-451D-444C-A857-09FE5AF2796A}"/>
              </a:ext>
            </a:extLst>
          </p:cNvPr>
          <p:cNvSpPr txBox="1"/>
          <p:nvPr/>
        </p:nvSpPr>
        <p:spPr>
          <a:xfrm>
            <a:off x="109000" y="6259354"/>
            <a:ext cx="9815287" cy="646331"/>
          </a:xfrm>
          <a:prstGeom prst="rect">
            <a:avLst/>
          </a:prstGeom>
          <a:noFill/>
        </p:spPr>
        <p:txBody>
          <a:bodyPr wrap="square" rtlCol="0">
            <a:spAutoFit/>
          </a:bodyPr>
          <a:lstStyle/>
          <a:p>
            <a:r>
              <a:rPr lang="en-US" dirty="0"/>
              <a:t>Ambiguous case. </a:t>
            </a:r>
            <a:r>
              <a:rPr lang="en-US" dirty="0" err="1"/>
              <a:t>cCRE</a:t>
            </a:r>
            <a:r>
              <a:rPr lang="en-US" dirty="0"/>
              <a:t> near MDN1 promoter is much stronger than the promoter </a:t>
            </a:r>
            <a:r>
              <a:rPr lang="en-US" dirty="0" err="1"/>
              <a:t>CRISPRi</a:t>
            </a:r>
            <a:r>
              <a:rPr lang="en-US" dirty="0"/>
              <a:t>. </a:t>
            </a:r>
            <a:r>
              <a:rPr lang="en-US" dirty="0" err="1"/>
              <a:t>Closeby</a:t>
            </a:r>
            <a:r>
              <a:rPr lang="en-US" dirty="0"/>
              <a:t> to CASP8AP2, a much stronger growth gene. – THIS IS A GROWTH GENE</a:t>
            </a:r>
          </a:p>
        </p:txBody>
      </p:sp>
    </p:spTree>
    <p:extLst>
      <p:ext uri="{BB962C8B-B14F-4D97-AF65-F5344CB8AC3E}">
        <p14:creationId xmlns:p14="http://schemas.microsoft.com/office/powerpoint/2010/main" val="4202319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148889-573F-6742-9474-8855B4CF69D9}"/>
              </a:ext>
            </a:extLst>
          </p:cNvPr>
          <p:cNvPicPr>
            <a:picLocks noChangeAspect="1"/>
          </p:cNvPicPr>
          <p:nvPr/>
        </p:nvPicPr>
        <p:blipFill>
          <a:blip r:embed="rId2"/>
          <a:stretch>
            <a:fillRect/>
          </a:stretch>
        </p:blipFill>
        <p:spPr>
          <a:xfrm>
            <a:off x="2831372" y="0"/>
            <a:ext cx="9360628" cy="6858000"/>
          </a:xfrm>
          <a:prstGeom prst="rect">
            <a:avLst/>
          </a:prstGeom>
        </p:spPr>
      </p:pic>
      <p:sp>
        <p:nvSpPr>
          <p:cNvPr id="6" name="TextBox 5">
            <a:extLst>
              <a:ext uri="{FF2B5EF4-FFF2-40B4-BE49-F238E27FC236}">
                <a16:creationId xmlns:a16="http://schemas.microsoft.com/office/drawing/2014/main" id="{84AAF4CC-390F-C14D-9091-CCB0239A1218}"/>
              </a:ext>
            </a:extLst>
          </p:cNvPr>
          <p:cNvSpPr txBox="1"/>
          <p:nvPr/>
        </p:nvSpPr>
        <p:spPr>
          <a:xfrm>
            <a:off x="133224" y="1719799"/>
            <a:ext cx="2531253" cy="2308324"/>
          </a:xfrm>
          <a:prstGeom prst="rect">
            <a:avLst/>
          </a:prstGeom>
          <a:noFill/>
        </p:spPr>
        <p:txBody>
          <a:bodyPr wrap="square" rtlCol="0">
            <a:spAutoFit/>
          </a:bodyPr>
          <a:lstStyle/>
          <a:p>
            <a:r>
              <a:rPr lang="en-US" dirty="0"/>
              <a:t>Another case of a weak promoter effect from the GW </a:t>
            </a:r>
            <a:r>
              <a:rPr lang="en-US" dirty="0" err="1"/>
              <a:t>CRISPRi</a:t>
            </a:r>
            <a:r>
              <a:rPr lang="en-US" dirty="0"/>
              <a:t> screen, but strong effects targeting the TSS-overlapping DHS</a:t>
            </a:r>
          </a:p>
          <a:p>
            <a:endParaRPr lang="en-US" dirty="0"/>
          </a:p>
          <a:p>
            <a:r>
              <a:rPr lang="en-US" dirty="0"/>
              <a:t>Nearby to a strong growth gene, RPS4X</a:t>
            </a:r>
          </a:p>
        </p:txBody>
      </p:sp>
    </p:spTree>
    <p:extLst>
      <p:ext uri="{BB962C8B-B14F-4D97-AF65-F5344CB8AC3E}">
        <p14:creationId xmlns:p14="http://schemas.microsoft.com/office/powerpoint/2010/main" val="2834258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733" dirty="0">
                <a:cs typeface="Calibri" panose="020F0502020204030204" pitchFamily="34" charset="0"/>
              </a:rPr>
              <a:t>Enhancers are diverse collections of transcription factor binding sites</a:t>
            </a:r>
          </a:p>
        </p:txBody>
      </p:sp>
      <p:sp>
        <p:nvSpPr>
          <p:cNvPr id="5" name="TextBox 4"/>
          <p:cNvSpPr txBox="1"/>
          <p:nvPr/>
        </p:nvSpPr>
        <p:spPr>
          <a:xfrm>
            <a:off x="6688667" y="6488670"/>
            <a:ext cx="5503333" cy="338554"/>
          </a:xfrm>
          <a:prstGeom prst="rect">
            <a:avLst/>
          </a:prstGeom>
          <a:noFill/>
        </p:spPr>
        <p:txBody>
          <a:bodyPr wrap="square" rtlCol="0">
            <a:spAutoFit/>
          </a:bodyPr>
          <a:lstStyle/>
          <a:p>
            <a:pPr algn="r"/>
            <a:r>
              <a:rPr lang="en-US" sz="1600" dirty="0">
                <a:solidFill>
                  <a:srgbClr val="7F7F7F"/>
                </a:solidFill>
                <a:latin typeface="Helvetica"/>
                <a:cs typeface="Helvetica"/>
              </a:rPr>
              <a:t>Long</a:t>
            </a:r>
            <a:r>
              <a:rPr lang="mr-IN" sz="1600" dirty="0">
                <a:solidFill>
                  <a:srgbClr val="7F7F7F"/>
                </a:solidFill>
                <a:latin typeface="Helvetica"/>
                <a:cs typeface="Helvetica"/>
              </a:rPr>
              <a:t>…</a:t>
            </a:r>
            <a:r>
              <a:rPr lang="en-US" sz="1600" dirty="0" err="1">
                <a:solidFill>
                  <a:srgbClr val="7F7F7F"/>
                </a:solidFill>
                <a:latin typeface="Helvetica"/>
                <a:cs typeface="Helvetica"/>
              </a:rPr>
              <a:t>Wysocka</a:t>
            </a:r>
            <a:r>
              <a:rPr lang="en-US" sz="1600" dirty="0">
                <a:solidFill>
                  <a:srgbClr val="7F7F7F"/>
                </a:solidFill>
                <a:latin typeface="Helvetica"/>
                <a:cs typeface="Helvetica"/>
              </a:rPr>
              <a:t>, Cell 2016 </a:t>
            </a:r>
          </a:p>
        </p:txBody>
      </p:sp>
      <p:pic>
        <p:nvPicPr>
          <p:cNvPr id="3" name="Picture 2" descr="Screen Shot 2019-05-21 at 2.12.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444" y="2441068"/>
            <a:ext cx="11448119" cy="6911059"/>
          </a:xfrm>
          <a:prstGeom prst="rect">
            <a:avLst/>
          </a:prstGeom>
        </p:spPr>
      </p:pic>
      <p:sp>
        <p:nvSpPr>
          <p:cNvPr id="4" name="Rectangle 3"/>
          <p:cNvSpPr/>
          <p:nvPr/>
        </p:nvSpPr>
        <p:spPr>
          <a:xfrm>
            <a:off x="-474133" y="2288500"/>
            <a:ext cx="4964500" cy="52301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ectangle 5"/>
          <p:cNvSpPr/>
          <p:nvPr/>
        </p:nvSpPr>
        <p:spPr>
          <a:xfrm>
            <a:off x="1717085" y="5433082"/>
            <a:ext cx="6755193" cy="21063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18139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7C9747E5-5EBB-FE45-8A1E-0ED91752AAE6}"/>
              </a:ext>
            </a:extLst>
          </p:cNvPr>
          <p:cNvPicPr>
            <a:picLocks noChangeAspect="1"/>
          </p:cNvPicPr>
          <p:nvPr/>
        </p:nvPicPr>
        <p:blipFill>
          <a:blip r:embed="rId2"/>
          <a:stretch>
            <a:fillRect/>
          </a:stretch>
        </p:blipFill>
        <p:spPr>
          <a:xfrm>
            <a:off x="1141486" y="1069220"/>
            <a:ext cx="9909028" cy="5788779"/>
          </a:xfrm>
          <a:prstGeom prst="rect">
            <a:avLst/>
          </a:prstGeom>
        </p:spPr>
      </p:pic>
      <p:sp>
        <p:nvSpPr>
          <p:cNvPr id="6" name="TextBox 5">
            <a:extLst>
              <a:ext uri="{FF2B5EF4-FFF2-40B4-BE49-F238E27FC236}">
                <a16:creationId xmlns:a16="http://schemas.microsoft.com/office/drawing/2014/main" id="{96252C9C-EAD1-AA40-8C84-25E7C03ACA40}"/>
              </a:ext>
            </a:extLst>
          </p:cNvPr>
          <p:cNvSpPr txBox="1"/>
          <p:nvPr/>
        </p:nvSpPr>
        <p:spPr>
          <a:xfrm>
            <a:off x="732731" y="121113"/>
            <a:ext cx="9991788" cy="923330"/>
          </a:xfrm>
          <a:prstGeom prst="rect">
            <a:avLst/>
          </a:prstGeom>
          <a:noFill/>
        </p:spPr>
        <p:txBody>
          <a:bodyPr wrap="square" rtlCol="0">
            <a:spAutoFit/>
          </a:bodyPr>
          <a:lstStyle/>
          <a:p>
            <a:r>
              <a:rPr lang="en-US" dirty="0"/>
              <a:t>Enhancer cluster with multiple strong hits at the 3’ UTR of PELO – It’s possible this is a </a:t>
            </a:r>
            <a:r>
              <a:rPr lang="en-US" dirty="0" err="1"/>
              <a:t>misannotation</a:t>
            </a:r>
            <a:r>
              <a:rPr lang="en-US" dirty="0"/>
              <a:t> and </a:t>
            </a:r>
            <a:r>
              <a:rPr lang="en-US" dirty="0" err="1"/>
              <a:t>th</a:t>
            </a:r>
            <a:r>
              <a:rPr lang="en-US" dirty="0"/>
              <a:t> enhancer cluster is in fact at the TSS (PELO has a very strong effect, in the orange bar below, it’s being averaged out by ITGA1’s weak effect due to their gene bodies overlapping)</a:t>
            </a:r>
          </a:p>
        </p:txBody>
      </p:sp>
    </p:spTree>
    <p:extLst>
      <p:ext uri="{BB962C8B-B14F-4D97-AF65-F5344CB8AC3E}">
        <p14:creationId xmlns:p14="http://schemas.microsoft.com/office/powerpoint/2010/main" val="2626379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3E1B7-8D6E-1647-86CB-572388ACBBA9}"/>
              </a:ext>
            </a:extLst>
          </p:cNvPr>
          <p:cNvSpPr>
            <a:spLocks noGrp="1"/>
          </p:cNvSpPr>
          <p:nvPr>
            <p:ph type="title"/>
          </p:nvPr>
        </p:nvSpPr>
        <p:spPr/>
        <p:txBody>
          <a:bodyPr/>
          <a:lstStyle/>
          <a:p>
            <a:r>
              <a:rPr lang="en-US" dirty="0"/>
              <a:t>Intronic enhancer, or just a gene body effect?</a:t>
            </a:r>
          </a:p>
        </p:txBody>
      </p:sp>
      <p:pic>
        <p:nvPicPr>
          <p:cNvPr id="5" name="Picture 4" descr="Timeline&#10;&#10;Description automatically generated with medium confidence">
            <a:extLst>
              <a:ext uri="{FF2B5EF4-FFF2-40B4-BE49-F238E27FC236}">
                <a16:creationId xmlns:a16="http://schemas.microsoft.com/office/drawing/2014/main" id="{7881DC16-838C-9843-82FA-06D160FF8C7A}"/>
              </a:ext>
            </a:extLst>
          </p:cNvPr>
          <p:cNvPicPr>
            <a:picLocks noChangeAspect="1"/>
          </p:cNvPicPr>
          <p:nvPr/>
        </p:nvPicPr>
        <p:blipFill>
          <a:blip r:embed="rId2"/>
          <a:stretch>
            <a:fillRect/>
          </a:stretch>
        </p:blipFill>
        <p:spPr>
          <a:xfrm>
            <a:off x="0" y="1913051"/>
            <a:ext cx="12192000" cy="4944949"/>
          </a:xfrm>
          <a:prstGeom prst="rect">
            <a:avLst/>
          </a:prstGeom>
        </p:spPr>
      </p:pic>
    </p:spTree>
    <p:extLst>
      <p:ext uri="{BB962C8B-B14F-4D97-AF65-F5344CB8AC3E}">
        <p14:creationId xmlns:p14="http://schemas.microsoft.com/office/powerpoint/2010/main" val="3435540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2BDE-AFE9-C247-A0B3-8C4E01474C71}"/>
              </a:ext>
            </a:extLst>
          </p:cNvPr>
          <p:cNvSpPr>
            <a:spLocks noGrp="1"/>
          </p:cNvSpPr>
          <p:nvPr>
            <p:ph type="title"/>
          </p:nvPr>
        </p:nvSpPr>
        <p:spPr>
          <a:xfrm>
            <a:off x="109002" y="365125"/>
            <a:ext cx="4178384" cy="6181010"/>
          </a:xfrm>
        </p:spPr>
        <p:txBody>
          <a:bodyPr>
            <a:normAutofit/>
          </a:bodyPr>
          <a:lstStyle/>
          <a:p>
            <a:r>
              <a:rPr lang="en-US" sz="3200" dirty="0"/>
              <a:t>Enhancer cluster overlapping lncRNA has strong effects and </a:t>
            </a:r>
            <a:r>
              <a:rPr lang="en-US" sz="3200" dirty="0" err="1"/>
              <a:t>HiC</a:t>
            </a:r>
            <a:r>
              <a:rPr lang="en-US" sz="3200" dirty="0"/>
              <a:t> link to the nearby growth gene CBFA2T3</a:t>
            </a:r>
            <a:br>
              <a:rPr lang="en-US" sz="3200" dirty="0"/>
            </a:br>
            <a:r>
              <a:rPr lang="en-US" sz="3200" dirty="0"/>
              <a:t>- Another DHS in AC135782.2 has very weak effects, suggesting it is potentially a </a:t>
            </a:r>
            <a:r>
              <a:rPr lang="en-US" sz="3200" i="1" dirty="0"/>
              <a:t>cis</a:t>
            </a:r>
            <a:r>
              <a:rPr lang="en-US" sz="3200" dirty="0"/>
              <a:t> and not </a:t>
            </a:r>
            <a:r>
              <a:rPr lang="en-US" sz="3200" i="1" dirty="0"/>
              <a:t>trans</a:t>
            </a:r>
            <a:r>
              <a:rPr lang="en-US" sz="3200" dirty="0"/>
              <a:t> effect</a:t>
            </a:r>
          </a:p>
        </p:txBody>
      </p:sp>
      <p:pic>
        <p:nvPicPr>
          <p:cNvPr id="5" name="Picture 4" descr="A picture containing application&#10;&#10;Description automatically generated">
            <a:extLst>
              <a:ext uri="{FF2B5EF4-FFF2-40B4-BE49-F238E27FC236}">
                <a16:creationId xmlns:a16="http://schemas.microsoft.com/office/drawing/2014/main" id="{063493BD-D86E-E14D-BD97-69FC3EC0FC16}"/>
              </a:ext>
            </a:extLst>
          </p:cNvPr>
          <p:cNvPicPr>
            <a:picLocks noChangeAspect="1"/>
          </p:cNvPicPr>
          <p:nvPr/>
        </p:nvPicPr>
        <p:blipFill>
          <a:blip r:embed="rId2"/>
          <a:stretch>
            <a:fillRect/>
          </a:stretch>
        </p:blipFill>
        <p:spPr>
          <a:xfrm>
            <a:off x="4578690" y="0"/>
            <a:ext cx="7613310" cy="6858000"/>
          </a:xfrm>
          <a:prstGeom prst="rect">
            <a:avLst/>
          </a:prstGeom>
        </p:spPr>
      </p:pic>
    </p:spTree>
    <p:extLst>
      <p:ext uri="{BB962C8B-B14F-4D97-AF65-F5344CB8AC3E}">
        <p14:creationId xmlns:p14="http://schemas.microsoft.com/office/powerpoint/2010/main" val="1686318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A3845479-BD20-234C-A464-77D8CC70AB3E}"/>
              </a:ext>
            </a:extLst>
          </p:cNvPr>
          <p:cNvPicPr>
            <a:picLocks noChangeAspect="1"/>
          </p:cNvPicPr>
          <p:nvPr/>
        </p:nvPicPr>
        <p:blipFill>
          <a:blip r:embed="rId2"/>
          <a:stretch>
            <a:fillRect/>
          </a:stretch>
        </p:blipFill>
        <p:spPr>
          <a:xfrm>
            <a:off x="512087" y="1041002"/>
            <a:ext cx="11167826" cy="5816998"/>
          </a:xfrm>
          <a:prstGeom prst="rect">
            <a:avLst/>
          </a:prstGeom>
        </p:spPr>
      </p:pic>
      <p:sp>
        <p:nvSpPr>
          <p:cNvPr id="6" name="TextBox 5">
            <a:extLst>
              <a:ext uri="{FF2B5EF4-FFF2-40B4-BE49-F238E27FC236}">
                <a16:creationId xmlns:a16="http://schemas.microsoft.com/office/drawing/2014/main" id="{7D591D13-EB01-AF4D-8320-6F51E1A43D96}"/>
              </a:ext>
            </a:extLst>
          </p:cNvPr>
          <p:cNvSpPr txBox="1"/>
          <p:nvPr/>
        </p:nvSpPr>
        <p:spPr>
          <a:xfrm>
            <a:off x="1138458" y="54501"/>
            <a:ext cx="10149235" cy="646331"/>
          </a:xfrm>
          <a:prstGeom prst="rect">
            <a:avLst/>
          </a:prstGeom>
          <a:noFill/>
        </p:spPr>
        <p:txBody>
          <a:bodyPr wrap="square" rtlCol="0">
            <a:spAutoFit/>
          </a:bodyPr>
          <a:lstStyle/>
          <a:p>
            <a:r>
              <a:rPr lang="en-US" dirty="0" err="1"/>
              <a:t>HiC</a:t>
            </a:r>
            <a:r>
              <a:rPr lang="en-US" dirty="0"/>
              <a:t> supports a contact between a weak enhancer and the nearby NR2F2 gene. May be confounded by the presence of multiple ncRNA nearby...</a:t>
            </a:r>
          </a:p>
        </p:txBody>
      </p:sp>
      <p:sp>
        <p:nvSpPr>
          <p:cNvPr id="2" name="TextBox 1">
            <a:extLst>
              <a:ext uri="{FF2B5EF4-FFF2-40B4-BE49-F238E27FC236}">
                <a16:creationId xmlns:a16="http://schemas.microsoft.com/office/drawing/2014/main" id="{3EC69CBC-13A6-1A4D-8248-C1D4ADD6B94F}"/>
              </a:ext>
            </a:extLst>
          </p:cNvPr>
          <p:cNvSpPr txBox="1"/>
          <p:nvPr/>
        </p:nvSpPr>
        <p:spPr>
          <a:xfrm>
            <a:off x="6576865" y="3663279"/>
            <a:ext cx="1260850" cy="369332"/>
          </a:xfrm>
          <a:prstGeom prst="rect">
            <a:avLst/>
          </a:prstGeom>
          <a:noFill/>
        </p:spPr>
        <p:txBody>
          <a:bodyPr wrap="square" rtlCol="0">
            <a:spAutoFit/>
          </a:bodyPr>
          <a:lstStyle/>
          <a:p>
            <a:r>
              <a:rPr lang="en-US" dirty="0" err="1"/>
              <a:t>cCRE</a:t>
            </a:r>
            <a:endParaRPr lang="en-US" dirty="0"/>
          </a:p>
        </p:txBody>
      </p:sp>
      <p:cxnSp>
        <p:nvCxnSpPr>
          <p:cNvPr id="4" name="Straight Arrow Connector 3">
            <a:extLst>
              <a:ext uri="{FF2B5EF4-FFF2-40B4-BE49-F238E27FC236}">
                <a16:creationId xmlns:a16="http://schemas.microsoft.com/office/drawing/2014/main" id="{575021DD-39B9-204E-A75C-50A0C4F97931}"/>
              </a:ext>
            </a:extLst>
          </p:cNvPr>
          <p:cNvCxnSpPr/>
          <p:nvPr/>
        </p:nvCxnSpPr>
        <p:spPr>
          <a:xfrm flipV="1">
            <a:off x="6985789" y="3595125"/>
            <a:ext cx="187423" cy="124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0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AFA64-E6D6-FC43-82C0-9AFF48A9C204}"/>
              </a:ext>
            </a:extLst>
          </p:cNvPr>
          <p:cNvSpPr>
            <a:spLocks noGrp="1"/>
          </p:cNvSpPr>
          <p:nvPr>
            <p:ph type="title"/>
          </p:nvPr>
        </p:nvSpPr>
        <p:spPr>
          <a:xfrm>
            <a:off x="127168" y="365125"/>
            <a:ext cx="3718157" cy="5157609"/>
          </a:xfrm>
        </p:spPr>
        <p:txBody>
          <a:bodyPr/>
          <a:lstStyle/>
          <a:p>
            <a:r>
              <a:rPr lang="en-US" dirty="0"/>
              <a:t>Intronic enhancer has ABC-supported link to COPZ1</a:t>
            </a:r>
          </a:p>
        </p:txBody>
      </p:sp>
      <p:pic>
        <p:nvPicPr>
          <p:cNvPr id="5" name="Picture 4" descr="A picture containing chart&#10;&#10;Description automatically generated">
            <a:extLst>
              <a:ext uri="{FF2B5EF4-FFF2-40B4-BE49-F238E27FC236}">
                <a16:creationId xmlns:a16="http://schemas.microsoft.com/office/drawing/2014/main" id="{118B8CBE-AC70-694D-A1E6-D9DBA1DD4F4C}"/>
              </a:ext>
            </a:extLst>
          </p:cNvPr>
          <p:cNvPicPr>
            <a:picLocks noChangeAspect="1"/>
          </p:cNvPicPr>
          <p:nvPr/>
        </p:nvPicPr>
        <p:blipFill>
          <a:blip r:embed="rId2"/>
          <a:stretch>
            <a:fillRect/>
          </a:stretch>
        </p:blipFill>
        <p:spPr>
          <a:xfrm>
            <a:off x="4090375" y="0"/>
            <a:ext cx="8101625" cy="6858000"/>
          </a:xfrm>
          <a:prstGeom prst="rect">
            <a:avLst/>
          </a:prstGeom>
        </p:spPr>
      </p:pic>
      <p:sp>
        <p:nvSpPr>
          <p:cNvPr id="4" name="TextBox 3">
            <a:extLst>
              <a:ext uri="{FF2B5EF4-FFF2-40B4-BE49-F238E27FC236}">
                <a16:creationId xmlns:a16="http://schemas.microsoft.com/office/drawing/2014/main" id="{66FAE38E-AE59-6C46-8B63-54A97FBF04CF}"/>
              </a:ext>
            </a:extLst>
          </p:cNvPr>
          <p:cNvSpPr txBox="1"/>
          <p:nvPr/>
        </p:nvSpPr>
        <p:spPr>
          <a:xfrm>
            <a:off x="10881928" y="1959428"/>
            <a:ext cx="1260850" cy="369332"/>
          </a:xfrm>
          <a:prstGeom prst="rect">
            <a:avLst/>
          </a:prstGeom>
          <a:noFill/>
        </p:spPr>
        <p:txBody>
          <a:bodyPr wrap="square" rtlCol="0">
            <a:spAutoFit/>
          </a:bodyPr>
          <a:lstStyle/>
          <a:p>
            <a:r>
              <a:rPr lang="en-US" dirty="0" err="1"/>
              <a:t>cCRE</a:t>
            </a:r>
            <a:endParaRPr lang="en-US" dirty="0"/>
          </a:p>
        </p:txBody>
      </p:sp>
    </p:spTree>
    <p:extLst>
      <p:ext uri="{BB962C8B-B14F-4D97-AF65-F5344CB8AC3E}">
        <p14:creationId xmlns:p14="http://schemas.microsoft.com/office/powerpoint/2010/main" val="2818182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95F5D-9F9A-4444-BFF7-E4F4F9EF0976}"/>
              </a:ext>
            </a:extLst>
          </p:cNvPr>
          <p:cNvSpPr>
            <a:spLocks noGrp="1"/>
          </p:cNvSpPr>
          <p:nvPr>
            <p:ph type="title"/>
          </p:nvPr>
        </p:nvSpPr>
        <p:spPr>
          <a:xfrm>
            <a:off x="48446" y="365125"/>
            <a:ext cx="3306374" cy="6362679"/>
          </a:xfrm>
        </p:spPr>
        <p:txBody>
          <a:bodyPr/>
          <a:lstStyle/>
          <a:p>
            <a:r>
              <a:rPr lang="en-US" dirty="0"/>
              <a:t>Intronic enhancer in the amplified BCL2L1 gene</a:t>
            </a:r>
          </a:p>
        </p:txBody>
      </p:sp>
      <p:pic>
        <p:nvPicPr>
          <p:cNvPr id="5" name="Picture 4" descr="Application&#10;&#10;Description automatically generated with low confidence">
            <a:extLst>
              <a:ext uri="{FF2B5EF4-FFF2-40B4-BE49-F238E27FC236}">
                <a16:creationId xmlns:a16="http://schemas.microsoft.com/office/drawing/2014/main" id="{752E15C7-F49C-E449-BC36-72837EBF80C9}"/>
              </a:ext>
            </a:extLst>
          </p:cNvPr>
          <p:cNvPicPr>
            <a:picLocks noChangeAspect="1"/>
          </p:cNvPicPr>
          <p:nvPr/>
        </p:nvPicPr>
        <p:blipFill>
          <a:blip r:embed="rId2"/>
          <a:stretch>
            <a:fillRect/>
          </a:stretch>
        </p:blipFill>
        <p:spPr>
          <a:xfrm>
            <a:off x="3430850" y="0"/>
            <a:ext cx="8761150" cy="6858000"/>
          </a:xfrm>
          <a:prstGeom prst="rect">
            <a:avLst/>
          </a:prstGeom>
        </p:spPr>
      </p:pic>
      <p:sp>
        <p:nvSpPr>
          <p:cNvPr id="4" name="TextBox 3">
            <a:extLst>
              <a:ext uri="{FF2B5EF4-FFF2-40B4-BE49-F238E27FC236}">
                <a16:creationId xmlns:a16="http://schemas.microsoft.com/office/drawing/2014/main" id="{F2B9D83D-87DA-B941-842F-8D66E0C4F5FC}"/>
              </a:ext>
            </a:extLst>
          </p:cNvPr>
          <p:cNvSpPr txBox="1"/>
          <p:nvPr/>
        </p:nvSpPr>
        <p:spPr>
          <a:xfrm>
            <a:off x="6355365" y="3361798"/>
            <a:ext cx="1260850" cy="369332"/>
          </a:xfrm>
          <a:prstGeom prst="rect">
            <a:avLst/>
          </a:prstGeom>
          <a:noFill/>
        </p:spPr>
        <p:txBody>
          <a:bodyPr wrap="square" rtlCol="0">
            <a:spAutoFit/>
          </a:bodyPr>
          <a:lstStyle/>
          <a:p>
            <a:r>
              <a:rPr lang="en-US" dirty="0" err="1"/>
              <a:t>cCRE</a:t>
            </a:r>
            <a:endParaRPr lang="en-US" dirty="0"/>
          </a:p>
        </p:txBody>
      </p:sp>
    </p:spTree>
    <p:extLst>
      <p:ext uri="{BB962C8B-B14F-4D97-AF65-F5344CB8AC3E}">
        <p14:creationId xmlns:p14="http://schemas.microsoft.com/office/powerpoint/2010/main" val="2022946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table&#10;&#10;Description automatically generated">
            <a:extLst>
              <a:ext uri="{FF2B5EF4-FFF2-40B4-BE49-F238E27FC236}">
                <a16:creationId xmlns:a16="http://schemas.microsoft.com/office/drawing/2014/main" id="{CE50C0A6-2733-5A40-A22C-EC832DC091BA}"/>
              </a:ext>
            </a:extLst>
          </p:cNvPr>
          <p:cNvPicPr>
            <a:picLocks noChangeAspect="1"/>
          </p:cNvPicPr>
          <p:nvPr/>
        </p:nvPicPr>
        <p:blipFill>
          <a:blip r:embed="rId2"/>
          <a:stretch>
            <a:fillRect/>
          </a:stretch>
        </p:blipFill>
        <p:spPr>
          <a:xfrm>
            <a:off x="3745321" y="0"/>
            <a:ext cx="8446679" cy="6858000"/>
          </a:xfrm>
          <a:prstGeom prst="rect">
            <a:avLst/>
          </a:prstGeom>
        </p:spPr>
      </p:pic>
      <p:sp>
        <p:nvSpPr>
          <p:cNvPr id="8" name="TextBox 7">
            <a:extLst>
              <a:ext uri="{FF2B5EF4-FFF2-40B4-BE49-F238E27FC236}">
                <a16:creationId xmlns:a16="http://schemas.microsoft.com/office/drawing/2014/main" id="{9AEB766B-591D-9C49-A117-86B12084FD62}"/>
              </a:ext>
            </a:extLst>
          </p:cNvPr>
          <p:cNvSpPr txBox="1"/>
          <p:nvPr/>
        </p:nvSpPr>
        <p:spPr>
          <a:xfrm>
            <a:off x="369393" y="2119470"/>
            <a:ext cx="3176092" cy="1200329"/>
          </a:xfrm>
          <a:prstGeom prst="rect">
            <a:avLst/>
          </a:prstGeom>
          <a:noFill/>
        </p:spPr>
        <p:txBody>
          <a:bodyPr wrap="square" rtlCol="0">
            <a:spAutoFit/>
          </a:bodyPr>
          <a:lstStyle/>
          <a:p>
            <a:r>
              <a:rPr lang="en-US" dirty="0"/>
              <a:t>Very weak but highly reproducible enhancer in ABL1 intron – closest adjacent growth gene is EXOSC2</a:t>
            </a:r>
          </a:p>
        </p:txBody>
      </p:sp>
      <p:sp>
        <p:nvSpPr>
          <p:cNvPr id="2" name="TextBox 1">
            <a:extLst>
              <a:ext uri="{FF2B5EF4-FFF2-40B4-BE49-F238E27FC236}">
                <a16:creationId xmlns:a16="http://schemas.microsoft.com/office/drawing/2014/main" id="{B39B7C7E-C2D9-3F44-9308-E616D0CE1038}"/>
              </a:ext>
            </a:extLst>
          </p:cNvPr>
          <p:cNvSpPr txBox="1"/>
          <p:nvPr/>
        </p:nvSpPr>
        <p:spPr>
          <a:xfrm>
            <a:off x="11415802" y="3059668"/>
            <a:ext cx="1135901" cy="369332"/>
          </a:xfrm>
          <a:prstGeom prst="rect">
            <a:avLst/>
          </a:prstGeom>
          <a:noFill/>
        </p:spPr>
        <p:txBody>
          <a:bodyPr wrap="square" rtlCol="0">
            <a:spAutoFit/>
          </a:bodyPr>
          <a:lstStyle/>
          <a:p>
            <a:r>
              <a:rPr lang="en-US" dirty="0" err="1"/>
              <a:t>cCRE</a:t>
            </a:r>
            <a:endParaRPr lang="en-US" dirty="0"/>
          </a:p>
        </p:txBody>
      </p:sp>
    </p:spTree>
    <p:extLst>
      <p:ext uri="{BB962C8B-B14F-4D97-AF65-F5344CB8AC3E}">
        <p14:creationId xmlns:p14="http://schemas.microsoft.com/office/powerpoint/2010/main" val="528164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1898A609-5D7A-CD49-8CBE-16A53D9B695E}"/>
              </a:ext>
            </a:extLst>
          </p:cNvPr>
          <p:cNvPicPr>
            <a:picLocks noChangeAspect="1"/>
          </p:cNvPicPr>
          <p:nvPr/>
        </p:nvPicPr>
        <p:blipFill>
          <a:blip r:embed="rId2"/>
          <a:stretch>
            <a:fillRect/>
          </a:stretch>
        </p:blipFill>
        <p:spPr>
          <a:xfrm>
            <a:off x="3865927" y="0"/>
            <a:ext cx="8326073" cy="6858000"/>
          </a:xfrm>
          <a:prstGeom prst="rect">
            <a:avLst/>
          </a:prstGeom>
        </p:spPr>
      </p:pic>
      <p:sp>
        <p:nvSpPr>
          <p:cNvPr id="6" name="TextBox 5">
            <a:extLst>
              <a:ext uri="{FF2B5EF4-FFF2-40B4-BE49-F238E27FC236}">
                <a16:creationId xmlns:a16="http://schemas.microsoft.com/office/drawing/2014/main" id="{9C16220E-8D51-CA41-95D5-5BED609885E4}"/>
              </a:ext>
            </a:extLst>
          </p:cNvPr>
          <p:cNvSpPr txBox="1"/>
          <p:nvPr/>
        </p:nvSpPr>
        <p:spPr>
          <a:xfrm>
            <a:off x="308837" y="2997536"/>
            <a:ext cx="3021759" cy="646331"/>
          </a:xfrm>
          <a:prstGeom prst="rect">
            <a:avLst/>
          </a:prstGeom>
          <a:noFill/>
        </p:spPr>
        <p:txBody>
          <a:bodyPr wrap="square" rtlCol="0">
            <a:spAutoFit/>
          </a:bodyPr>
          <a:lstStyle/>
          <a:p>
            <a:r>
              <a:rPr lang="en-US" dirty="0"/>
              <a:t>Intronic enhancer, still somewhat near the TSS</a:t>
            </a:r>
          </a:p>
        </p:txBody>
      </p:sp>
    </p:spTree>
    <p:extLst>
      <p:ext uri="{BB962C8B-B14F-4D97-AF65-F5344CB8AC3E}">
        <p14:creationId xmlns:p14="http://schemas.microsoft.com/office/powerpoint/2010/main" val="12553027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D476BA5F-75CF-D443-BFEA-5F6D58C224F0}"/>
              </a:ext>
            </a:extLst>
          </p:cNvPr>
          <p:cNvPicPr>
            <a:picLocks noChangeAspect="1"/>
          </p:cNvPicPr>
          <p:nvPr/>
        </p:nvPicPr>
        <p:blipFill>
          <a:blip r:embed="rId2"/>
          <a:stretch>
            <a:fillRect/>
          </a:stretch>
        </p:blipFill>
        <p:spPr>
          <a:xfrm>
            <a:off x="2694317" y="0"/>
            <a:ext cx="9497683" cy="6858000"/>
          </a:xfrm>
          <a:prstGeom prst="rect">
            <a:avLst/>
          </a:prstGeom>
        </p:spPr>
      </p:pic>
      <p:sp>
        <p:nvSpPr>
          <p:cNvPr id="7" name="TextBox 6">
            <a:extLst>
              <a:ext uri="{FF2B5EF4-FFF2-40B4-BE49-F238E27FC236}">
                <a16:creationId xmlns:a16="http://schemas.microsoft.com/office/drawing/2014/main" id="{5AAF6BDD-515E-4948-9A8C-D4888BB2FCF7}"/>
              </a:ext>
            </a:extLst>
          </p:cNvPr>
          <p:cNvSpPr txBox="1"/>
          <p:nvPr/>
        </p:nvSpPr>
        <p:spPr>
          <a:xfrm>
            <a:off x="260392" y="3245817"/>
            <a:ext cx="2022580" cy="646331"/>
          </a:xfrm>
          <a:prstGeom prst="rect">
            <a:avLst/>
          </a:prstGeom>
          <a:noFill/>
        </p:spPr>
        <p:txBody>
          <a:bodyPr wrap="square" rtlCol="0">
            <a:spAutoFit/>
          </a:bodyPr>
          <a:lstStyle/>
          <a:p>
            <a:r>
              <a:rPr lang="en-US" dirty="0"/>
              <a:t>A more distal intronic enhancer</a:t>
            </a:r>
          </a:p>
        </p:txBody>
      </p:sp>
    </p:spTree>
    <p:extLst>
      <p:ext uri="{BB962C8B-B14F-4D97-AF65-F5344CB8AC3E}">
        <p14:creationId xmlns:p14="http://schemas.microsoft.com/office/powerpoint/2010/main" val="30046345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4DAA-574D-5945-AF4F-8A87BAE164A5}"/>
              </a:ext>
            </a:extLst>
          </p:cNvPr>
          <p:cNvSpPr>
            <a:spLocks noGrp="1"/>
          </p:cNvSpPr>
          <p:nvPr>
            <p:ph type="title"/>
          </p:nvPr>
        </p:nvSpPr>
        <p:spPr/>
        <p:txBody>
          <a:bodyPr/>
          <a:lstStyle/>
          <a:p>
            <a:r>
              <a:rPr lang="en-US" dirty="0"/>
              <a:t>Upcoming plans</a:t>
            </a:r>
          </a:p>
        </p:txBody>
      </p:sp>
      <p:sp>
        <p:nvSpPr>
          <p:cNvPr id="3" name="Content Placeholder 2">
            <a:extLst>
              <a:ext uri="{FF2B5EF4-FFF2-40B4-BE49-F238E27FC236}">
                <a16:creationId xmlns:a16="http://schemas.microsoft.com/office/drawing/2014/main" id="{B16925CF-0C30-1643-BCCB-FE58231A2F17}"/>
              </a:ext>
            </a:extLst>
          </p:cNvPr>
          <p:cNvSpPr>
            <a:spLocks noGrp="1"/>
          </p:cNvSpPr>
          <p:nvPr>
            <p:ph idx="1"/>
          </p:nvPr>
        </p:nvSpPr>
        <p:spPr/>
        <p:txBody>
          <a:bodyPr>
            <a:normAutofit fontScale="92500" lnSpcReduction="20000"/>
          </a:bodyPr>
          <a:lstStyle/>
          <a:p>
            <a:r>
              <a:rPr lang="en-US" dirty="0"/>
              <a:t>Some of the loci shown are confident hits and good for validation, but will continue to look through loci</a:t>
            </a:r>
          </a:p>
          <a:p>
            <a:r>
              <a:rPr lang="en-US" dirty="0"/>
              <a:t>For validations: Some likely promoter </a:t>
            </a:r>
            <a:r>
              <a:rPr lang="en-US" dirty="0" err="1"/>
              <a:t>cCREs</a:t>
            </a:r>
            <a:r>
              <a:rPr lang="en-US" dirty="0"/>
              <a:t>, one or two of the ncRNA-overlapping ones, and other enhancers – ideally some with more interesting biology (</a:t>
            </a:r>
            <a:r>
              <a:rPr lang="en-US" dirty="0" err="1"/>
              <a:t>eg.</a:t>
            </a:r>
            <a:r>
              <a:rPr lang="en-US" dirty="0"/>
              <a:t> with skipped/bystander genes)</a:t>
            </a:r>
          </a:p>
          <a:p>
            <a:pPr lvl="1"/>
            <a:r>
              <a:rPr lang="en-US" dirty="0"/>
              <a:t>Validate with qPCR and some with SHARE-seq</a:t>
            </a:r>
          </a:p>
          <a:p>
            <a:r>
              <a:rPr lang="en-US" dirty="0"/>
              <a:t>Begin TF motif enrichment and other analyses</a:t>
            </a:r>
          </a:p>
          <a:p>
            <a:pPr lvl="1"/>
            <a:r>
              <a:rPr lang="en-US" dirty="0"/>
              <a:t>What are the best databases for TF motifs? What should I be wary of?</a:t>
            </a:r>
          </a:p>
          <a:p>
            <a:pPr lvl="1"/>
            <a:r>
              <a:rPr lang="en-US" dirty="0"/>
              <a:t>Ideally I want to feed in enhancer coordinates and get the motifs present (with some kind of a score on the quality of the motif?). Does a bed file exist?</a:t>
            </a:r>
          </a:p>
          <a:p>
            <a:pPr lvl="1"/>
            <a:r>
              <a:rPr lang="en-US" dirty="0"/>
              <a:t>I imagine most motifs can’t be unambiguously assigned a TF, but to a family of TFs. Are such analyses useful? Anything to be wary of?</a:t>
            </a:r>
          </a:p>
          <a:p>
            <a:pPr lvl="1"/>
            <a:r>
              <a:rPr lang="en-US" dirty="0"/>
              <a:t>Anyone want to work with me on this analysis?</a:t>
            </a:r>
          </a:p>
          <a:p>
            <a:endParaRPr lang="en-US" dirty="0"/>
          </a:p>
        </p:txBody>
      </p:sp>
    </p:spTree>
    <p:extLst>
      <p:ext uri="{BB962C8B-B14F-4D97-AF65-F5344CB8AC3E}">
        <p14:creationId xmlns:p14="http://schemas.microsoft.com/office/powerpoint/2010/main" val="702481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609600" y="274639"/>
            <a:ext cx="10972800" cy="1143000"/>
          </a:xfrm>
        </p:spPr>
        <p:txBody>
          <a:bodyPr>
            <a:noAutofit/>
          </a:bodyPr>
          <a:lstStyle/>
          <a:p>
            <a:pPr algn="l"/>
            <a:r>
              <a:rPr lang="en-US" sz="3733" dirty="0">
                <a:cs typeface="Helvetica"/>
              </a:rPr>
              <a:t>Chromatin architecture can partially constrain E-P interaction space</a:t>
            </a:r>
            <a:endParaRPr lang="en-US" sz="3733" dirty="0"/>
          </a:p>
        </p:txBody>
      </p:sp>
      <p:pic>
        <p:nvPicPr>
          <p:cNvPr id="8" name="Picture 7" descr="ta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440" y="1661479"/>
            <a:ext cx="10220960" cy="4596384"/>
          </a:xfrm>
          <a:prstGeom prst="rect">
            <a:avLst/>
          </a:prstGeom>
        </p:spPr>
      </p:pic>
    </p:spTree>
    <p:extLst>
      <p:ext uri="{BB962C8B-B14F-4D97-AF65-F5344CB8AC3E}">
        <p14:creationId xmlns:p14="http://schemas.microsoft.com/office/powerpoint/2010/main" val="2182513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733" dirty="0">
                <a:latin typeface="Helvetica"/>
                <a:cs typeface="Helvetica"/>
              </a:rPr>
              <a:t>Characterizing E-P links at large scales with </a:t>
            </a:r>
            <a:r>
              <a:rPr lang="en-US" sz="3733" dirty="0" err="1">
                <a:latin typeface="Helvetica"/>
                <a:cs typeface="Helvetica"/>
              </a:rPr>
              <a:t>crisprQTL</a:t>
            </a:r>
            <a:endParaRPr lang="en-US" sz="3733" dirty="0">
              <a:latin typeface="Helvetica"/>
              <a:cs typeface="Helvetica"/>
            </a:endParaRPr>
          </a:p>
        </p:txBody>
      </p:sp>
      <p:sp>
        <p:nvSpPr>
          <p:cNvPr id="5" name="TextBox 4"/>
          <p:cNvSpPr txBox="1"/>
          <p:nvPr/>
        </p:nvSpPr>
        <p:spPr>
          <a:xfrm>
            <a:off x="6746608" y="6471312"/>
            <a:ext cx="5445392" cy="338554"/>
          </a:xfrm>
          <a:prstGeom prst="rect">
            <a:avLst/>
          </a:prstGeom>
          <a:noFill/>
        </p:spPr>
        <p:txBody>
          <a:bodyPr wrap="square" rtlCol="0">
            <a:spAutoFit/>
          </a:bodyPr>
          <a:lstStyle/>
          <a:p>
            <a:pPr algn="r"/>
            <a:r>
              <a:rPr lang="en-US" sz="1600" dirty="0" err="1">
                <a:solidFill>
                  <a:srgbClr val="7F7F7F"/>
                </a:solidFill>
                <a:latin typeface="Helvetica"/>
                <a:cs typeface="Helvetica"/>
              </a:rPr>
              <a:t>Gasperini</a:t>
            </a:r>
            <a:r>
              <a:rPr lang="mr-IN" sz="1600" dirty="0">
                <a:solidFill>
                  <a:srgbClr val="7F7F7F"/>
                </a:solidFill>
                <a:latin typeface="Helvetica"/>
                <a:cs typeface="Helvetica"/>
              </a:rPr>
              <a:t>…</a:t>
            </a:r>
            <a:r>
              <a:rPr lang="en-US" sz="1600" dirty="0" err="1">
                <a:solidFill>
                  <a:srgbClr val="7F7F7F"/>
                </a:solidFill>
                <a:latin typeface="Helvetica"/>
                <a:cs typeface="Helvetica"/>
              </a:rPr>
              <a:t>Shendure</a:t>
            </a:r>
            <a:r>
              <a:rPr lang="en-US" sz="1600" dirty="0">
                <a:solidFill>
                  <a:srgbClr val="7F7F7F"/>
                </a:solidFill>
                <a:latin typeface="Helvetica"/>
                <a:cs typeface="Helvetica"/>
              </a:rPr>
              <a:t>, Cell 2019</a:t>
            </a:r>
          </a:p>
        </p:txBody>
      </p:sp>
      <p:pic>
        <p:nvPicPr>
          <p:cNvPr id="6" name="Picture 5" descr="Screen Shot 2020-04-15 at 6.16.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212" y="2524699"/>
            <a:ext cx="9744405" cy="3709160"/>
          </a:xfrm>
          <a:prstGeom prst="rect">
            <a:avLst/>
          </a:prstGeom>
        </p:spPr>
      </p:pic>
      <p:sp>
        <p:nvSpPr>
          <p:cNvPr id="7" name="Rectangle 6"/>
          <p:cNvSpPr/>
          <p:nvPr/>
        </p:nvSpPr>
        <p:spPr>
          <a:xfrm>
            <a:off x="1166092" y="2428982"/>
            <a:ext cx="3741635" cy="30418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p:nvSpPr>
        <p:spPr>
          <a:xfrm>
            <a:off x="5445143" y="2240796"/>
            <a:ext cx="598256" cy="30418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p:cNvSpPr/>
          <p:nvPr/>
        </p:nvSpPr>
        <p:spPr>
          <a:xfrm>
            <a:off x="8071384" y="2240796"/>
            <a:ext cx="598256" cy="30418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extBox 9"/>
          <p:cNvSpPr txBox="1"/>
          <p:nvPr/>
        </p:nvSpPr>
        <p:spPr>
          <a:xfrm>
            <a:off x="1595304" y="1625243"/>
            <a:ext cx="3183939" cy="1200329"/>
          </a:xfrm>
          <a:prstGeom prst="rect">
            <a:avLst/>
          </a:prstGeom>
          <a:noFill/>
        </p:spPr>
        <p:txBody>
          <a:bodyPr wrap="square" rtlCol="0">
            <a:spAutoFit/>
          </a:bodyPr>
          <a:lstStyle/>
          <a:p>
            <a:pPr algn="ctr"/>
            <a:r>
              <a:rPr lang="en-US" sz="2400" dirty="0">
                <a:latin typeface="Helvetica"/>
                <a:cs typeface="Helvetica"/>
              </a:rPr>
              <a:t>~6000 Tested </a:t>
            </a:r>
            <a:r>
              <a:rPr lang="en-US" sz="2400" dirty="0" err="1">
                <a:latin typeface="Helvetica"/>
                <a:cs typeface="Helvetica"/>
              </a:rPr>
              <a:t>cCREs</a:t>
            </a:r>
            <a:endParaRPr lang="en-US" sz="2400" dirty="0">
              <a:latin typeface="Helvetica"/>
              <a:cs typeface="Helvetica"/>
            </a:endParaRPr>
          </a:p>
          <a:p>
            <a:pPr algn="ctr"/>
            <a:r>
              <a:rPr lang="en-US" sz="2400" dirty="0">
                <a:latin typeface="Helvetica"/>
                <a:cs typeface="Helvetica"/>
              </a:rPr>
              <a:t>~300K single cells</a:t>
            </a:r>
          </a:p>
          <a:p>
            <a:pPr algn="ctr"/>
            <a:r>
              <a:rPr lang="en-US" sz="2400" b="1" dirty="0">
                <a:latin typeface="Helvetica"/>
                <a:cs typeface="Helvetica"/>
              </a:rPr>
              <a:t>664 E-P links</a:t>
            </a:r>
          </a:p>
        </p:txBody>
      </p:sp>
    </p:spTree>
    <p:extLst>
      <p:ext uri="{BB962C8B-B14F-4D97-AF65-F5344CB8AC3E}">
        <p14:creationId xmlns:p14="http://schemas.microsoft.com/office/powerpoint/2010/main" val="210206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l"/>
            <a:r>
              <a:rPr lang="en-US" sz="4267" dirty="0">
                <a:latin typeface="Helvetica"/>
                <a:cs typeface="Helvetica"/>
              </a:rPr>
              <a:t>Most enhancers are weak, target few genes; genes have few enhancers</a:t>
            </a:r>
          </a:p>
        </p:txBody>
      </p:sp>
      <p:pic>
        <p:nvPicPr>
          <p:cNvPr id="7" name="Picture 6" descr="Screen Shot 2020-02-11 at 11.16.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6448" y="1499135"/>
            <a:ext cx="4706569" cy="4893668"/>
          </a:xfrm>
          <a:prstGeom prst="rect">
            <a:avLst/>
          </a:prstGeom>
        </p:spPr>
      </p:pic>
      <p:pic>
        <p:nvPicPr>
          <p:cNvPr id="8" name="Picture 7" descr="Screen Shot 2020-02-11 at 11.21.3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395" y="1834169"/>
            <a:ext cx="4809067" cy="4658239"/>
          </a:xfrm>
          <a:prstGeom prst="rect">
            <a:avLst/>
          </a:prstGeom>
        </p:spPr>
      </p:pic>
      <p:sp>
        <p:nvSpPr>
          <p:cNvPr id="9" name="Rectangle 8"/>
          <p:cNvSpPr/>
          <p:nvPr/>
        </p:nvSpPr>
        <p:spPr>
          <a:xfrm>
            <a:off x="10174558" y="1499135"/>
            <a:ext cx="1250709" cy="82252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p:cNvSpPr txBox="1"/>
          <p:nvPr/>
        </p:nvSpPr>
        <p:spPr>
          <a:xfrm>
            <a:off x="6746608" y="6471312"/>
            <a:ext cx="5445392" cy="338554"/>
          </a:xfrm>
          <a:prstGeom prst="rect">
            <a:avLst/>
          </a:prstGeom>
          <a:noFill/>
        </p:spPr>
        <p:txBody>
          <a:bodyPr wrap="square" rtlCol="0">
            <a:spAutoFit/>
          </a:bodyPr>
          <a:lstStyle/>
          <a:p>
            <a:pPr algn="r"/>
            <a:r>
              <a:rPr lang="en-US" sz="1600" dirty="0" err="1">
                <a:solidFill>
                  <a:srgbClr val="7F7F7F"/>
                </a:solidFill>
                <a:latin typeface="Helvetica"/>
                <a:cs typeface="Helvetica"/>
              </a:rPr>
              <a:t>Gasperini</a:t>
            </a:r>
            <a:r>
              <a:rPr lang="mr-IN" sz="1600" dirty="0">
                <a:solidFill>
                  <a:srgbClr val="7F7F7F"/>
                </a:solidFill>
                <a:latin typeface="Helvetica"/>
                <a:cs typeface="Helvetica"/>
              </a:rPr>
              <a:t>…</a:t>
            </a:r>
            <a:r>
              <a:rPr lang="en-US" sz="1600" dirty="0" err="1">
                <a:solidFill>
                  <a:srgbClr val="7F7F7F"/>
                </a:solidFill>
                <a:latin typeface="Helvetica"/>
                <a:cs typeface="Helvetica"/>
              </a:rPr>
              <a:t>Shendure</a:t>
            </a:r>
            <a:r>
              <a:rPr lang="en-US" sz="1600" dirty="0">
                <a:solidFill>
                  <a:srgbClr val="7F7F7F"/>
                </a:solidFill>
                <a:latin typeface="Helvetica"/>
                <a:cs typeface="Helvetica"/>
              </a:rPr>
              <a:t>, Cell 2019</a:t>
            </a:r>
          </a:p>
        </p:txBody>
      </p:sp>
      <p:sp>
        <p:nvSpPr>
          <p:cNvPr id="2" name="Rectangle 1"/>
          <p:cNvSpPr/>
          <p:nvPr/>
        </p:nvSpPr>
        <p:spPr>
          <a:xfrm>
            <a:off x="609601" y="1693272"/>
            <a:ext cx="536212" cy="46640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p:cNvSpPr/>
          <p:nvPr/>
        </p:nvSpPr>
        <p:spPr>
          <a:xfrm>
            <a:off x="6210397" y="1460066"/>
            <a:ext cx="536212" cy="46640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Rectangle 10"/>
          <p:cNvSpPr/>
          <p:nvPr/>
        </p:nvSpPr>
        <p:spPr>
          <a:xfrm>
            <a:off x="6210397" y="3721140"/>
            <a:ext cx="536212" cy="46640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62567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42559" y="4941520"/>
            <a:ext cx="577251" cy="3345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Box 10"/>
          <p:cNvSpPr txBox="1"/>
          <p:nvPr/>
        </p:nvSpPr>
        <p:spPr>
          <a:xfrm>
            <a:off x="6746608" y="6471312"/>
            <a:ext cx="5445392" cy="338554"/>
          </a:xfrm>
          <a:prstGeom prst="rect">
            <a:avLst/>
          </a:prstGeom>
          <a:noFill/>
        </p:spPr>
        <p:txBody>
          <a:bodyPr wrap="square" rtlCol="0">
            <a:spAutoFit/>
          </a:bodyPr>
          <a:lstStyle/>
          <a:p>
            <a:pPr algn="r"/>
            <a:r>
              <a:rPr lang="en-US" sz="1600" dirty="0" err="1">
                <a:solidFill>
                  <a:srgbClr val="7F7F7F"/>
                </a:solidFill>
                <a:latin typeface="Helvetica"/>
                <a:cs typeface="Helvetica"/>
              </a:rPr>
              <a:t>Gasperini</a:t>
            </a:r>
            <a:r>
              <a:rPr lang="mr-IN" sz="1600" dirty="0">
                <a:solidFill>
                  <a:srgbClr val="7F7F7F"/>
                </a:solidFill>
                <a:latin typeface="Helvetica"/>
                <a:cs typeface="Helvetica"/>
              </a:rPr>
              <a:t>…</a:t>
            </a:r>
            <a:r>
              <a:rPr lang="en-US" sz="1600" dirty="0" err="1">
                <a:solidFill>
                  <a:srgbClr val="7F7F7F"/>
                </a:solidFill>
                <a:latin typeface="Helvetica"/>
                <a:cs typeface="Helvetica"/>
              </a:rPr>
              <a:t>Shendure</a:t>
            </a:r>
            <a:r>
              <a:rPr lang="en-US" sz="1600" dirty="0">
                <a:solidFill>
                  <a:srgbClr val="7F7F7F"/>
                </a:solidFill>
                <a:latin typeface="Helvetica"/>
                <a:cs typeface="Helvetica"/>
              </a:rPr>
              <a:t>, Cell 2019</a:t>
            </a:r>
          </a:p>
        </p:txBody>
      </p:sp>
      <p:sp>
        <p:nvSpPr>
          <p:cNvPr id="2" name="Title 1"/>
          <p:cNvSpPr>
            <a:spLocks noGrp="1"/>
          </p:cNvSpPr>
          <p:nvPr>
            <p:ph type="title"/>
          </p:nvPr>
        </p:nvSpPr>
        <p:spPr/>
        <p:txBody>
          <a:bodyPr>
            <a:normAutofit fontScale="90000"/>
          </a:bodyPr>
          <a:lstStyle/>
          <a:p>
            <a:pPr algn="l"/>
            <a:r>
              <a:rPr lang="en-US" sz="4267" dirty="0">
                <a:latin typeface="Helvetica"/>
                <a:cs typeface="Helvetica"/>
              </a:rPr>
              <a:t>Most enhancers are within 100kb of their target, and a third of enhancers skip their nearest gene!</a:t>
            </a:r>
          </a:p>
        </p:txBody>
      </p:sp>
      <p:sp>
        <p:nvSpPr>
          <p:cNvPr id="6" name="Rectangle 5"/>
          <p:cNvSpPr/>
          <p:nvPr/>
        </p:nvSpPr>
        <p:spPr>
          <a:xfrm>
            <a:off x="442559" y="2899854"/>
            <a:ext cx="536212" cy="46640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 name="Picture 2" descr="Screen Shot 2020-04-15 at 6.20.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216" y="3014134"/>
            <a:ext cx="11314585" cy="747660"/>
          </a:xfrm>
          <a:prstGeom prst="rect">
            <a:avLst/>
          </a:prstGeom>
        </p:spPr>
      </p:pic>
      <p:pic>
        <p:nvPicPr>
          <p:cNvPr id="4" name="Picture 3" descr="Screen Shot 2020-04-15 at 6.21.0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936" y="3657539"/>
            <a:ext cx="11334864" cy="792612"/>
          </a:xfrm>
          <a:prstGeom prst="rect">
            <a:avLst/>
          </a:prstGeom>
        </p:spPr>
      </p:pic>
    </p:spTree>
    <p:extLst>
      <p:ext uri="{BB962C8B-B14F-4D97-AF65-F5344CB8AC3E}">
        <p14:creationId xmlns:p14="http://schemas.microsoft.com/office/powerpoint/2010/main" val="892460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2DDA-F1DD-B349-8013-2CF6AB9B8975}"/>
              </a:ext>
            </a:extLst>
          </p:cNvPr>
          <p:cNvSpPr>
            <a:spLocks noGrp="1"/>
          </p:cNvSpPr>
          <p:nvPr>
            <p:ph type="title"/>
          </p:nvPr>
        </p:nvSpPr>
        <p:spPr/>
        <p:txBody>
          <a:bodyPr>
            <a:normAutofit/>
          </a:bodyPr>
          <a:lstStyle/>
          <a:p>
            <a:r>
              <a:rPr lang="en-US" sz="3200" dirty="0"/>
              <a:t>Cheaply and efficiently characterizing 1~10K </a:t>
            </a:r>
            <a:r>
              <a:rPr lang="en-US" sz="3200" dirty="0" err="1"/>
              <a:t>cCREs</a:t>
            </a:r>
            <a:r>
              <a:rPr lang="en-US" sz="3200" dirty="0"/>
              <a:t> with phenotypic CRISPR screens</a:t>
            </a:r>
          </a:p>
        </p:txBody>
      </p:sp>
      <p:graphicFrame>
        <p:nvGraphicFramePr>
          <p:cNvPr id="4" name="Table 3">
            <a:extLst>
              <a:ext uri="{FF2B5EF4-FFF2-40B4-BE49-F238E27FC236}">
                <a16:creationId xmlns:a16="http://schemas.microsoft.com/office/drawing/2014/main" id="{618A01D0-3CAF-B748-9604-1BF2A15FAE90}"/>
              </a:ext>
            </a:extLst>
          </p:cNvPr>
          <p:cNvGraphicFramePr>
            <a:graphicFrameLocks noGrp="1"/>
          </p:cNvGraphicFramePr>
          <p:nvPr/>
        </p:nvGraphicFramePr>
        <p:xfrm>
          <a:off x="2765781" y="2172809"/>
          <a:ext cx="6379411" cy="4183543"/>
        </p:xfrm>
        <a:graphic>
          <a:graphicData uri="http://schemas.openxmlformats.org/drawingml/2006/table">
            <a:tbl>
              <a:tblPr firstRow="1" bandRow="1">
                <a:tableStyleId>{5C22544A-7EE6-4342-B048-85BDC9FD1C3A}</a:tableStyleId>
              </a:tblPr>
              <a:tblGrid>
                <a:gridCol w="1124324">
                  <a:extLst>
                    <a:ext uri="{9D8B030D-6E8A-4147-A177-3AD203B41FA5}">
                      <a16:colId xmlns:a16="http://schemas.microsoft.com/office/drawing/2014/main" val="20000"/>
                    </a:ext>
                  </a:extLst>
                </a:gridCol>
                <a:gridCol w="2474143">
                  <a:extLst>
                    <a:ext uri="{9D8B030D-6E8A-4147-A177-3AD203B41FA5}">
                      <a16:colId xmlns:a16="http://schemas.microsoft.com/office/drawing/2014/main" val="20001"/>
                    </a:ext>
                  </a:extLst>
                </a:gridCol>
                <a:gridCol w="2780944">
                  <a:extLst>
                    <a:ext uri="{9D8B030D-6E8A-4147-A177-3AD203B41FA5}">
                      <a16:colId xmlns:a16="http://schemas.microsoft.com/office/drawing/2014/main" val="20002"/>
                    </a:ext>
                  </a:extLst>
                </a:gridCol>
              </a:tblGrid>
              <a:tr h="525943">
                <a:tc>
                  <a:txBody>
                    <a:bodyPr/>
                    <a:lstStyle/>
                    <a:p>
                      <a:r>
                        <a:rPr lang="en-US" sz="1900" b="0" dirty="0"/>
                        <a:t>Method</a:t>
                      </a:r>
                    </a:p>
                  </a:txBody>
                  <a:tcPr marL="121920" marR="121920" marT="60960" marB="60960"/>
                </a:tc>
                <a:tc>
                  <a:txBody>
                    <a:bodyPr/>
                    <a:lstStyle/>
                    <a:p>
                      <a:r>
                        <a:rPr lang="en-US" sz="1900" b="0" dirty="0"/>
                        <a:t>CRISPR </a:t>
                      </a:r>
                      <a:r>
                        <a:rPr lang="en-US" sz="1900" b="0" dirty="0" err="1"/>
                        <a:t>scRNA</a:t>
                      </a:r>
                      <a:r>
                        <a:rPr lang="en-US" sz="1900" b="0" dirty="0"/>
                        <a:t>-seq</a:t>
                      </a:r>
                    </a:p>
                  </a:txBody>
                  <a:tcPr marL="121920" marR="121920" marT="60960" marB="60960"/>
                </a:tc>
                <a:tc>
                  <a:txBody>
                    <a:bodyPr/>
                    <a:lstStyle/>
                    <a:p>
                      <a:r>
                        <a:rPr lang="en-US" sz="1900" b="0" dirty="0"/>
                        <a:t>CRISPR Selection Screens</a:t>
                      </a:r>
                    </a:p>
                  </a:txBody>
                  <a:tcPr marL="121920" marR="121920" marT="60960" marB="60960"/>
                </a:tc>
                <a:extLst>
                  <a:ext uri="{0D108BD9-81ED-4DB2-BD59-A6C34878D82A}">
                    <a16:rowId xmlns:a16="http://schemas.microsoft.com/office/drawing/2014/main" val="10000"/>
                  </a:ext>
                </a:extLst>
              </a:tr>
              <a:tr h="853440">
                <a:tc>
                  <a:txBody>
                    <a:bodyPr/>
                    <a:lstStyle/>
                    <a:p>
                      <a:r>
                        <a:rPr lang="en-US" sz="1600" dirty="0">
                          <a:latin typeface="Helvetica"/>
                          <a:cs typeface="Helvetica"/>
                        </a:rPr>
                        <a:t>Pros</a:t>
                      </a:r>
                    </a:p>
                  </a:txBody>
                  <a:tcPr marL="121920" marR="121920" marT="60960" marB="60960"/>
                </a:tc>
                <a:tc>
                  <a:txBody>
                    <a:bodyPr/>
                    <a:lstStyle/>
                    <a:p>
                      <a:r>
                        <a:rPr lang="en-US" sz="1600" baseline="0" dirty="0">
                          <a:latin typeface="Helvetica"/>
                          <a:cs typeface="Helvetica"/>
                        </a:rPr>
                        <a:t>Somewhat scalable</a:t>
                      </a:r>
                    </a:p>
                    <a:p>
                      <a:endParaRPr lang="en-US" sz="1600" baseline="0" dirty="0">
                        <a:latin typeface="Helvetica"/>
                        <a:cs typeface="Helvetica"/>
                      </a:endParaRPr>
                    </a:p>
                    <a:p>
                      <a:r>
                        <a:rPr lang="en-US" sz="1600" baseline="0" dirty="0">
                          <a:latin typeface="Helvetica"/>
                          <a:cs typeface="Helvetica"/>
                        </a:rPr>
                        <a:t>Measures expression levels</a:t>
                      </a:r>
                    </a:p>
                    <a:p>
                      <a:endParaRPr lang="en-US" sz="1600" dirty="0">
                        <a:latin typeface="Helvetica"/>
                        <a:cs typeface="Helvetica"/>
                      </a:endParaRPr>
                    </a:p>
                    <a:p>
                      <a:r>
                        <a:rPr lang="en-US" sz="1600" dirty="0">
                          <a:latin typeface="Helvetica"/>
                          <a:cs typeface="Helvetica"/>
                        </a:rPr>
                        <a:t>Any element can be targeted</a:t>
                      </a:r>
                    </a:p>
                  </a:txBody>
                  <a:tcPr marL="121920" marR="121920" marT="60960" marB="60960"/>
                </a:tc>
                <a:tc>
                  <a:txBody>
                    <a:bodyPr/>
                    <a:lstStyle/>
                    <a:p>
                      <a:r>
                        <a:rPr lang="en-US" sz="1600" b="0" baseline="0" dirty="0">
                          <a:latin typeface="Helvetica"/>
                          <a:cs typeface="Helvetica"/>
                        </a:rPr>
                        <a:t>Highly scalable</a:t>
                      </a:r>
                    </a:p>
                    <a:p>
                      <a:endParaRPr lang="en-US" sz="1600" b="1" baseline="0" dirty="0">
                        <a:latin typeface="Helvetica"/>
                        <a:cs typeface="Helvetica"/>
                      </a:endParaRPr>
                    </a:p>
                    <a:p>
                      <a:r>
                        <a:rPr lang="en-US" sz="1600" b="0" baseline="0" dirty="0">
                          <a:latin typeface="Helvetica"/>
                          <a:cs typeface="Helvetica"/>
                        </a:rPr>
                        <a:t>Cheap and easy to run</a:t>
                      </a:r>
                    </a:p>
                    <a:p>
                      <a:endParaRPr lang="en-US" sz="1600" b="0" baseline="0" dirty="0">
                        <a:latin typeface="Helvetica"/>
                        <a:cs typeface="Helvetica"/>
                      </a:endParaRPr>
                    </a:p>
                    <a:p>
                      <a:r>
                        <a:rPr lang="en-US" sz="1600" b="0" baseline="0" dirty="0">
                          <a:latin typeface="Helvetica"/>
                          <a:cs typeface="Helvetica"/>
                        </a:rPr>
                        <a:t>Diverse phenotypes allow most genes to be targeted</a:t>
                      </a:r>
                    </a:p>
                  </a:txBody>
                  <a:tcPr marL="121920" marR="121920" marT="60960" marB="60960"/>
                </a:tc>
                <a:extLst>
                  <a:ext uri="{0D108BD9-81ED-4DB2-BD59-A6C34878D82A}">
                    <a16:rowId xmlns:a16="http://schemas.microsoft.com/office/drawing/2014/main" val="10001"/>
                  </a:ext>
                </a:extLst>
              </a:tr>
              <a:tr h="1097280">
                <a:tc>
                  <a:txBody>
                    <a:bodyPr/>
                    <a:lstStyle/>
                    <a:p>
                      <a:r>
                        <a:rPr lang="en-US" sz="1600" dirty="0">
                          <a:latin typeface="Helvetica"/>
                          <a:cs typeface="Helvetica"/>
                        </a:rPr>
                        <a:t>Cons</a:t>
                      </a:r>
                    </a:p>
                  </a:txBody>
                  <a:tcPr marL="121920" marR="121920" marT="60960" marB="60960"/>
                </a:tc>
                <a:tc>
                  <a:txBody>
                    <a:bodyPr/>
                    <a:lstStyle/>
                    <a:p>
                      <a:r>
                        <a:rPr lang="en-US" sz="1600" b="0" dirty="0">
                          <a:latin typeface="Helvetica"/>
                          <a:cs typeface="Helvetica"/>
                        </a:rPr>
                        <a:t>Expensive</a:t>
                      </a:r>
                      <a:endParaRPr lang="en-US" sz="1600" b="0" baseline="0" dirty="0">
                        <a:latin typeface="Helvetica"/>
                        <a:cs typeface="Helvetica"/>
                      </a:endParaRPr>
                    </a:p>
                    <a:p>
                      <a:endParaRPr lang="en-US" sz="1600" b="0" baseline="0" dirty="0">
                        <a:latin typeface="Helvetica"/>
                        <a:cs typeface="Helvetica"/>
                      </a:endParaRPr>
                    </a:p>
                    <a:p>
                      <a:r>
                        <a:rPr lang="en-US" sz="1600" b="0" baseline="0" dirty="0">
                          <a:latin typeface="Helvetica"/>
                          <a:cs typeface="Helvetica"/>
                        </a:rPr>
                        <a:t>Low coverage</a:t>
                      </a:r>
                    </a:p>
                    <a:p>
                      <a:endParaRPr lang="en-US" sz="1600" b="0" baseline="0" dirty="0">
                        <a:latin typeface="Helvetica"/>
                        <a:cs typeface="Helvetica"/>
                      </a:endParaRPr>
                    </a:p>
                    <a:p>
                      <a:r>
                        <a:rPr lang="en-US" sz="1600" b="0" baseline="0" dirty="0">
                          <a:latin typeface="Helvetica"/>
                          <a:cs typeface="Helvetica"/>
                        </a:rPr>
                        <a:t>Sensitivity depends on gene expression levels</a:t>
                      </a:r>
                    </a:p>
                    <a:p>
                      <a:endParaRPr lang="en-US" sz="1600" b="0" dirty="0">
                        <a:latin typeface="Helvetica"/>
                        <a:cs typeface="Helvetica"/>
                      </a:endParaRPr>
                    </a:p>
                  </a:txBody>
                  <a:tcPr marL="121920" marR="121920" marT="60960" marB="60960"/>
                </a:tc>
                <a:tc>
                  <a:txBody>
                    <a:bodyPr/>
                    <a:lstStyle/>
                    <a:p>
                      <a:r>
                        <a:rPr lang="en-US" sz="1600" b="0" dirty="0">
                          <a:latin typeface="Helvetica"/>
                          <a:cs typeface="Helvetica"/>
                        </a:rPr>
                        <a:t>Indirect phenotypic measurement</a:t>
                      </a:r>
                    </a:p>
                    <a:p>
                      <a:endParaRPr lang="en-US" sz="1600" b="0" dirty="0">
                        <a:latin typeface="Helvetica"/>
                        <a:cs typeface="Helvetica"/>
                      </a:endParaRPr>
                    </a:p>
                    <a:p>
                      <a:r>
                        <a:rPr lang="en-US" sz="1600" b="0" dirty="0">
                          <a:latin typeface="Helvetica"/>
                          <a:cs typeface="Helvetica"/>
                        </a:rPr>
                        <a:t>Sensitivity</a:t>
                      </a:r>
                      <a:r>
                        <a:rPr lang="en-US" sz="1600" b="0" baseline="0" dirty="0">
                          <a:latin typeface="Helvetica"/>
                          <a:cs typeface="Helvetica"/>
                        </a:rPr>
                        <a:t> varies by gene and phenotype</a:t>
                      </a:r>
                      <a:endParaRPr lang="en-US" sz="1600" b="0" dirty="0">
                        <a:latin typeface="Helvetica"/>
                        <a:cs typeface="Helvetica"/>
                      </a:endParaRPr>
                    </a:p>
                  </a:txBody>
                  <a:tcPr marL="121920" marR="121920" marT="60960" marB="6096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831583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3005</Words>
  <Application>Microsoft Macintosh PowerPoint</Application>
  <PresentationFormat>Widescreen</PresentationFormat>
  <Paragraphs>304</Paragraphs>
  <Slides>49</Slides>
  <Notes>13</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Calibri Light</vt:lpstr>
      <vt:lpstr>Helvetica</vt:lpstr>
      <vt:lpstr>Wingdings</vt:lpstr>
      <vt:lpstr>Office Theme</vt:lpstr>
      <vt:lpstr>Characterizing non-coding regulatory elements using CRISPRi screens </vt:lpstr>
      <vt:lpstr>Tools you will find handy</vt:lpstr>
      <vt:lpstr>There are millions of (candidate cis-regulatory elements) cCREs catalogued in humans, but most lack functional characterization</vt:lpstr>
      <vt:lpstr>Enhancers are diverse collections of transcription factor binding sites</vt:lpstr>
      <vt:lpstr>Chromatin architecture can partially constrain E-P interaction space</vt:lpstr>
      <vt:lpstr>Characterizing E-P links at large scales with crisprQTL</vt:lpstr>
      <vt:lpstr>Most enhancers are weak, target few genes; genes have few enhancers</vt:lpstr>
      <vt:lpstr>Most enhancers are within 100kb of their target, and a third of enhancers skip their nearest gene!</vt:lpstr>
      <vt:lpstr>Cheaply and efficiently characterizing 1~10K cCREs with phenotypic CRISPR screens</vt:lpstr>
      <vt:lpstr>Several other ENCODE groups have recently performed large-scale cCRE screens</vt:lpstr>
      <vt:lpstr>Characterizing and inferring enhancer-gene links with phenotype-driven CRISPR screens</vt:lpstr>
      <vt:lpstr>Important assumptions</vt:lpstr>
      <vt:lpstr>CRISPRi cCRE Screen v3: Minimizing false negatives by optimizing cCRE and sgRNA selection rules</vt:lpstr>
      <vt:lpstr>PowerPoint Presentation</vt:lpstr>
      <vt:lpstr>Calculating effects by sublibrary; ineffective gRNA have similar scores &amp; effective gRNA are spread out</vt:lpstr>
      <vt:lpstr>PowerPoint Presentation</vt:lpstr>
      <vt:lpstr>PowerPoint Presentation</vt:lpstr>
      <vt:lpstr>Drop initial low, pseudocount of 10 for final low count gRNA</vt:lpstr>
      <vt:lpstr>Using the Fisher Method to combine p values</vt:lpstr>
      <vt:lpstr>Effects are reproducible across technical replicates</vt:lpstr>
      <vt:lpstr>Inspecting the most significant vs insignificant enhancers</vt:lpstr>
      <vt:lpstr>Rescoring with the Fisher combined p value, and recovering likely cCREs from TSS-overlapping elements</vt:lpstr>
      <vt:lpstr>1310/3523 of our DHS enhancers overlap H3K27ac peaks, and are maaarginally but significantly stronger in bulk (strongest elements are very much H3K27ac-overlapping)</vt:lpstr>
      <vt:lpstr>Current challenges in interpretation</vt:lpstr>
      <vt:lpstr>Tiling screen design: Selecting cCREs and sgRNA </vt:lpstr>
      <vt:lpstr>Selecting effective and alternative repressor effectors</vt:lpstr>
      <vt:lpstr>The alternative repressor lines function effectively and reproducibly at promoters </vt:lpstr>
      <vt:lpstr>Effects at significant enhancers are noisier but still fairly reproducible</vt:lpstr>
      <vt:lpstr>Pooled KRAB lines have similar performance, dCas9 alone and RYBP are weaker. There are appreciable effects at both promoters and enhancers</vt:lpstr>
      <vt:lpstr>The clonal KRAB line is much stronger than the pooled lines at most targets... But is weaker at many others </vt:lpstr>
      <vt:lpstr>Positive control GATA1 enhancers give signal in effector pools  sgRNA filtered for CFD &gt;= 0.2  Blue line is safe mean – 2 SD Black line is effect size == 0</vt:lpstr>
      <vt:lpstr>Example tiled locus. </vt:lpstr>
      <vt:lpstr>Another example locus</vt:lpstr>
      <vt:lpstr>Ongoing and upcoming screens</vt:lpstr>
      <vt:lpstr>View browser tracks</vt:lpstr>
      <vt:lpstr>PowerPoint Presentation</vt:lpstr>
      <vt:lpstr>Same cCRE, but another putative growth gene nearby with loose, slightly-shifted HiC support</vt:lpstr>
      <vt:lpstr>PowerPoint Presentation</vt:lpstr>
      <vt:lpstr>PowerPoint Presentation</vt:lpstr>
      <vt:lpstr>PowerPoint Presentation</vt:lpstr>
      <vt:lpstr>Intronic enhancer, or just a gene body effect?</vt:lpstr>
      <vt:lpstr>Enhancer cluster overlapping lncRNA has strong effects and HiC link to the nearby growth gene CBFA2T3 - Another DHS in AC135782.2 has very weak effects, suggesting it is potentially a cis and not trans effect</vt:lpstr>
      <vt:lpstr>PowerPoint Presentation</vt:lpstr>
      <vt:lpstr>Intronic enhancer has ABC-supported link to COPZ1</vt:lpstr>
      <vt:lpstr>Intronic enhancer in the amplified BCL2L1 gene</vt:lpstr>
      <vt:lpstr>PowerPoint Presentation</vt:lpstr>
      <vt:lpstr>PowerPoint Presentation</vt:lpstr>
      <vt:lpstr>PowerPoint Presentation</vt:lpstr>
      <vt:lpstr>Upcoming plans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Characterizing non-coding regulatory elements using CRISPRi screens </dc:title>
  <dc:creator>David Yao</dc:creator>
  <cp:lastModifiedBy>David Yao</cp:lastModifiedBy>
  <cp:revision>14</cp:revision>
  <dcterms:created xsi:type="dcterms:W3CDTF">2021-06-21T05:08:52Z</dcterms:created>
  <dcterms:modified xsi:type="dcterms:W3CDTF">2021-06-21T18:53:47Z</dcterms:modified>
</cp:coreProperties>
</file>